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1"/>
    <p:restoredTop sz="94493"/>
  </p:normalViewPr>
  <p:slideViewPr>
    <p:cSldViewPr snapToGrid="0" snapToObjects="1">
      <p:cViewPr varScale="1">
        <p:scale>
          <a:sx n="145" d="100"/>
          <a:sy n="145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583141"/>
            <a:ext cx="11667066" cy="6147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Оперативная память – </a:t>
            </a:r>
            <a:r>
              <a:rPr lang="ru-RU" b="1" dirty="0"/>
              <a:t>16</a:t>
            </a:r>
            <a:r>
              <a:rPr lang="ru-RU" dirty="0"/>
              <a:t> восьмиразрядных ячеек</a:t>
            </a:r>
            <a:br>
              <a:rPr lang="ru-RU" dirty="0"/>
            </a:br>
            <a:r>
              <a:rPr lang="ru-RU" dirty="0"/>
              <a:t>Регистровая память – </a:t>
            </a:r>
            <a:r>
              <a:rPr lang="ru-RU" b="1" dirty="0"/>
              <a:t>8</a:t>
            </a:r>
            <a:r>
              <a:rPr lang="ru-RU" dirty="0"/>
              <a:t> четырехразрядных ячеек</a:t>
            </a:r>
            <a:br>
              <a:rPr lang="ru-RU" dirty="0"/>
            </a:br>
            <a:r>
              <a:rPr lang="ru-RU" dirty="0"/>
              <a:t>Слово = </a:t>
            </a:r>
            <a:r>
              <a:rPr lang="ru-RU" b="1" dirty="0"/>
              <a:t>4 разряда</a:t>
            </a:r>
            <a:br>
              <a:rPr lang="ru-RU" dirty="0"/>
            </a:br>
            <a:r>
              <a:rPr lang="ru-RU" dirty="0"/>
              <a:t>Операнды – </a:t>
            </a:r>
            <a:r>
              <a:rPr lang="ru-RU" b="1" dirty="0"/>
              <a:t>дробные числа </a:t>
            </a:r>
            <a:r>
              <a:rPr lang="ru-RU" dirty="0"/>
              <a:t>с фиксированной запятой в дополнительном коде</a:t>
            </a:r>
          </a:p>
          <a:p>
            <a:pPr marL="0" indent="0" algn="ctr">
              <a:buNone/>
            </a:pPr>
            <a:r>
              <a:rPr lang="ru-RU" dirty="0"/>
              <a:t>Формат команд:</a:t>
            </a:r>
          </a:p>
          <a:p>
            <a:pPr marL="0" indent="0">
              <a:buNone/>
            </a:pPr>
            <a:r>
              <a:rPr lang="ru-RU" b="1" dirty="0"/>
              <a:t>Первый операнд </a:t>
            </a:r>
            <a:r>
              <a:rPr lang="ru-RU" dirty="0"/>
              <a:t>команды хранится в </a:t>
            </a:r>
            <a:r>
              <a:rPr lang="ru-RU" b="1" dirty="0"/>
              <a:t>РП</a:t>
            </a:r>
            <a:r>
              <a:rPr lang="ru-RU" dirty="0"/>
              <a:t>. Адресация прямая</a:t>
            </a:r>
            <a:br>
              <a:rPr lang="ru-RU" dirty="0"/>
            </a:br>
            <a:r>
              <a:rPr lang="ru-RU" b="1" dirty="0"/>
              <a:t>Второй операнд </a:t>
            </a:r>
            <a:r>
              <a:rPr lang="ru-RU" dirty="0"/>
              <a:t>хранится в </a:t>
            </a:r>
            <a:r>
              <a:rPr lang="ru-RU" b="1" dirty="0"/>
              <a:t>ОП</a:t>
            </a:r>
            <a:r>
              <a:rPr lang="ru-RU" dirty="0"/>
              <a:t> с прямой адресацией при </a:t>
            </a:r>
            <a:r>
              <a:rPr lang="en-US" dirty="0"/>
              <a:t>PA2=0 </a:t>
            </a:r>
            <a:r>
              <a:rPr lang="ru-RU" dirty="0"/>
              <a:t>или с </a:t>
            </a:r>
            <a:r>
              <a:rPr lang="ru-RU" dirty="0" err="1"/>
              <a:t>постиндексной</a:t>
            </a:r>
            <a:r>
              <a:rPr lang="ru-RU" dirty="0"/>
              <a:t> косвенной вар. 2 при </a:t>
            </a:r>
            <a:r>
              <a:rPr lang="en-US" dirty="0"/>
              <a:t>PA2=1</a:t>
            </a:r>
            <a:br>
              <a:rPr lang="ru-RU" dirty="0"/>
            </a:br>
            <a:r>
              <a:rPr lang="ru-RU" dirty="0"/>
              <a:t>Результат операции </a:t>
            </a:r>
            <a:r>
              <a:rPr lang="ru-RU" b="1" dirty="0"/>
              <a:t>УМНОЖЕНИЕ</a:t>
            </a:r>
            <a:r>
              <a:rPr lang="ru-RU" dirty="0"/>
              <a:t> записывается по адресу </a:t>
            </a:r>
            <a:r>
              <a:rPr lang="ru-RU" b="1" dirty="0"/>
              <a:t>второго операнда</a:t>
            </a:r>
            <a:r>
              <a:rPr lang="ru-RU" dirty="0"/>
              <a:t>. Результат операции </a:t>
            </a:r>
            <a:r>
              <a:rPr lang="ru-RU" b="1" dirty="0"/>
              <a:t>ПЕРЕСЫЛКА ОТРИЦАТЛЬНАЯ </a:t>
            </a:r>
            <a:r>
              <a:rPr lang="ru-RU" dirty="0"/>
              <a:t>записывается по адресу </a:t>
            </a:r>
            <a:r>
              <a:rPr lang="ru-RU" b="1" dirty="0"/>
              <a:t>первого операнда</a:t>
            </a:r>
          </a:p>
          <a:p>
            <a:pPr marL="0" indent="0" algn="ctr">
              <a:buNone/>
            </a:pPr>
            <a:r>
              <a:rPr lang="ru-RU" dirty="0"/>
              <a:t>Операции:</a:t>
            </a:r>
          </a:p>
          <a:p>
            <a:pPr marL="0" indent="0">
              <a:buNone/>
            </a:pPr>
            <a:r>
              <a:rPr lang="ru-RU" b="1" dirty="0"/>
              <a:t>УМНОЖЕНИЕ</a:t>
            </a:r>
            <a:r>
              <a:rPr lang="ru-RU" dirty="0"/>
              <a:t> – алгоритм умножения чисел в дополнительном коде с младших разрядов множителя и сдвигом частичных произведений вправо путем последовательного преобразования множителя</a:t>
            </a:r>
            <a:br>
              <a:rPr lang="ru-RU" dirty="0"/>
            </a:br>
            <a:r>
              <a:rPr lang="ru-RU" b="1" dirty="0"/>
              <a:t>ПЕРЕСЫЛКА ОТРИЦАТЕЛЬНАЯ </a:t>
            </a:r>
            <a:r>
              <a:rPr lang="ru-RU" dirty="0"/>
              <a:t>– дополнительный код абсолютного значения второго операнда помещается по адресу первого операнда. Нуль, имеющий положительный знак, остается без изменения. Результат отличается от второго операнда только для положительных чисел; отрицательные числа остаются без изменения. Устанавливается признак результата: 0 – результат равен нулю, 1 – результат меньше нуля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b="1" dirty="0"/>
              <a:t>ПЕРЕХОД, ЕСЛИ 1 </a:t>
            </a:r>
            <a:r>
              <a:rPr lang="ru-RU" dirty="0"/>
              <a:t>– продвинутый адрес в счетчике команд замещается адресом перехода, если значение признака результата равно 1. Для задания адреса перехода используется относительная адресация (в команде указывается смещение со знаком)</a:t>
            </a:r>
            <a:br>
              <a:rPr lang="ru-RU" dirty="0"/>
            </a:br>
            <a:r>
              <a:rPr lang="ru-RU" b="1" dirty="0"/>
              <a:t>БЕЗУСЛОВНЫЙ ПЕРЕХОД </a:t>
            </a:r>
            <a:r>
              <a:rPr lang="ru-RU" dirty="0"/>
              <a:t>– продвинутый адрес в счетчике команд замещается адресом перехода. Для задания адреса перехода 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434"/>
            <a:ext cx="5115040" cy="38711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62" y="1493433"/>
            <a:ext cx="5303173" cy="387113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36" y="2537278"/>
            <a:ext cx="4330700" cy="295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883C3-F3E5-DB45-88C8-5E32C595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57" y="717621"/>
            <a:ext cx="6288681" cy="595411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35260"/>
            <a:ext cx="10795000" cy="43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90688"/>
            <a:ext cx="7408333" cy="473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61763"/>
                  </p:ext>
                </p:extLst>
              </p:nvPr>
            </p:nvGraphicFramePr>
            <p:xfrm>
              <a:off x="8102600" y="2709861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61763"/>
                  </p:ext>
                </p:extLst>
              </p:nvPr>
            </p:nvGraphicFramePr>
            <p:xfrm>
              <a:off x="8102600" y="2709861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112500" r="-12500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212500" r="1235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312500" r="-125000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312500" r="1235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482353" r="1235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618750" r="-125000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718750" r="1235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818750" r="-125000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818750" r="1235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ткрывающая квадратная скобка 6">
            <a:extLst>
              <a:ext uri="{FF2B5EF4-FFF2-40B4-BE49-F238E27FC236}">
                <a16:creationId xmlns:a16="http://schemas.microsoft.com/office/drawing/2014/main" id="{53D1AA7C-3DF5-DD40-A8C8-F98620F22642}"/>
              </a:ext>
            </a:extLst>
          </p:cNvPr>
          <p:cNvSpPr/>
          <p:nvPr/>
        </p:nvSpPr>
        <p:spPr>
          <a:xfrm>
            <a:off x="9903901" y="2813049"/>
            <a:ext cx="44450" cy="4016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" name="Открывающая квадратная скобка 7">
            <a:extLst>
              <a:ext uri="{FF2B5EF4-FFF2-40B4-BE49-F238E27FC236}">
                <a16:creationId xmlns:a16="http://schemas.microsoft.com/office/drawing/2014/main" id="{64C9AC2C-ECE1-F14B-9819-616D6A82E838}"/>
              </a:ext>
            </a:extLst>
          </p:cNvPr>
          <p:cNvSpPr/>
          <p:nvPr/>
        </p:nvSpPr>
        <p:spPr>
          <a:xfrm>
            <a:off x="9911838" y="3651249"/>
            <a:ext cx="60325" cy="2127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9" name="Открывающая квадратная скобка 8">
            <a:extLst>
              <a:ext uri="{FF2B5EF4-FFF2-40B4-BE49-F238E27FC236}">
                <a16:creationId xmlns:a16="http://schemas.microsoft.com/office/drawing/2014/main" id="{5EB2AE6F-8A59-1A45-A6EA-E5777C36BFA2}"/>
              </a:ext>
            </a:extLst>
          </p:cNvPr>
          <p:cNvSpPr/>
          <p:nvPr/>
        </p:nvSpPr>
        <p:spPr>
          <a:xfrm>
            <a:off x="9919776" y="3919536"/>
            <a:ext cx="49212" cy="3587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5" y="1066800"/>
            <a:ext cx="3428103" cy="5003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37" y="744009"/>
            <a:ext cx="3614196" cy="57075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042" y="989573"/>
            <a:ext cx="3275386" cy="28277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552" y="4483100"/>
            <a:ext cx="3274876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48435" y="3891854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614509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959289" y="6115876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429</Words>
  <Application>Microsoft Macintosh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Microsoft Office User</cp:lastModifiedBy>
  <cp:revision>9</cp:revision>
  <dcterms:created xsi:type="dcterms:W3CDTF">2020-05-12T09:59:41Z</dcterms:created>
  <dcterms:modified xsi:type="dcterms:W3CDTF">2020-05-12T11:57:38Z</dcterms:modified>
</cp:coreProperties>
</file>