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/>
    <p:restoredTop sz="60586"/>
  </p:normalViewPr>
  <p:slideViewPr>
    <p:cSldViewPr snapToGrid="0" snapToObjects="1">
      <p:cViewPr varScale="1">
        <p:scale>
          <a:sx n="76" d="100"/>
          <a:sy n="76" d="100"/>
        </p:scale>
        <p:origin x="3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день! Я, студент группы Б17-503, Яковенко Иван, представляю вам курсовой проект на тему "Проектирование процессора ЭВМ"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6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из спроектированных блоков было выполнено моделирование и тестирование. Блоки были соединены вместе, образуя процессор. На данном слайде показано функциональное моделирование процессора. Выполняется операция пересылки и нескольких переходов. Для этого фрагмента АЛУ работает всего 3 такта, тогда как все остальное время активны БУК и БМК. После подсчета тактов выяснено, что работа АЛУ занимает примерно 30-50% времени выполнения линейных команд. </a:t>
            </a:r>
            <a:r>
              <a:rPr lang="ru-R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50-70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и время выполнения операций перехода затрачивается на ЦУУ.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4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ведется с четырехразрядными числами в дополнительном коде со знаком.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Спроектированный процессор выполняет 4 операции: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УМНОЖЕНИЕ чисел со знаком с младших разрядов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ПЕРЕСЫЛКУ ОТРИЦАТЕЛЬНУЮ – то есть взятие отрицательного значения модуля числа. Так же устанавливается признак результата равный знаку результата (1 если число меньше нуля, 0 если число равно нулю)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два перехода: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Условный переход, если признак результата равен 1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Безусловный переход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3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размещения команд в памяти были разработаны представленные форматы. Первый операнд команды УМНОЖЕНИЕ и ПЕРЕСЫЛКА ОТРИЦАТЕЛЬНАЯ задается при помощи прямой регистровой адресации. Второй операнд, в зависимости от признака адресации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указывается либо с помощью прямой адресации, либо с помощью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косвенной. Для команд перехода используется относительная адресация и соответственно смещение со знаком, которое указывается в команде. Схема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показана справа на слайде. Для формирования исполнительного адреса выполняется последовательное считывание из РП, ОП и сложение со смещением из команды.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адресации в БМК был выбран принудительный способ указания следующего адреса. Следующий адрес при отсутствии ветвления равен адресу указанному в команде. Если же необходимо ветвление переход осуществляется по А+1. Логическая схема проверки маски признаков представлена слева на слайде.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ветвления, адрес перехода всегда должен быть четным.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4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перейдем непосредственно к алгоритму выполнения команд. Ранее я рассказывал про ветвление на два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направляения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однако на данном слайде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придутсвует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ветвление на три направления. Для этого была введена пустая команда (без управляющих сигналов). По умолчанию в алгоритме сперва читаются два слова из оперативной памяти, далее идет определения типа команды – линейная / нелинейная. В случае линейной команды читаются одно или два слова перед записью операндов в буферные регистры. Количество определяется способом адресации. Запись результата так же в зависимости от способа адресации производится в РП или ОП.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2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схеме представлена функциональная схема блока управления командами. Для формирования исполнительного адреса при использовании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был введен регистр исполнительного адреса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RIA.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него последовательно записывается адрес из регистровой памяти, расширенный нулем, базовый адрес из оперативной памяти и наконец сумма базы и смещения для обращения к оперативной памяти по исполнительному адресу.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 операнда, считанные из РП и ОП, поступают в буферные регистры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BR1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далее в АЛУ.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Считанные операнды из памяти поступают в АЛУ, где обрабатываются в блоке операций. На функциональной схеме видно, что две операции (умножение и пересылка) были объединены с помощью КС1 которая выбирает операнд на вход сумматора. КС2 предварительно инвертирует операнд при заданном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работа идет в дополнительном коде, при инвертировании необходимо прибавлять 1. Это происходит автоматически с подачей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сумматора. Знак результата при второй операции сохраняется в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7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 пример работы АЛУ на функциональном моделировании.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1.010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-6/8,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0.110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6/8. При перемножении ожидаемый результат должен быть -36/64 или при обрезке до 4 битов -5/8 то есть 1.011. Этапы вычисления проиллюстрированы с помощью примера вычисленного вручную. Для проверки старта МУУ не с нулевого состояния тест был запущен дважды.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тестирования было выяснено, что минимальное число тактов достигается при операнде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Максимальное число тактов при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8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отладки процессора было проведено его тестирование. Данный тест обеспечивает: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всех микрокоманд алгоритма (проход по всем веткам алгоритма)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команд разного формата, расположенных по четным и нечетным адресам в оперативной памяти (напр., первое умножение и пересылка)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оперативной памяти, расположенных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результата в оперативную память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операциях пересылки)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регистровой памяти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операндов в регистровую память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всех используемых способов адресации (все)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вычисления признака перехода (есть или нет переход на А16)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работы АЛУ (значения совпадают с рассчитанными вручную)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Размещение команды в памяти представлено на рисунке справа.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Значения, вырабатываемые процессором полностью совпадают со значениями, рассчитанными вручную.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 на рассчитанном примере показан ход выполнения программы. Изогнутыми стрелками показана связь между записанными и считанными значениями. Изображен процесс вычисления исполнительного адреса для операндов с использованием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адресации.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из спроектированных блоков было выполнено моделирование и тестирование. Блоки были соединены вместе, образуя процессор.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дальнейшего развития проекта </a:t>
            </a:r>
            <a:r>
              <a:rPr lang="ru-R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предлагается включение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новых команд для процессора таких как СТОП, возможно написание своего рода транслятора из более понятного человеку кода в машинные слова.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19.05.2020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19.05.2020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19.05.2020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8CD81B-E648-9340-8CD6-E383369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B5F813-584D-C04A-AA2E-2743B3A6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3" y="54239"/>
            <a:ext cx="9294292" cy="6803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2E701-C229-424B-94FB-A80311548FCB}"/>
              </a:ext>
            </a:extLst>
          </p:cNvPr>
          <p:cNvSpPr txBox="1"/>
          <p:nvPr/>
        </p:nvSpPr>
        <p:spPr>
          <a:xfrm>
            <a:off x="9593013" y="4762113"/>
            <a:ext cx="23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Среднее число тактов: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FEE36-EFD0-FE4E-ACEF-FD107810267E}"/>
              </a:ext>
            </a:extLst>
          </p:cNvPr>
          <p:cNvSpPr txBox="1"/>
          <p:nvPr/>
        </p:nvSpPr>
        <p:spPr>
          <a:xfrm>
            <a:off x="9593013" y="5031151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Умножение: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50E75-C240-5C48-B4D4-FF3BBE893999}"/>
              </a:ext>
            </a:extLst>
          </p:cNvPr>
          <p:cNvSpPr txBox="1"/>
          <p:nvPr/>
        </p:nvSpPr>
        <p:spPr>
          <a:xfrm>
            <a:off x="11046040" y="504040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5-8 АЛУ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CCEC2-E498-7649-B13C-949550C5DFBD}"/>
              </a:ext>
            </a:extLst>
          </p:cNvPr>
          <p:cNvSpPr txBox="1"/>
          <p:nvPr/>
        </p:nvSpPr>
        <p:spPr>
          <a:xfrm>
            <a:off x="10935945" y="541899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6-10 ЦУУ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0B05D-BD69-6140-A33C-4BEEC1F0DE37}"/>
              </a:ext>
            </a:extLst>
          </p:cNvPr>
          <p:cNvSpPr txBox="1"/>
          <p:nvPr/>
        </p:nvSpPr>
        <p:spPr>
          <a:xfrm>
            <a:off x="9593013" y="572527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Пересылка: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4D018-D862-5F4B-AC7F-FE666F571A2A}"/>
              </a:ext>
            </a:extLst>
          </p:cNvPr>
          <p:cNvSpPr txBox="1"/>
          <p:nvPr/>
        </p:nvSpPr>
        <p:spPr>
          <a:xfrm>
            <a:off x="11046040" y="574379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2-3 АЛУ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40DE0-88AF-1D4D-9E4D-6E20257D24DC}"/>
              </a:ext>
            </a:extLst>
          </p:cNvPr>
          <p:cNvSpPr txBox="1"/>
          <p:nvPr/>
        </p:nvSpPr>
        <p:spPr>
          <a:xfrm>
            <a:off x="10935945" y="6131641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6-10 ЦУУ</a:t>
            </a:r>
          </a:p>
        </p:txBody>
      </p:sp>
      <p:sp>
        <p:nvSpPr>
          <p:cNvPr id="17" name="Закрывающая фигурная скобка 16">
            <a:extLst>
              <a:ext uri="{FF2B5EF4-FFF2-40B4-BE49-F238E27FC236}">
                <a16:creationId xmlns:a16="http://schemas.microsoft.com/office/drawing/2014/main" id="{DA29802C-FF71-214E-BD82-FEDACC4C2831}"/>
              </a:ext>
            </a:extLst>
          </p:cNvPr>
          <p:cNvSpPr/>
          <p:nvPr/>
        </p:nvSpPr>
        <p:spPr>
          <a:xfrm>
            <a:off x="9502175" y="734786"/>
            <a:ext cx="213325" cy="8980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крывающая фигурная скобка 17">
            <a:extLst>
              <a:ext uri="{FF2B5EF4-FFF2-40B4-BE49-F238E27FC236}">
                <a16:creationId xmlns:a16="http://schemas.microsoft.com/office/drawing/2014/main" id="{94C495D2-56F1-E44D-8FE6-DE57C64520C2}"/>
              </a:ext>
            </a:extLst>
          </p:cNvPr>
          <p:cNvSpPr/>
          <p:nvPr/>
        </p:nvSpPr>
        <p:spPr>
          <a:xfrm>
            <a:off x="9502175" y="1747157"/>
            <a:ext cx="213325" cy="19587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крывающая фигурная скобка 18">
            <a:extLst>
              <a:ext uri="{FF2B5EF4-FFF2-40B4-BE49-F238E27FC236}">
                <a16:creationId xmlns:a16="http://schemas.microsoft.com/office/drawing/2014/main" id="{166B4551-6CDC-FE42-87F6-23666B9D2E1B}"/>
              </a:ext>
            </a:extLst>
          </p:cNvPr>
          <p:cNvSpPr/>
          <p:nvPr/>
        </p:nvSpPr>
        <p:spPr>
          <a:xfrm>
            <a:off x="9502175" y="3771268"/>
            <a:ext cx="213325" cy="9558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E1B2F-ED22-BF46-AFA9-386449CE19E0}"/>
              </a:ext>
            </a:extLst>
          </p:cNvPr>
          <p:cNvSpPr txBox="1"/>
          <p:nvPr/>
        </p:nvSpPr>
        <p:spPr>
          <a:xfrm>
            <a:off x="9760631" y="9746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БМК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DF0B5-5363-6C44-957F-7A03AF28D101}"/>
              </a:ext>
            </a:extLst>
          </p:cNvPr>
          <p:cNvSpPr txBox="1"/>
          <p:nvPr/>
        </p:nvSpPr>
        <p:spPr>
          <a:xfrm>
            <a:off x="9738698" y="2541888"/>
            <a:ext cx="5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93929-CBCE-DF41-9A59-31CCD989A42B}"/>
              </a:ext>
            </a:extLst>
          </p:cNvPr>
          <p:cNvSpPr txBox="1"/>
          <p:nvPr/>
        </p:nvSpPr>
        <p:spPr>
          <a:xfrm>
            <a:off x="9738698" y="40853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АЛУ</a:t>
            </a:r>
          </a:p>
        </p:txBody>
      </p:sp>
      <p:sp>
        <p:nvSpPr>
          <p:cNvPr id="23" name="Закрывающая фигурная скобка 22">
            <a:extLst>
              <a:ext uri="{FF2B5EF4-FFF2-40B4-BE49-F238E27FC236}">
                <a16:creationId xmlns:a16="http://schemas.microsoft.com/office/drawing/2014/main" id="{F014A276-CB26-F643-A943-7C94423CDCE7}"/>
              </a:ext>
            </a:extLst>
          </p:cNvPr>
          <p:cNvSpPr/>
          <p:nvPr/>
        </p:nvSpPr>
        <p:spPr>
          <a:xfrm>
            <a:off x="10390932" y="958334"/>
            <a:ext cx="222639" cy="1936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7F8BD-CAF9-B343-8D1E-3E214181E748}"/>
              </a:ext>
            </a:extLst>
          </p:cNvPr>
          <p:cNvSpPr txBox="1"/>
          <p:nvPr/>
        </p:nvSpPr>
        <p:spPr>
          <a:xfrm>
            <a:off x="10649103" y="1747157"/>
            <a:ext cx="57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ЦУУ</a:t>
            </a:r>
          </a:p>
        </p:txBody>
      </p:sp>
    </p:spTree>
    <p:extLst>
      <p:ext uri="{BB962C8B-B14F-4D97-AF65-F5344CB8AC3E}">
        <p14:creationId xmlns:p14="http://schemas.microsoft.com/office/powerpoint/2010/main" val="39662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101"/>
            <a:ext cx="12192001" cy="6310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Оперативная память – </a:t>
            </a:r>
            <a:r>
              <a:rPr lang="ru-RU" sz="2400" b="1" dirty="0"/>
              <a:t>16</a:t>
            </a:r>
            <a:r>
              <a:rPr lang="en-US" sz="2400" b="1" dirty="0"/>
              <a:t>x8 </a:t>
            </a:r>
            <a:r>
              <a:rPr lang="en-US" sz="2400" dirty="0"/>
              <a:t>		</a:t>
            </a:r>
            <a:r>
              <a:rPr lang="ru-RU" sz="2400" dirty="0"/>
              <a:t>	Операнды – </a:t>
            </a:r>
            <a:r>
              <a:rPr lang="ru-RU" sz="2400" b="1" dirty="0"/>
              <a:t>дробные числа </a:t>
            </a:r>
            <a:r>
              <a:rPr lang="ru-RU" sz="2400" dirty="0"/>
              <a:t>в дополнительном коде</a:t>
            </a:r>
            <a:br>
              <a:rPr lang="en-US" sz="2400" dirty="0"/>
            </a:br>
            <a:r>
              <a:rPr lang="ru-RU" sz="2400" dirty="0"/>
              <a:t>Регистровая память – </a:t>
            </a:r>
            <a:r>
              <a:rPr lang="ru-RU" sz="2400" b="1" dirty="0"/>
              <a:t>8</a:t>
            </a:r>
            <a:r>
              <a:rPr lang="en-US" sz="2400" b="1" dirty="0"/>
              <a:t>x4</a:t>
            </a:r>
            <a:r>
              <a:rPr lang="en-US" sz="2400" dirty="0"/>
              <a:t> 		</a:t>
            </a:r>
            <a:r>
              <a:rPr lang="ru-RU" sz="2400" dirty="0"/>
              <a:t>	Слово = </a:t>
            </a:r>
            <a:r>
              <a:rPr lang="ru-RU" sz="2400" b="1" dirty="0"/>
              <a:t>4 разряда</a:t>
            </a:r>
            <a:endParaRPr lang="en-US" sz="2400" b="1" dirty="0"/>
          </a:p>
          <a:p>
            <a:pPr marL="0" indent="0">
              <a:buNone/>
            </a:pPr>
            <a:r>
              <a:rPr lang="ru-RU" dirty="0"/>
              <a:t>	Формат команд:</a:t>
            </a:r>
            <a:br>
              <a:rPr lang="en-US" dirty="0"/>
            </a:br>
            <a:r>
              <a:rPr lang="ru-RU" sz="2400" b="1" dirty="0"/>
              <a:t>Первый операнд </a:t>
            </a:r>
            <a:r>
              <a:rPr lang="ru-RU" sz="2400" dirty="0"/>
              <a:t>команды хранится в </a:t>
            </a:r>
            <a:r>
              <a:rPr lang="ru-RU" sz="2400" b="1" dirty="0"/>
              <a:t>РП</a:t>
            </a:r>
            <a:r>
              <a:rPr lang="ru-RU" sz="2400" dirty="0"/>
              <a:t>. Адресация прямая</a:t>
            </a:r>
            <a:br>
              <a:rPr lang="ru-RU" sz="2400" dirty="0"/>
            </a:br>
            <a:r>
              <a:rPr lang="ru-RU" sz="2400" b="1" dirty="0"/>
              <a:t>Второй операнд </a:t>
            </a:r>
            <a:r>
              <a:rPr lang="ru-RU" sz="2400" dirty="0"/>
              <a:t>хранится в </a:t>
            </a:r>
            <a:r>
              <a:rPr lang="ru-RU" sz="2400" b="1" dirty="0"/>
              <a:t>ОП</a:t>
            </a:r>
            <a:r>
              <a:rPr lang="ru-RU" sz="2400" dirty="0"/>
              <a:t> (</a:t>
            </a:r>
            <a:r>
              <a:rPr lang="en-US" sz="2400" dirty="0"/>
              <a:t>PA2=0 </a:t>
            </a:r>
            <a:r>
              <a:rPr lang="ru-RU" sz="2400" dirty="0"/>
              <a:t>- прямая адресация, </a:t>
            </a:r>
            <a:r>
              <a:rPr lang="en-US" sz="2400" dirty="0"/>
              <a:t>PA2=1</a:t>
            </a:r>
            <a:r>
              <a:rPr lang="ru-RU" sz="2400" dirty="0"/>
              <a:t> - </a:t>
            </a:r>
            <a:r>
              <a:rPr lang="ru-RU" sz="2400" dirty="0" err="1"/>
              <a:t>постиндексная</a:t>
            </a:r>
            <a:r>
              <a:rPr lang="ru-RU" sz="2400" dirty="0"/>
              <a:t> косвенная вариант 2)</a:t>
            </a:r>
            <a:br>
              <a:rPr lang="ru-RU" sz="2400" dirty="0"/>
            </a:br>
            <a:r>
              <a:rPr lang="ru-RU" sz="2400" dirty="0"/>
              <a:t>Результат операции </a:t>
            </a:r>
            <a:r>
              <a:rPr lang="ru-RU" sz="2400" b="1" dirty="0"/>
              <a:t>УМНОЖЕНИЕ</a:t>
            </a:r>
            <a:r>
              <a:rPr lang="ru-RU" sz="2400" dirty="0"/>
              <a:t> записывается по адресу </a:t>
            </a:r>
            <a:r>
              <a:rPr lang="ru-RU" sz="2400" b="1" dirty="0"/>
              <a:t>второго операнда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Результат </a:t>
            </a:r>
            <a:r>
              <a:rPr lang="ru-RU" sz="2400" b="1" dirty="0"/>
              <a:t>ПЕРЕСЫЛКИ ОТРИЦАТЕЛЬНОЙ </a:t>
            </a:r>
            <a:r>
              <a:rPr lang="ru-RU" sz="2400" dirty="0"/>
              <a:t>по адресу </a:t>
            </a:r>
            <a:r>
              <a:rPr lang="ru-RU" sz="2400" b="1" dirty="0"/>
              <a:t>первого операнда</a:t>
            </a:r>
          </a:p>
          <a:p>
            <a:pPr marL="0" indent="0">
              <a:buNone/>
            </a:pPr>
            <a:r>
              <a:rPr lang="ru-RU" dirty="0"/>
              <a:t>	Операции:</a:t>
            </a:r>
            <a:br>
              <a:rPr lang="ru-RU" sz="2400" dirty="0"/>
            </a:br>
            <a:r>
              <a:rPr lang="ru-RU" sz="2400" b="1" dirty="0"/>
              <a:t>УМНОЖЕНИЕ</a:t>
            </a:r>
            <a:r>
              <a:rPr lang="ru-RU" sz="2400" dirty="0"/>
              <a:t> – алгоритм умножения чисел в дополнительном коде с младших разрядов множителя</a:t>
            </a:r>
            <a:br>
              <a:rPr lang="ru-RU" sz="2400" dirty="0"/>
            </a:br>
            <a:r>
              <a:rPr lang="ru-RU" sz="2400" b="1" dirty="0"/>
              <a:t>ПЕРЕСЫЛКА ОТРИЦАТЕЛЬНАЯ </a:t>
            </a:r>
            <a:r>
              <a:rPr lang="ru-RU" sz="2400" dirty="0"/>
              <a:t>– дополнительный код абсолютного значения </a:t>
            </a:r>
            <a:r>
              <a:rPr lang="ru-RU" sz="2400" b="1" dirty="0"/>
              <a:t>второго операнда </a:t>
            </a:r>
            <a:r>
              <a:rPr lang="ru-RU" sz="2400" dirty="0"/>
              <a:t>пишется по </a:t>
            </a:r>
            <a:r>
              <a:rPr lang="ru-RU" sz="2400" b="1" dirty="0"/>
              <a:t>адресу первого операнда</a:t>
            </a:r>
            <a:r>
              <a:rPr lang="ru-RU" sz="2400" dirty="0"/>
              <a:t>. То есть, модуль второго операнда берем со знаком минус </a:t>
            </a:r>
            <a:br>
              <a:rPr lang="ru-RU" sz="2400" dirty="0"/>
            </a:br>
            <a:r>
              <a:rPr lang="ru-RU" sz="2400" dirty="0"/>
              <a:t>(исключение 0). Устанавливается признак результата: 0 – (результат = 0), 1 – (результат </a:t>
            </a:r>
            <a:r>
              <a:rPr lang="en-US" sz="2400" dirty="0"/>
              <a:t>&lt;</a:t>
            </a:r>
            <a:r>
              <a:rPr lang="ru-RU" sz="2400" dirty="0"/>
              <a:t> 0)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1" dirty="0"/>
              <a:t>ПЕРЕХОД, ЕСЛИ 1 </a:t>
            </a:r>
            <a:r>
              <a:rPr lang="ru-RU" sz="2400" dirty="0"/>
              <a:t>– продвинутый адрес в счетчике команд замещается адресом перехода, если значение </a:t>
            </a:r>
            <a:r>
              <a:rPr lang="en-US" sz="2400" dirty="0"/>
              <a:t>PR = </a:t>
            </a:r>
            <a:r>
              <a:rPr lang="ru-RU" sz="2400" dirty="0"/>
              <a:t>1. Используется относительная адресация (в команде – смещение со знаком)</a:t>
            </a:r>
            <a:br>
              <a:rPr lang="ru-RU" sz="2400" dirty="0"/>
            </a:br>
            <a:r>
              <a:rPr lang="ru-RU" sz="2400" b="1" dirty="0"/>
              <a:t>БЕЗУСЛОВНЫЙ ПЕРЕХОД </a:t>
            </a:r>
            <a:r>
              <a:rPr lang="ru-RU" sz="2400" dirty="0"/>
              <a:t>– продвинутый адрес в счетчике команд замещается адресом перехода. </a:t>
            </a:r>
            <a:br>
              <a:rPr lang="en-US" sz="2400" dirty="0"/>
            </a:br>
            <a:r>
              <a:rPr lang="ru-RU" sz="2400" dirty="0"/>
              <a:t>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20"/>
          <a:stretch/>
        </p:blipFill>
        <p:spPr>
          <a:xfrm>
            <a:off x="227387" y="1493433"/>
            <a:ext cx="5725852" cy="3595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77" y="1193623"/>
            <a:ext cx="5756736" cy="420221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" y="2229073"/>
            <a:ext cx="4781764" cy="32673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BC8EF-3187-3B46-9133-255958CB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995972"/>
            <a:ext cx="11636829" cy="53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53058"/>
            <a:ext cx="11691581" cy="47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8" y="637997"/>
            <a:ext cx="10499272" cy="3640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112500" r="-125781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212500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312500" r="-125781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312500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482353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618750" r="-12578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71875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818750" r="-125781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818750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D118E-332F-F448-A06E-D9AB6AD689E6}"/>
              </a:ext>
            </a:extLst>
          </p:cNvPr>
          <p:cNvSpPr txBox="1"/>
          <p:nvPr/>
        </p:nvSpPr>
        <p:spPr>
          <a:xfrm>
            <a:off x="854528" y="438073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1.010</a:t>
            </a:r>
          </a:p>
          <a:p>
            <a:r>
              <a:rPr lang="en-US" dirty="0"/>
              <a:t>B = 0.110</a:t>
            </a:r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AA84D4B-1AF6-5A48-AAC9-6528F26E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91" y="4120512"/>
            <a:ext cx="3839598" cy="223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893B5-EA7A-FB4A-9E3D-B12C46974E27}"/>
              </a:ext>
            </a:extLst>
          </p:cNvPr>
          <p:cNvSpPr txBox="1"/>
          <p:nvPr/>
        </p:nvSpPr>
        <p:spPr>
          <a:xfrm>
            <a:off x="747768" y="5395781"/>
            <a:ext cx="254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– 5 </a:t>
            </a:r>
            <a:r>
              <a:rPr lang="ru-RU" dirty="0"/>
              <a:t>тактов при </a:t>
            </a:r>
            <a:r>
              <a:rPr lang="en-US" dirty="0"/>
              <a:t>B = 0</a:t>
            </a:r>
            <a:br>
              <a:rPr lang="en-US" dirty="0"/>
            </a:br>
            <a:r>
              <a:rPr lang="en-US" dirty="0"/>
              <a:t>Max – 8 </a:t>
            </a:r>
            <a:r>
              <a:rPr lang="ru-RU" dirty="0"/>
              <a:t>тактов при </a:t>
            </a:r>
            <a:r>
              <a:rPr lang="en-US" dirty="0"/>
              <a:t>B =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3" y="633052"/>
            <a:ext cx="3725264" cy="54375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55" y="633052"/>
            <a:ext cx="3133175" cy="5881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33" y="185321"/>
            <a:ext cx="3396795" cy="33819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634" y="4168050"/>
            <a:ext cx="3396794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65266" y="3641746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583004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1226418" y="6082401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1388</Words>
  <Application>Microsoft Macintosh PowerPoint</Application>
  <PresentationFormat>Широкоэкранный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Яковенко Иван Алексеевич</cp:lastModifiedBy>
  <cp:revision>32</cp:revision>
  <dcterms:created xsi:type="dcterms:W3CDTF">2020-05-12T09:59:41Z</dcterms:created>
  <dcterms:modified xsi:type="dcterms:W3CDTF">2020-05-19T21:42:35Z</dcterms:modified>
</cp:coreProperties>
</file>