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2" r:id="rId9"/>
    <p:sldId id="268" r:id="rId10"/>
    <p:sldId id="270" r:id="rId11"/>
    <p:sldId id="271" r:id="rId12"/>
    <p:sldId id="279" r:id="rId13"/>
    <p:sldId id="273" r:id="rId14"/>
    <p:sldId id="274" r:id="rId15"/>
    <p:sldId id="275" r:id="rId16"/>
    <p:sldId id="276" r:id="rId17"/>
    <p:sldId id="277" r:id="rId18"/>
    <p:sldId id="266" r:id="rId19"/>
    <p:sldId id="281" r:id="rId20"/>
    <p:sldId id="282" r:id="rId21"/>
    <p:sldId id="283" r:id="rId22"/>
    <p:sldId id="284" r:id="rId23"/>
    <p:sldId id="291" r:id="rId24"/>
    <p:sldId id="292" r:id="rId25"/>
    <p:sldId id="293" r:id="rId26"/>
    <p:sldId id="294" r:id="rId27"/>
    <p:sldId id="295" r:id="rId28"/>
    <p:sldId id="296" r:id="rId29"/>
    <p:sldId id="285" r:id="rId30"/>
    <p:sldId id="286" r:id="rId31"/>
    <p:sldId id="287" r:id="rId32"/>
    <p:sldId id="288" r:id="rId33"/>
    <p:sldId id="310" r:id="rId34"/>
    <p:sldId id="289" r:id="rId35"/>
    <p:sldId id="290" r:id="rId36"/>
    <p:sldId id="297" r:id="rId37"/>
    <p:sldId id="298" r:id="rId38"/>
    <p:sldId id="304" r:id="rId39"/>
    <p:sldId id="299" r:id="rId40"/>
    <p:sldId id="300" r:id="rId41"/>
    <p:sldId id="309" r:id="rId42"/>
    <p:sldId id="301" r:id="rId43"/>
    <p:sldId id="302" r:id="rId44"/>
    <p:sldId id="305" r:id="rId45"/>
    <p:sldId id="303" r:id="rId46"/>
    <p:sldId id="307" r:id="rId47"/>
    <p:sldId id="308" r:id="rId48"/>
    <p:sldId id="311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33F4E-BF3B-4D26-9A31-376422489D14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BB4C5-4D32-41BD-82F3-F40AE70D5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9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BB4C5-4D32-41BD-82F3-F40AE70D50B5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19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4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7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4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67CC-2968-43D7-934C-0931FCF3F6AE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D5F8-8045-4FDE-9BC1-A07F5B06B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5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7704" cy="14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BNZ PICS\Banasthali Notification z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7452320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1628800"/>
            <a:ext cx="828092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         Apaji  Institute Of Mathematics And Applied Computer Technologies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                  Banasthali Vidyapith    </a:t>
            </a:r>
          </a:p>
          <a:p>
            <a:r>
              <a:rPr lang="en-IN" sz="2400" dirty="0" smtClean="0"/>
              <a:t>                    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94392" y="3212977"/>
            <a:ext cx="40260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Submitted  By:</a:t>
            </a:r>
          </a:p>
          <a:p>
            <a:r>
              <a:rPr lang="en-IN" dirty="0" smtClean="0"/>
              <a:t>		Anukriti  Trivedi</a:t>
            </a:r>
          </a:p>
          <a:p>
            <a:r>
              <a:rPr lang="en-IN" dirty="0" smtClean="0"/>
              <a:t>		Priya  Kulshrestha</a:t>
            </a:r>
          </a:p>
          <a:p>
            <a:r>
              <a:rPr lang="en-IN" dirty="0" smtClean="0"/>
              <a:t>		Shilpi Saxena</a:t>
            </a:r>
          </a:p>
          <a:p>
            <a:r>
              <a:rPr lang="en-IN" dirty="0" smtClean="0"/>
              <a:t>		Sonam Sharma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94392" y="5373216"/>
            <a:ext cx="40260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Guided By:</a:t>
            </a:r>
          </a:p>
          <a:p>
            <a:r>
              <a:rPr lang="en-IN" dirty="0"/>
              <a:t>	</a:t>
            </a:r>
            <a:r>
              <a:rPr lang="en-IN" dirty="0" smtClean="0"/>
              <a:t>	Mrs. Sudha Morwal</a:t>
            </a:r>
          </a:p>
        </p:txBody>
      </p:sp>
      <p:pic>
        <p:nvPicPr>
          <p:cNvPr id="15" name="Picture 14" descr="FB_IMG_1487949869144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" y="2865579"/>
            <a:ext cx="4572000" cy="39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0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756592" y="5013176"/>
            <a:ext cx="8229600" cy="1143000"/>
          </a:xfrm>
        </p:spPr>
        <p:txBody>
          <a:bodyPr/>
          <a:lstStyle/>
          <a:p>
            <a:r>
              <a:rPr lang="en-IN" dirty="0" smtClean="0"/>
              <a:t>Faculty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908720"/>
            <a:ext cx="15553728" cy="8425904"/>
          </a:xfrm>
        </p:spPr>
      </p:pic>
      <p:sp>
        <p:nvSpPr>
          <p:cNvPr id="5" name="Rectangle 4"/>
          <p:cNvSpPr/>
          <p:nvPr/>
        </p:nvSpPr>
        <p:spPr>
          <a:xfrm>
            <a:off x="3275856" y="4581128"/>
            <a:ext cx="1244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Faculty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323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24" y="908720"/>
            <a:ext cx="16633848" cy="8397552"/>
          </a:xfrm>
        </p:spPr>
      </p:pic>
      <p:sp>
        <p:nvSpPr>
          <p:cNvPr id="7" name="Rectangle 6"/>
          <p:cNvSpPr/>
          <p:nvPr/>
        </p:nvSpPr>
        <p:spPr>
          <a:xfrm>
            <a:off x="2267744" y="4373815"/>
            <a:ext cx="1525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Student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639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07317"/>
              </p:ext>
            </p:extLst>
          </p:nvPr>
        </p:nvGraphicFramePr>
        <p:xfrm>
          <a:off x="0" y="456"/>
          <a:ext cx="9144000" cy="7321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2522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Use Case 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1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2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Use Case Name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Sign Up</a:t>
                      </a:r>
                      <a:r>
                        <a:rPr lang="en-IN" sz="1800" dirty="0">
                          <a:effectLst/>
                        </a:rPr>
                        <a:t>	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2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Actors: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Students and faculty.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8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This module helps the  faculty and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students  to create new accounts 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01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Input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Name, smart card ID , course , password , department , semester.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599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Normal Course Events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Users enter their smart card id.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Users enter their passwords.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 enters other required Information.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Users click submit button.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System connects to database.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A message appears which shows the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Account created applied.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999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Alternative Courses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 smtClean="0">
                          <a:effectLst/>
                        </a:rPr>
                        <a:t> Same </a:t>
                      </a:r>
                      <a:r>
                        <a:rPr lang="en-IN" sz="1800" dirty="0">
                          <a:effectLst/>
                        </a:rPr>
                        <a:t>smart card id exists in database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Error message appears.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Continue with step 1 in the normal course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Events.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</a:rPr>
                        <a:t>4.     An error may occur during the database </a:t>
                      </a:r>
                    </a:p>
                    <a:p>
                      <a:pPr marL="4572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</a:rPr>
                        <a:t>Operation.</a:t>
                      </a:r>
                    </a:p>
                  </a:txBody>
                  <a:tcPr marL="68580" marR="68580" marT="0" marB="0"/>
                </a:tc>
              </a:tr>
              <a:tr h="628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Output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New user account will be created. 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0813" y="1627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02528"/>
              </p:ext>
            </p:extLst>
          </p:nvPr>
        </p:nvGraphicFramePr>
        <p:xfrm>
          <a:off x="44481" y="0"/>
          <a:ext cx="9128906" cy="68820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1662"/>
                <a:gridCol w="5607244"/>
              </a:tblGrid>
              <a:tr h="2969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Use Case No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2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Use Case Name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Login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Actors: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Students, Admin and  Faculty.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616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This module helps the admin, faculty and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 student  to login.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Pre-conditions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The user must be a member of the system.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8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Input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 Smart Card Id and password.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274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Normal Course Events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Users enter their smart card id.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Users enter their password.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Users click login button.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System connects to database.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Homepage displayed.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2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Alternative Courses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 enters incorrect id and/or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password</a:t>
                      </a:r>
                      <a:r>
                        <a:rPr lang="en-IN" sz="1800" dirty="0" smtClean="0">
                          <a:effectLst/>
                        </a:rPr>
                        <a:t>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</a:rPr>
                        <a:t>2.Error message appears.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</a:rPr>
                        <a:t>3.Continue with step 1 in the normal course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 smtClean="0">
                          <a:effectLst/>
                        </a:rPr>
                        <a:t> events. 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</a:rPr>
                        <a:t>4.An error may occur during </a:t>
                      </a:r>
                      <a:r>
                        <a:rPr lang="en-IN" sz="1800" dirty="0" err="1" smtClean="0">
                          <a:effectLst/>
                        </a:rPr>
                        <a:t>Db</a:t>
                      </a:r>
                      <a:r>
                        <a:rPr lang="en-IN" sz="1800" dirty="0" smtClean="0">
                          <a:effectLst/>
                        </a:rPr>
                        <a:t> operation .`System shows error messages.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1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Output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User homepage will be displayed. 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9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45783"/>
              </p:ext>
            </p:extLst>
          </p:nvPr>
        </p:nvGraphicFramePr>
        <p:xfrm>
          <a:off x="1" y="-1"/>
          <a:ext cx="9144000" cy="6976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7485"/>
                <a:gridCol w="5616515"/>
              </a:tblGrid>
              <a:tr h="3810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Use Case No.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3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Use Case Name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Logout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Actors: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Students, Admin and  Faculty.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9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This module helps the administrator, faculty and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student  to logout.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Pre-conditions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The user must be logged in to the website.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00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Normal Course Events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Users click to Logout button.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DB connection terminated.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The website users Logout successfully.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800" dirty="0">
                          <a:effectLst/>
                        </a:rPr>
                        <a:t>The website will be directed to Login page.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3371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Alternative Courses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In case, user accidentally closes the tab then the user will be automatically logout from her/his  account but it is recommended to Logout from the  account using “Logout” option for security purposes.  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91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Output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effectLst/>
                        </a:rPr>
                        <a:t>Website  login page will be displayed.   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593989"/>
              </p:ext>
            </p:extLst>
          </p:nvPr>
        </p:nvGraphicFramePr>
        <p:xfrm>
          <a:off x="-17417" y="0"/>
          <a:ext cx="9144000" cy="6839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7485"/>
                <a:gridCol w="5616515"/>
              </a:tblGrid>
              <a:tr h="321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Use Case No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306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Use Case Name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Profile </a:t>
                      </a:r>
                      <a:r>
                        <a:rPr lang="en-IN" sz="1400" dirty="0" err="1">
                          <a:effectLst/>
                        </a:rPr>
                        <a:t>Updation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306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Actors: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Students,  Admin and Faculty. 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7624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Descriptions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This module helps the faculty , admin and student  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 update the information about themselves.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306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Pre-conditions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The user must be logged on to the system.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3061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Input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>
                          <a:effectLst/>
                        </a:rPr>
                        <a:t>Information to be modified.</a:t>
                      </a:r>
                      <a:endParaRPr lang="en-IN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26639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Normal Course Events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The user must be logged on to the system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which is defined in use case 2.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>
                          <a:effectLst/>
                        </a:rPr>
                        <a:t>2. User </a:t>
                      </a:r>
                      <a:r>
                        <a:rPr lang="en-IN" sz="1400" dirty="0">
                          <a:effectLst/>
                        </a:rPr>
                        <a:t>may go to profile view option.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>
                          <a:effectLst/>
                        </a:rPr>
                        <a:t>3. The </a:t>
                      </a:r>
                      <a:r>
                        <a:rPr lang="en-IN" sz="1400" dirty="0">
                          <a:effectLst/>
                        </a:rPr>
                        <a:t>system retrieves user information from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DB and shows the information on new page.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>
                          <a:effectLst/>
                        </a:rPr>
                        <a:t>4. The </a:t>
                      </a:r>
                      <a:r>
                        <a:rPr lang="en-IN" sz="1400" dirty="0">
                          <a:effectLst/>
                        </a:rPr>
                        <a:t>user can update his/her profile in desired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information </a:t>
                      </a:r>
                      <a:r>
                        <a:rPr lang="en-IN" sz="1400" dirty="0" smtClean="0">
                          <a:effectLst/>
                        </a:rPr>
                        <a:t>field.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>
                          <a:effectLst/>
                        </a:rPr>
                        <a:t>5. The user clicks on Update Button.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400" dirty="0" smtClean="0">
                          <a:effectLst/>
                        </a:rPr>
                        <a:t>6. The </a:t>
                      </a:r>
                      <a:r>
                        <a:rPr lang="en-IN" sz="1400" dirty="0">
                          <a:effectLst/>
                        </a:rPr>
                        <a:t>user profile is updated</a:t>
                      </a:r>
                      <a:r>
                        <a:rPr lang="en-IN" sz="1400" dirty="0" smtClean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1380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Alternative Courses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The system cannot access the DB.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The system redirects to the homepage.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The system puts a message on the top of the window about the problem.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400" dirty="0">
                          <a:effectLst/>
                        </a:rPr>
                        <a:t>Continue with step 2 in the normal course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events</a:t>
                      </a:r>
                      <a:r>
                        <a:rPr lang="en-IN" sz="1400" dirty="0" smtClean="0">
                          <a:effectLst/>
                        </a:rPr>
                        <a:t>.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</a:tr>
              <a:tr h="3944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Output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358" marR="58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</a:rPr>
                        <a:t>User Profile Information will be updated</a:t>
                      </a:r>
                      <a:r>
                        <a:rPr lang="en-IN" sz="1400" dirty="0" smtClean="0">
                          <a:effectLst/>
                        </a:rPr>
                        <a:t>.</a:t>
                      </a:r>
                      <a:endParaRPr lang="en-IN" sz="1400" dirty="0">
                        <a:effectLst/>
                      </a:endParaRPr>
                    </a:p>
                  </a:txBody>
                  <a:tcPr marL="58358" marR="5835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37219"/>
              </p:ext>
            </p:extLst>
          </p:nvPr>
        </p:nvGraphicFramePr>
        <p:xfrm>
          <a:off x="0" y="0"/>
          <a:ext cx="9143999" cy="6991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7485"/>
                <a:gridCol w="5616514"/>
              </a:tblGrid>
              <a:tr h="2607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Use Case 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5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2607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Use Case Name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Ask query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2607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Actors: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Students and Faculty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2607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Descriptions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This module helps the  student  to ask query to their faculty 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2607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Pre-conditions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The user must be logged on to the system.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2607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Input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Query to be asked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23359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Normal Course Events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</a:rPr>
                        <a:t>The student must select the post for which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they want to  query.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    2. The user clicks the Query option.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    3. The user types the text in the box provided.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    4. The user clicks the Submit Button.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    5. The query will be posted.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24815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Alternative Courses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</a:rPr>
                        <a:t>The user should enter the query within the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character  limit.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dirty="0" smtClean="0">
                          <a:effectLst/>
                        </a:rPr>
                        <a:t>2. The </a:t>
                      </a:r>
                      <a:r>
                        <a:rPr lang="en-IN" sz="1600" dirty="0">
                          <a:effectLst/>
                        </a:rPr>
                        <a:t>user clicks the Submit Button without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entering any query in the textbox provided.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dirty="0" smtClean="0">
                          <a:effectLst/>
                        </a:rPr>
                        <a:t>3. Error </a:t>
                      </a:r>
                      <a:r>
                        <a:rPr lang="en-IN" sz="1600" dirty="0">
                          <a:effectLst/>
                        </a:rPr>
                        <a:t>message appears.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dirty="0" smtClean="0">
                          <a:effectLst/>
                        </a:rPr>
                        <a:t>4. Continue </a:t>
                      </a:r>
                      <a:r>
                        <a:rPr lang="en-IN" sz="1600" dirty="0">
                          <a:effectLst/>
                        </a:rPr>
                        <a:t>with step 3 in the normal course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events.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  <a:tr h="4761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Output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   query will be add on the post.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664" marR="6766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939263"/>
              </p:ext>
            </p:extLst>
          </p:nvPr>
        </p:nvGraphicFramePr>
        <p:xfrm>
          <a:off x="0" y="-3"/>
          <a:ext cx="9144000" cy="7052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2282"/>
                <a:gridCol w="5761718"/>
              </a:tblGrid>
              <a:tr h="2651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Use Case No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1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Use Case Name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Add and delete posts.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1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Actors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 Admin , Student and Faculty 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08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Descriptions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This module helps the admin , student and faculty  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add or delete the posts.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08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Pre-conditions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The Administrator , student and faculty should have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 appropriate rights to add and delete post.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51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Input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Information about the notices.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447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Normal Course Events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</a:rPr>
                        <a:t>The user click on POST Link 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dirty="0" smtClean="0">
                          <a:effectLst/>
                        </a:rPr>
                        <a:t>2.The </a:t>
                      </a:r>
                      <a:r>
                        <a:rPr lang="en-IN" sz="1600" dirty="0">
                          <a:effectLst/>
                        </a:rPr>
                        <a:t>user enters the information about notices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in the textbox provided and image/files  if needed in image box.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dirty="0" smtClean="0">
                          <a:effectLst/>
                        </a:rPr>
                        <a:t>3. The </a:t>
                      </a:r>
                      <a:r>
                        <a:rPr lang="en-IN" sz="1600" dirty="0">
                          <a:effectLst/>
                        </a:rPr>
                        <a:t>user clicks the Submit Button.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dirty="0" smtClean="0">
                          <a:effectLst/>
                        </a:rPr>
                        <a:t>4. The </a:t>
                      </a:r>
                      <a:r>
                        <a:rPr lang="en-IN" sz="1600" dirty="0">
                          <a:effectLst/>
                        </a:rPr>
                        <a:t>notices will be posted with the entered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information. 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dirty="0" smtClean="0">
                          <a:effectLst/>
                        </a:rPr>
                        <a:t>5. If </a:t>
                      </a:r>
                      <a:r>
                        <a:rPr lang="en-IN" sz="1600" dirty="0">
                          <a:effectLst/>
                        </a:rPr>
                        <a:t>any unappropriate  post have been posted by the user, then the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facility  to delete the post can be achieved by Delete Button.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67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Alternative Courses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1600" dirty="0">
                          <a:effectLst/>
                        </a:rPr>
                        <a:t>If the user clicks on Submit button without any information in</a:t>
                      </a:r>
                    </a:p>
                    <a:p>
                      <a:pPr marL="1809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        notice textbox or in select any file then an error message will  appear.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43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Output</a:t>
                      </a:r>
                      <a:endParaRPr lang="en-IN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    Notice will be added or deleted.   </a:t>
                      </a:r>
                      <a:endParaRPr lang="en-IN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1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accent6">
                    <a:lumMod val="50000"/>
                  </a:schemeClr>
                </a:solidFill>
              </a:rPr>
              <a:t>DATA FLOW DIAGRAMS</a:t>
            </a:r>
            <a:endParaRPr lang="en-IN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>
                <a:solidFill>
                  <a:schemeClr val="accent6">
                    <a:lumMod val="50000"/>
                  </a:schemeClr>
                </a:solidFill>
              </a:rPr>
              <a:t>0-Level DFD</a:t>
            </a:r>
            <a:endParaRPr lang="en-IN" sz="27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1196752"/>
            <a:ext cx="17137903" cy="8352928"/>
          </a:xfrm>
        </p:spPr>
      </p:pic>
    </p:spTree>
    <p:extLst>
      <p:ext uri="{BB962C8B-B14F-4D97-AF65-F5344CB8AC3E}">
        <p14:creationId xmlns:p14="http://schemas.microsoft.com/office/powerpoint/2010/main" val="9789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Table Of Content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Introduction</a:t>
            </a:r>
          </a:p>
          <a:p>
            <a:r>
              <a:rPr lang="en-IN" sz="1800" dirty="0" smtClean="0"/>
              <a:t>Scope</a:t>
            </a:r>
          </a:p>
          <a:p>
            <a:r>
              <a:rPr lang="en-IN" sz="1800" dirty="0" smtClean="0"/>
              <a:t>Software Requirement</a:t>
            </a:r>
          </a:p>
          <a:p>
            <a:r>
              <a:rPr lang="en-IN" sz="1800" dirty="0" smtClean="0"/>
              <a:t>Hardware Requirement</a:t>
            </a:r>
          </a:p>
          <a:p>
            <a:r>
              <a:rPr lang="en-IN" sz="1800" dirty="0" smtClean="0"/>
              <a:t>Technology used</a:t>
            </a:r>
          </a:p>
          <a:p>
            <a:r>
              <a:rPr lang="en-IN" sz="1800" dirty="0" smtClean="0"/>
              <a:t>Actors</a:t>
            </a:r>
          </a:p>
          <a:p>
            <a:r>
              <a:rPr lang="en-IN" sz="1800" dirty="0" smtClean="0"/>
              <a:t>Use cases of Actors</a:t>
            </a:r>
          </a:p>
          <a:p>
            <a:r>
              <a:rPr lang="en-IN" sz="1800" dirty="0" smtClean="0"/>
              <a:t>Data Flow Diagram(DFD)</a:t>
            </a:r>
          </a:p>
          <a:p>
            <a:r>
              <a:rPr lang="en-IN" sz="1800" dirty="0" smtClean="0"/>
              <a:t>Entity Relationship Diagram(ERD)</a:t>
            </a:r>
          </a:p>
          <a:p>
            <a:r>
              <a:rPr lang="en-IN" sz="1800" dirty="0" smtClean="0"/>
              <a:t>Database description</a:t>
            </a:r>
          </a:p>
          <a:p>
            <a:r>
              <a:rPr lang="en-IN" sz="1800" dirty="0" smtClean="0"/>
              <a:t>Screen Images</a:t>
            </a:r>
          </a:p>
          <a:p>
            <a:r>
              <a:rPr lang="en-IN" sz="1800" dirty="0" smtClean="0"/>
              <a:t>References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/>
          <a:lstStyle/>
          <a:p>
            <a:r>
              <a:rPr lang="en-IN" sz="4800" b="1" dirty="0" smtClean="0">
                <a:solidFill>
                  <a:schemeClr val="accent6">
                    <a:lumMod val="50000"/>
                  </a:schemeClr>
                </a:solidFill>
              </a:rPr>
              <a:t>1-Level DFD for Faculty</a:t>
            </a:r>
            <a:endParaRPr lang="en-IN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11449272" cy="6768752"/>
          </a:xfrm>
        </p:spPr>
      </p:pic>
    </p:spTree>
    <p:extLst>
      <p:ext uri="{BB962C8B-B14F-4D97-AF65-F5344CB8AC3E}">
        <p14:creationId xmlns:p14="http://schemas.microsoft.com/office/powerpoint/2010/main" val="29922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solidFill>
                  <a:schemeClr val="accent6">
                    <a:lumMod val="50000"/>
                  </a:schemeClr>
                </a:solidFill>
              </a:rPr>
              <a:t>1-Level DFD Student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1196752"/>
            <a:ext cx="9937104" cy="6552728"/>
          </a:xfrm>
        </p:spPr>
      </p:pic>
    </p:spTree>
    <p:extLst>
      <p:ext uri="{BB962C8B-B14F-4D97-AF65-F5344CB8AC3E}">
        <p14:creationId xmlns:p14="http://schemas.microsoft.com/office/powerpoint/2010/main" val="40375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2-Level DFD for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aculty Post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608" y="1052736"/>
            <a:ext cx="10945216" cy="8136904"/>
          </a:xfrm>
        </p:spPr>
      </p:pic>
    </p:spTree>
    <p:extLst>
      <p:ext uri="{BB962C8B-B14F-4D97-AF65-F5344CB8AC3E}">
        <p14:creationId xmlns:p14="http://schemas.microsoft.com/office/powerpoint/2010/main" val="41848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2-Level DFD for Faculty Query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1196752"/>
            <a:ext cx="12457384" cy="6696744"/>
          </a:xfrm>
        </p:spPr>
      </p:pic>
    </p:spTree>
    <p:extLst>
      <p:ext uri="{BB962C8B-B14F-4D97-AF65-F5344CB8AC3E}">
        <p14:creationId xmlns:p14="http://schemas.microsoft.com/office/powerpoint/2010/main" val="42938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2-Level DFD for Student Post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89240"/>
          </a:xfrm>
        </p:spPr>
      </p:pic>
    </p:spTree>
    <p:extLst>
      <p:ext uri="{BB962C8B-B14F-4D97-AF65-F5344CB8AC3E}">
        <p14:creationId xmlns:p14="http://schemas.microsoft.com/office/powerpoint/2010/main" val="25281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2-Level DFD for Student Query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8964488" cy="5733256"/>
          </a:xfrm>
        </p:spPr>
      </p:pic>
    </p:spTree>
    <p:extLst>
      <p:ext uri="{BB962C8B-B14F-4D97-AF65-F5344CB8AC3E}">
        <p14:creationId xmlns:p14="http://schemas.microsoft.com/office/powerpoint/2010/main" val="12873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856984" cy="6583362"/>
          </a:xfrm>
        </p:spPr>
        <p:txBody>
          <a:bodyPr/>
          <a:lstStyle/>
          <a:p>
            <a:r>
              <a:rPr lang="en-IN" dirty="0" smtClean="0"/>
              <a:t>ER-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12904733" cy="6768752"/>
          </a:xfrm>
        </p:spPr>
      </p:pic>
    </p:spTree>
    <p:extLst>
      <p:ext uri="{BB962C8B-B14F-4D97-AF65-F5344CB8AC3E}">
        <p14:creationId xmlns:p14="http://schemas.microsoft.com/office/powerpoint/2010/main" val="5464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0700" b="1" u="sng" dirty="0" smtClean="0">
                <a:solidFill>
                  <a:schemeClr val="accent6">
                    <a:lumMod val="50000"/>
                  </a:schemeClr>
                </a:solidFill>
              </a:rPr>
              <a:t>Data Design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Database Description</a:t>
            </a:r>
            <a:endParaRPr lang="en-IN" sz="9600" b="1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937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Login Table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628020"/>
              </p:ext>
            </p:extLst>
          </p:nvPr>
        </p:nvGraphicFramePr>
        <p:xfrm>
          <a:off x="0" y="2276872"/>
          <a:ext cx="8926653" cy="390643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5055"/>
                <a:gridCol w="2375574"/>
                <a:gridCol w="2311819"/>
                <a:gridCol w="2234205"/>
              </a:tblGrid>
              <a:tr h="9361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Smart_card_id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Varchar (</a:t>
                      </a:r>
                      <a:r>
                        <a:rPr lang="en-US" sz="2400" dirty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</a:t>
                      </a:r>
                      <a:r>
                        <a:rPr lang="en-US" sz="2400" dirty="0" smtClean="0">
                          <a:effectLst/>
                        </a:rPr>
                        <a:t>key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Smart card id of the user 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Varchar </a:t>
                      </a:r>
                      <a:r>
                        <a:rPr lang="en-US" sz="2400" dirty="0" smtClean="0">
                          <a:effectLst/>
                        </a:rPr>
                        <a:t>(8)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Password of user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42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14229"/>
              </p:ext>
            </p:extLst>
          </p:nvPr>
        </p:nvGraphicFramePr>
        <p:xfrm>
          <a:off x="0" y="1657287"/>
          <a:ext cx="8892480" cy="6195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97379"/>
                <a:gridCol w="2366480"/>
                <a:gridCol w="2302969"/>
                <a:gridCol w="2225652"/>
              </a:tblGrid>
              <a:tr h="619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Type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Constraints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0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Student Table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5886"/>
              </p:ext>
            </p:extLst>
          </p:nvPr>
        </p:nvGraphicFramePr>
        <p:xfrm>
          <a:off x="107504" y="1556789"/>
          <a:ext cx="9036496" cy="49043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29727"/>
                <a:gridCol w="2404806"/>
                <a:gridCol w="2340266"/>
                <a:gridCol w="2261697"/>
              </a:tblGrid>
              <a:tr h="619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Type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Constraints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92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Smart_card_id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Varchar</a:t>
                      </a:r>
                      <a:r>
                        <a:rPr lang="en-US" sz="2400" dirty="0" smtClean="0">
                          <a:effectLst/>
                        </a:rPr>
                        <a:t>(10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key 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Smart card id of the Student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9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name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Varchar</a:t>
                      </a:r>
                      <a:r>
                        <a:rPr lang="en-US" sz="2400" dirty="0" smtClean="0">
                          <a:effectLst/>
                        </a:rPr>
                        <a:t>(20)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name of the Student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9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Course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Varchar</a:t>
                      </a:r>
                      <a:r>
                        <a:rPr lang="en-US" sz="2400" dirty="0" smtClean="0">
                          <a:effectLst/>
                        </a:rPr>
                        <a:t>(8)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Course of the Student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9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sem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Numeric(02)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Semester of students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68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Varchar(8)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Password of student account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Banasthali Notification Zone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 smtClean="0"/>
              <a:t>will </a:t>
            </a:r>
            <a:r>
              <a:rPr lang="en-US" dirty="0"/>
              <a:t>reinforce and maintain details about : </a:t>
            </a:r>
            <a:r>
              <a:rPr lang="en-US" dirty="0" smtClean="0"/>
              <a:t>–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Communication </a:t>
            </a:r>
            <a:r>
              <a:rPr lang="en-US" sz="2800" dirty="0"/>
              <a:t>held between faculty members and students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Communication held between </a:t>
            </a:r>
            <a:r>
              <a:rPr lang="en-US" sz="2800" dirty="0" smtClean="0"/>
              <a:t>student committee </a:t>
            </a:r>
            <a:r>
              <a:rPr lang="en-US" sz="2800" dirty="0"/>
              <a:t>and </a:t>
            </a:r>
            <a:r>
              <a:rPr lang="en-US" sz="2800" dirty="0" smtClean="0"/>
              <a:t>students.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This web application will be designed for Banasthali members in order to provide them facility of notifying students about campus ongoings and solving their related queries.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0" lv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Faculty Table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449319"/>
              </p:ext>
            </p:extLst>
          </p:nvPr>
        </p:nvGraphicFramePr>
        <p:xfrm>
          <a:off x="0" y="1916832"/>
          <a:ext cx="9144000" cy="38137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92085"/>
                <a:gridCol w="2354036"/>
                <a:gridCol w="2292350"/>
                <a:gridCol w="2505529"/>
              </a:tblGrid>
              <a:tr h="48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Type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Constraints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01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Smart_card_id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Varchar</a:t>
                      </a:r>
                      <a:r>
                        <a:rPr lang="en-US" sz="2400" dirty="0" smtClean="0">
                          <a:effectLst/>
                        </a:rPr>
                        <a:t>(10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</a:t>
                      </a:r>
                      <a:r>
                        <a:rPr lang="en-US" sz="2400" dirty="0" smtClean="0">
                          <a:effectLst/>
                        </a:rPr>
                        <a:t>key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Smart card id of the Faculty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Name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Varchar(20)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name of the Faculty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Dept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Varchar</a:t>
                      </a:r>
                      <a:r>
                        <a:rPr lang="en-US" sz="2400" dirty="0" smtClean="0">
                          <a:effectLst/>
                        </a:rPr>
                        <a:t>(10)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Department 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01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Varchar(8)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Password of the faculty’s account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3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Post Table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275559"/>
              </p:ext>
            </p:extLst>
          </p:nvPr>
        </p:nvGraphicFramePr>
        <p:xfrm>
          <a:off x="107504" y="908720"/>
          <a:ext cx="9036496" cy="58368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17208"/>
                <a:gridCol w="2272940"/>
                <a:gridCol w="2163706"/>
                <a:gridCol w="2482642"/>
              </a:tblGrid>
              <a:tr h="348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Type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Constraints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89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post_id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Numeric(10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</a:t>
                      </a:r>
                      <a:r>
                        <a:rPr lang="en-US" sz="2400" dirty="0" smtClean="0">
                          <a:effectLst/>
                        </a:rPr>
                        <a:t>key 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 of the post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post_topic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Varchar(50)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Topic of the post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post_text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Varchar(MAX)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Detail of the post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50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Post_uploads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Varchar(50)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Null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File uploads(pdf, images)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50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Date_time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DateTime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Date &amp; time of post 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89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Login_id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Varchar</a:t>
                      </a:r>
                      <a:r>
                        <a:rPr lang="en-US" sz="2400" dirty="0" smtClean="0">
                          <a:effectLst/>
                        </a:rPr>
                        <a:t>(10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Foreign </a:t>
                      </a:r>
                      <a:r>
                        <a:rPr lang="en-US" sz="2400" dirty="0" smtClean="0">
                          <a:effectLst/>
                        </a:rPr>
                        <a:t>key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Smart card id of the logged in user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50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Course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Varchar</a:t>
                      </a:r>
                      <a:r>
                        <a:rPr lang="en-US" sz="2400" dirty="0" smtClean="0">
                          <a:effectLst/>
                        </a:rPr>
                        <a:t>(8)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Post Corse</a:t>
                      </a:r>
                      <a:endParaRPr lang="en-IN" sz="2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17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Sub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Varchar(20)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Subject of post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4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Query Table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231579"/>
              </p:ext>
            </p:extLst>
          </p:nvPr>
        </p:nvGraphicFramePr>
        <p:xfrm>
          <a:off x="0" y="1340768"/>
          <a:ext cx="9144001" cy="54071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47781"/>
                <a:gridCol w="2586672"/>
                <a:gridCol w="2211505"/>
                <a:gridCol w="2198043"/>
              </a:tblGrid>
              <a:tr h="6756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Type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Constraints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97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Query_id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Numeric(20)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</a:t>
                      </a:r>
                      <a:r>
                        <a:rPr lang="en-US" sz="2400" dirty="0" smtClean="0">
                          <a:effectLst/>
                        </a:rPr>
                        <a:t>key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query id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97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Login_id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Varchar</a:t>
                      </a:r>
                      <a:r>
                        <a:rPr lang="en-US" sz="2400" dirty="0">
                          <a:effectLst/>
                        </a:rPr>
                        <a:t>(20)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Foreign Key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Smart card id of the logged in user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756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Content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Varchar</a:t>
                      </a:r>
                      <a:r>
                        <a:rPr lang="en-US" sz="2400" dirty="0">
                          <a:effectLst/>
                        </a:rPr>
                        <a:t>(MAX)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 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Query content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95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Date_time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DateTime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Date and time of</a:t>
                      </a:r>
                      <a:endParaRPr lang="en-IN" sz="2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query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1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Admin Table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71874"/>
              </p:ext>
            </p:extLst>
          </p:nvPr>
        </p:nvGraphicFramePr>
        <p:xfrm>
          <a:off x="539552" y="2060850"/>
          <a:ext cx="7704856" cy="41984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72245"/>
                <a:gridCol w="1920552"/>
                <a:gridCol w="1871530"/>
                <a:gridCol w="1840529"/>
              </a:tblGrid>
              <a:tr h="5459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Type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Constraints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2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Smart_card_id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Varchar(20)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</a:t>
                      </a:r>
                      <a:r>
                        <a:rPr lang="en-US" sz="2400" dirty="0" smtClean="0">
                          <a:effectLst/>
                        </a:rPr>
                        <a:t>key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Smart card id of the Admin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59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Varchar(8)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Password of Admin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59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Sec_ques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Varchar(50)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Security Question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59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Sec_ans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Varchar(50)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Security answer</a:t>
                      </a:r>
                      <a:endParaRPr lang="en-IN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2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1600" y="2060848"/>
            <a:ext cx="7772400" cy="1470025"/>
          </a:xfrm>
        </p:spPr>
        <p:txBody>
          <a:bodyPr>
            <a:noAutofit/>
          </a:bodyPr>
          <a:lstStyle/>
          <a:p>
            <a:r>
              <a:rPr lang="en-IN" sz="9600" dirty="0" smtClean="0">
                <a:solidFill>
                  <a:schemeClr val="accent6">
                    <a:lumMod val="50000"/>
                  </a:schemeClr>
                </a:solidFill>
              </a:rPr>
              <a:t>Screen Images</a:t>
            </a:r>
            <a:endParaRPr lang="en-IN" sz="9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8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Login Page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2238"/>
            <a:ext cx="8832194" cy="5725762"/>
          </a:xfrm>
        </p:spPr>
      </p:pic>
    </p:spTree>
    <p:extLst>
      <p:ext uri="{BB962C8B-B14F-4D97-AF65-F5344CB8AC3E}">
        <p14:creationId xmlns:p14="http://schemas.microsoft.com/office/powerpoint/2010/main" val="20534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New Registeration’s Selection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960844"/>
          </a:xfrm>
        </p:spPr>
      </p:pic>
    </p:spTree>
    <p:extLst>
      <p:ext uri="{BB962C8B-B14F-4D97-AF65-F5344CB8AC3E}">
        <p14:creationId xmlns:p14="http://schemas.microsoft.com/office/powerpoint/2010/main" val="11981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Sign up Page for Student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12542" cy="5661248"/>
          </a:xfrm>
        </p:spPr>
      </p:pic>
    </p:spTree>
    <p:extLst>
      <p:ext uri="{BB962C8B-B14F-4D97-AF65-F5344CB8AC3E}">
        <p14:creationId xmlns:p14="http://schemas.microsoft.com/office/powerpoint/2010/main" val="39107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Sign up Page for Faculty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444"/>
            <a:ext cx="9144000" cy="5684935"/>
          </a:xfrm>
        </p:spPr>
      </p:pic>
    </p:spTree>
    <p:extLst>
      <p:ext uri="{BB962C8B-B14F-4D97-AF65-F5344CB8AC3E}">
        <p14:creationId xmlns:p14="http://schemas.microsoft.com/office/powerpoint/2010/main" val="28801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Home Page for Student &amp; Teacher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38284" cy="5760640"/>
          </a:xfrm>
        </p:spPr>
      </p:pic>
    </p:spTree>
    <p:extLst>
      <p:ext uri="{BB962C8B-B14F-4D97-AF65-F5344CB8AC3E}">
        <p14:creationId xmlns:p14="http://schemas.microsoft.com/office/powerpoint/2010/main" val="7434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Scope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11200" b="1" dirty="0">
                <a:solidFill>
                  <a:schemeClr val="accent6">
                    <a:lumMod val="75000"/>
                  </a:schemeClr>
                </a:solidFill>
              </a:rPr>
              <a:t>Banasthali Notification Zone</a:t>
            </a:r>
            <a:r>
              <a:rPr lang="en-US" sz="11200" dirty="0">
                <a:solidFill>
                  <a:schemeClr val="accent6">
                    <a:lumMod val="75000"/>
                  </a:schemeClr>
                </a:solidFill>
              </a:rPr>
              <a:t>” </a:t>
            </a:r>
            <a:r>
              <a:rPr lang="en-US" sz="11200" dirty="0"/>
              <a:t>is a W</a:t>
            </a:r>
            <a:r>
              <a:rPr lang="en-US" sz="11200" dirty="0" smtClean="0"/>
              <a:t>eb  Application which </a:t>
            </a:r>
            <a:r>
              <a:rPr lang="en-US" sz="11200" dirty="0"/>
              <a:t>intends to connect </a:t>
            </a:r>
            <a:r>
              <a:rPr lang="en-US" sz="11200" dirty="0" smtClean="0"/>
              <a:t>students, student committee </a:t>
            </a:r>
            <a:r>
              <a:rPr lang="en-US" sz="11200" dirty="0"/>
              <a:t>and faculty of Banasthali  </a:t>
            </a:r>
            <a:endParaRPr lang="en-IN" sz="11200" dirty="0"/>
          </a:p>
          <a:p>
            <a:pPr>
              <a:buFont typeface="Wingdings" pitchFamily="2" charset="2"/>
              <a:buChar char="ü"/>
            </a:pPr>
            <a:r>
              <a:rPr lang="en-US" sz="7200" dirty="0" smtClean="0"/>
              <a:t>   </a:t>
            </a:r>
            <a:r>
              <a:rPr lang="en-US" sz="8000" dirty="0" smtClean="0"/>
              <a:t>In </a:t>
            </a:r>
            <a:r>
              <a:rPr lang="en-US" sz="8000" dirty="0"/>
              <a:t>constructing connection beyond the boundaries of classroom between </a:t>
            </a:r>
            <a:r>
              <a:rPr lang="en-US" sz="8000" dirty="0" smtClean="0"/>
              <a:t>     	the users.</a:t>
            </a:r>
            <a:endParaRPr lang="en-IN" sz="8000" dirty="0" smtClean="0"/>
          </a:p>
          <a:p>
            <a:pPr>
              <a:buFont typeface="Wingdings" pitchFamily="2" charset="2"/>
              <a:buChar char="ü"/>
            </a:pPr>
            <a:r>
              <a:rPr lang="en-US" sz="8000" dirty="0"/>
              <a:t> </a:t>
            </a:r>
            <a:r>
              <a:rPr lang="en-US" sz="8000" dirty="0" smtClean="0"/>
              <a:t>  In </a:t>
            </a:r>
            <a:r>
              <a:rPr lang="en-US" sz="8000" dirty="0"/>
              <a:t>maintaining an online schedule.</a:t>
            </a:r>
            <a:endParaRPr lang="en-IN" sz="8000" dirty="0"/>
          </a:p>
          <a:p>
            <a:pPr lvl="0">
              <a:buFont typeface="Wingdings" pitchFamily="2" charset="2"/>
              <a:buChar char="ü"/>
            </a:pPr>
            <a:r>
              <a:rPr lang="en-US" sz="8000" dirty="0"/>
              <a:t> </a:t>
            </a:r>
            <a:r>
              <a:rPr lang="en-US" sz="8000" dirty="0" smtClean="0"/>
              <a:t>  Users </a:t>
            </a:r>
            <a:r>
              <a:rPr lang="en-US" sz="8000" dirty="0"/>
              <a:t>can update themselves with the recent and important  </a:t>
            </a:r>
            <a:r>
              <a:rPr lang="en-US" sz="8000" dirty="0" smtClean="0"/>
              <a:t>	information.</a:t>
            </a:r>
            <a:endParaRPr lang="en-IN" sz="8000" dirty="0" smtClean="0"/>
          </a:p>
          <a:p>
            <a:pPr marL="0" lvl="0" indent="0">
              <a:buNone/>
            </a:pPr>
            <a:r>
              <a:rPr lang="en-IN" sz="7200" dirty="0"/>
              <a:t>	</a:t>
            </a:r>
            <a:r>
              <a:rPr lang="en-US" sz="11200" b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11200" b="1" dirty="0">
                <a:solidFill>
                  <a:schemeClr val="accent6">
                    <a:lumMod val="50000"/>
                  </a:schemeClr>
                </a:solidFill>
              </a:rPr>
              <a:t>scope of the project can be listed as under:-</a:t>
            </a:r>
            <a:endParaRPr lang="en-IN" sz="112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/>
            <a:endParaRPr lang="en-IN" sz="112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 algn="ctr"/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Handouts </a:t>
            </a:r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Updations</a:t>
            </a:r>
            <a:endParaRPr lang="en-IN" sz="8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 algn="ctr"/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Notes Availability</a:t>
            </a:r>
            <a:endParaRPr lang="en-IN" sz="8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 algn="ctr"/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E-books</a:t>
            </a:r>
            <a:endParaRPr lang="en-IN" sz="8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 algn="ctr"/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Schedule Updations</a:t>
            </a:r>
            <a:endParaRPr lang="en-IN" sz="8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 algn="ctr"/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Assignments</a:t>
            </a:r>
          </a:p>
          <a:p>
            <a:pPr lvl="0" algn="ctr"/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Extra student activities</a:t>
            </a:r>
            <a:endParaRPr lang="en-IN" sz="8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0" algn="ctr"/>
            <a:r>
              <a:rPr lang="en-US" sz="8000" b="1" dirty="0">
                <a:solidFill>
                  <a:schemeClr val="accent6">
                    <a:lumMod val="50000"/>
                  </a:schemeClr>
                </a:solidFill>
              </a:rPr>
              <a:t>Query related to </a:t>
            </a:r>
            <a:r>
              <a:rPr lang="en-US" sz="8000" b="1" dirty="0" smtClean="0">
                <a:solidFill>
                  <a:schemeClr val="accent6">
                    <a:lumMod val="50000"/>
                  </a:schemeClr>
                </a:solidFill>
              </a:rPr>
              <a:t>above</a:t>
            </a:r>
            <a:endParaRPr lang="en-IN" sz="8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9085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Home Page for Admin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962770"/>
          </a:xfrm>
        </p:spPr>
      </p:pic>
    </p:spTree>
    <p:extLst>
      <p:ext uri="{BB962C8B-B14F-4D97-AF65-F5344CB8AC3E}">
        <p14:creationId xmlns:p14="http://schemas.microsoft.com/office/powerpoint/2010/main" val="175840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Forget Password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661248"/>
          </a:xfrm>
        </p:spPr>
      </p:pic>
    </p:spTree>
    <p:extLst>
      <p:ext uri="{BB962C8B-B14F-4D97-AF65-F5344CB8AC3E}">
        <p14:creationId xmlns:p14="http://schemas.microsoft.com/office/powerpoint/2010/main" val="41375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Query View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070333" cy="5301456"/>
          </a:xfrm>
        </p:spPr>
      </p:pic>
    </p:spTree>
    <p:extLst>
      <p:ext uri="{BB962C8B-B14F-4D97-AF65-F5344CB8AC3E}">
        <p14:creationId xmlns:p14="http://schemas.microsoft.com/office/powerpoint/2010/main" val="6534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New Post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1" cy="6042749"/>
          </a:xfrm>
        </p:spPr>
      </p:pic>
    </p:spTree>
    <p:extLst>
      <p:ext uri="{BB962C8B-B14F-4D97-AF65-F5344CB8AC3E}">
        <p14:creationId xmlns:p14="http://schemas.microsoft.com/office/powerpoint/2010/main" val="19343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Profile View of Student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12132840" cy="5733256"/>
          </a:xfrm>
        </p:spPr>
      </p:pic>
    </p:spTree>
    <p:extLst>
      <p:ext uri="{BB962C8B-B14F-4D97-AF65-F5344CB8AC3E}">
        <p14:creationId xmlns:p14="http://schemas.microsoft.com/office/powerpoint/2010/main" val="1338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Profile View of Teacher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877273"/>
          </a:xfrm>
        </p:spPr>
      </p:pic>
    </p:spTree>
    <p:extLst>
      <p:ext uri="{BB962C8B-B14F-4D97-AF65-F5344CB8AC3E}">
        <p14:creationId xmlns:p14="http://schemas.microsoft.com/office/powerpoint/2010/main" val="36733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Profile View of Admin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81824" cy="5661248"/>
          </a:xfrm>
        </p:spPr>
      </p:pic>
    </p:spTree>
    <p:extLst>
      <p:ext uri="{BB962C8B-B14F-4D97-AF65-F5344CB8AC3E}">
        <p14:creationId xmlns:p14="http://schemas.microsoft.com/office/powerpoint/2010/main" val="1062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Update option for Admin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6752"/>
            <a:ext cx="9144000" cy="5661248"/>
          </a:xfrm>
        </p:spPr>
      </p:pic>
    </p:spTree>
    <p:extLst>
      <p:ext uri="{BB962C8B-B14F-4D97-AF65-F5344CB8AC3E}">
        <p14:creationId xmlns:p14="http://schemas.microsoft.com/office/powerpoint/2010/main" val="7286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Pressman </a:t>
            </a:r>
            <a:r>
              <a:rPr lang="en-US" dirty="0"/>
              <a:t>Roger S., Software Engineering “A Practitioner’s </a:t>
            </a:r>
            <a:r>
              <a:rPr lang="en-US" dirty="0" smtClean="0"/>
              <a:t>Approach”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US" dirty="0" smtClean="0"/>
              <a:t>Fifth </a:t>
            </a:r>
            <a:r>
              <a:rPr lang="en-US" dirty="0"/>
              <a:t>Edition, McGraw-Hill Publication, 2000.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Navathe Shamkant B.</a:t>
            </a:r>
            <a:r>
              <a:rPr lang="en-US" i="1" dirty="0"/>
              <a:t>, </a:t>
            </a:r>
            <a:r>
              <a:rPr lang="en-US" dirty="0"/>
              <a:t>Fundamentals of Database Systems,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</a:t>
            </a:r>
            <a:r>
              <a:rPr lang="en-US" dirty="0" smtClean="0"/>
              <a:t>Fifth </a:t>
            </a:r>
            <a:r>
              <a:rPr lang="en-US" dirty="0"/>
              <a:t>Edition, Pearson Publication</a:t>
            </a:r>
            <a:r>
              <a:rPr lang="en-US" i="1" dirty="0"/>
              <a:t>.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Evjen Bill, Hanselman Scott, Rader Devin</a:t>
            </a:r>
            <a:r>
              <a:rPr lang="en-US" dirty="0" smtClean="0"/>
              <a:t>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</a:t>
            </a:r>
            <a:r>
              <a:rPr lang="en-US" dirty="0" smtClean="0"/>
              <a:t> </a:t>
            </a:r>
            <a:r>
              <a:rPr lang="en-US" dirty="0"/>
              <a:t>Professional ASP.Net 3.5 in C# and VB,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   Sp1Edition</a:t>
            </a:r>
            <a:r>
              <a:rPr lang="en-US" dirty="0"/>
              <a:t>, Wrox Publication, 2009.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Evjen Bill, Professional C</a:t>
            </a:r>
            <a:r>
              <a:rPr lang="en-US" dirty="0" smtClean="0"/>
              <a:t>#,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US" dirty="0" smtClean="0"/>
              <a:t>    </a:t>
            </a:r>
            <a:r>
              <a:rPr lang="en-US" dirty="0"/>
              <a:t>	  Wrox Publication, 2008.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Bayross Ivan, SQL, PL/SQL,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  Third </a:t>
            </a:r>
            <a:r>
              <a:rPr lang="en-US" dirty="0"/>
              <a:t>Edition, BPB Publication.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Schildt </a:t>
            </a:r>
            <a:r>
              <a:rPr lang="en-US" dirty="0"/>
              <a:t>Herbert, The Complete Reference C# 3.0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      Third </a:t>
            </a:r>
            <a:r>
              <a:rPr lang="en-US" dirty="0"/>
              <a:t>Edition, Tata McGraw-Hill.</a:t>
            </a:r>
            <a:endParaRPr lang="en-IN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IEEE </a:t>
            </a:r>
            <a:r>
              <a:rPr lang="en-US" dirty="0"/>
              <a:t>STD 830-1998, IEEE Recommended Practice for Software </a:t>
            </a:r>
            <a:r>
              <a:rPr lang="en-US" dirty="0" smtClean="0"/>
              <a:t>               Requirement  Specifications and Software Design Specifications.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124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2060848"/>
            <a:ext cx="7992888" cy="32403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7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Software Requirements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600" b="1" u="sng" dirty="0" smtClean="0"/>
              <a:t>Server Side:</a:t>
            </a:r>
            <a:endParaRPr lang="en-US" sz="4600" dirty="0" smtClean="0"/>
          </a:p>
          <a:p>
            <a:pPr marL="0" lvl="0" indent="0">
              <a:buNone/>
            </a:pPr>
            <a:r>
              <a:rPr lang="en-US" dirty="0" smtClean="0"/>
              <a:t> </a:t>
            </a:r>
            <a:r>
              <a:rPr lang="en-US" b="1" dirty="0"/>
              <a:t>OS:</a:t>
            </a:r>
            <a:r>
              <a:rPr lang="en-US" dirty="0"/>
              <a:t> Windows Server </a:t>
            </a:r>
            <a:r>
              <a:rPr lang="en-US" dirty="0" smtClean="0"/>
              <a:t>2007 </a:t>
            </a:r>
            <a:r>
              <a:rPr lang="en-US" dirty="0"/>
              <a:t>or onwards</a:t>
            </a:r>
            <a:endParaRPr lang="en-IN" dirty="0"/>
          </a:p>
          <a:p>
            <a:pPr marL="0" lvl="0" indent="0">
              <a:buNone/>
            </a:pPr>
            <a:r>
              <a:rPr lang="en-US" b="1" dirty="0" smtClean="0"/>
              <a:t>Web </a:t>
            </a:r>
            <a:r>
              <a:rPr lang="en-US" b="1" dirty="0"/>
              <a:t>Server:</a:t>
            </a:r>
            <a:r>
              <a:rPr lang="en-US" dirty="0"/>
              <a:t> IIS 5</a:t>
            </a:r>
            <a:r>
              <a:rPr lang="en-US" dirty="0" smtClean="0"/>
              <a:t>.0 </a:t>
            </a:r>
            <a:r>
              <a:rPr lang="en-US" dirty="0"/>
              <a:t>or onwards with ASP.Net </a:t>
            </a:r>
            <a:r>
              <a:rPr lang="en-US" dirty="0" smtClean="0"/>
              <a:t>framework</a:t>
            </a:r>
          </a:p>
          <a:p>
            <a:pPr marL="0" indent="0">
              <a:buNone/>
            </a:pPr>
            <a:r>
              <a:rPr lang="en-US" sz="4600" b="1" u="sng" dirty="0" smtClean="0"/>
              <a:t>Client Side:</a:t>
            </a:r>
            <a:endParaRPr lang="en-US" sz="4600" dirty="0" smtClean="0"/>
          </a:p>
          <a:p>
            <a:pPr>
              <a:buNone/>
            </a:pPr>
            <a:r>
              <a:rPr lang="en-US" b="1" dirty="0" smtClean="0"/>
              <a:t>OS</a:t>
            </a:r>
            <a:r>
              <a:rPr lang="en-US" b="1" dirty="0"/>
              <a:t>:</a:t>
            </a:r>
            <a:r>
              <a:rPr lang="en-US" dirty="0"/>
              <a:t> Any OS</a:t>
            </a:r>
            <a:endParaRPr lang="en-IN" dirty="0"/>
          </a:p>
          <a:p>
            <a:pPr>
              <a:buNone/>
            </a:pPr>
            <a:r>
              <a:rPr lang="en-US" b="1" dirty="0" smtClean="0"/>
              <a:t>Browser:</a:t>
            </a:r>
            <a:r>
              <a:rPr lang="en-US" dirty="0" smtClean="0"/>
              <a:t> </a:t>
            </a:r>
            <a:r>
              <a:rPr lang="en-US" dirty="0"/>
              <a:t>Any browser supporting javascript , css , xml.</a:t>
            </a:r>
            <a:endParaRPr lang="en-IN" dirty="0"/>
          </a:p>
          <a:p>
            <a:pPr lvl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6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Hardware Requirements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u="sng" dirty="0"/>
              <a:t>Server Side:</a:t>
            </a:r>
            <a:endParaRPr lang="en-IN" sz="5100" u="sng" dirty="0"/>
          </a:p>
          <a:p>
            <a:pPr marL="0" lvl="0" indent="0">
              <a:buNone/>
            </a:pPr>
            <a:r>
              <a:rPr lang="en-US" b="1" dirty="0" smtClean="0"/>
              <a:t>		RAM</a:t>
            </a:r>
            <a:r>
              <a:rPr lang="en-US" b="1" dirty="0"/>
              <a:t>: </a:t>
            </a:r>
            <a:r>
              <a:rPr lang="en-US" dirty="0"/>
              <a:t>1</a:t>
            </a:r>
            <a:r>
              <a:rPr lang="en-US" dirty="0" smtClean="0"/>
              <a:t> GB or more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	</a:t>
            </a:r>
            <a:endParaRPr lang="en-IN" dirty="0"/>
          </a:p>
          <a:p>
            <a:pPr marL="0" lvl="0" indent="0">
              <a:buNone/>
            </a:pPr>
            <a:r>
              <a:rPr lang="en-US" b="1" dirty="0" smtClean="0"/>
              <a:t>		HDD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0GB </a:t>
            </a:r>
            <a:r>
              <a:rPr lang="en-US" dirty="0"/>
              <a:t>or more (Free space excluding data size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IN" dirty="0" smtClean="0"/>
              <a:t>                                 </a:t>
            </a:r>
            <a:r>
              <a:rPr lang="en-US" b="1" dirty="0" smtClean="0"/>
              <a:t>Processor</a:t>
            </a:r>
            <a:r>
              <a:rPr lang="en-US" b="1" dirty="0"/>
              <a:t>:</a:t>
            </a:r>
            <a:r>
              <a:rPr lang="en-US" dirty="0"/>
              <a:t> 1-2 GHz (P4) or onwards </a:t>
            </a:r>
            <a:r>
              <a:rPr lang="en-US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sz="5100" b="1" u="sng" dirty="0" smtClean="0"/>
              <a:t>Client </a:t>
            </a:r>
            <a:r>
              <a:rPr lang="en-US" sz="5100" b="1" u="sng" dirty="0"/>
              <a:t>Side:</a:t>
            </a:r>
            <a:endParaRPr lang="en-IN" sz="5100" u="sng" dirty="0"/>
          </a:p>
          <a:p>
            <a:pPr marL="0" lvl="0" indent="0">
              <a:buNone/>
            </a:pPr>
            <a:r>
              <a:rPr lang="en-US" b="1" dirty="0" smtClean="0"/>
              <a:t>		RAM</a:t>
            </a:r>
            <a:r>
              <a:rPr lang="en-US" b="1" dirty="0"/>
              <a:t>:</a:t>
            </a:r>
            <a:r>
              <a:rPr lang="en-US" dirty="0"/>
              <a:t> 512 </a:t>
            </a:r>
            <a:r>
              <a:rPr lang="en-US" dirty="0" smtClean="0"/>
              <a:t>MB</a:t>
            </a:r>
            <a:endParaRPr lang="en-IN" dirty="0" smtClean="0"/>
          </a:p>
          <a:p>
            <a:pPr marL="0" lv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b="1" dirty="0" smtClean="0"/>
              <a:t>		HDD</a:t>
            </a:r>
            <a:r>
              <a:rPr lang="en-US" b="1" dirty="0"/>
              <a:t>:</a:t>
            </a:r>
            <a:r>
              <a:rPr lang="en-US" dirty="0"/>
              <a:t> 10 GB or more (Free space excluding data size)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US" b="1" dirty="0" smtClean="0"/>
              <a:t>		Processor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450GHz </a:t>
            </a:r>
            <a:r>
              <a:rPr lang="en-US" dirty="0"/>
              <a:t>(</a:t>
            </a:r>
            <a:r>
              <a:rPr lang="en-US" dirty="0" smtClean="0"/>
              <a:t>P1) 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0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Technology Used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800" b="1" dirty="0" smtClean="0"/>
              <a:t>Front End: </a:t>
            </a:r>
            <a:r>
              <a:rPr lang="en-US" sz="2800" dirty="0" smtClean="0"/>
              <a:t>ASP.Net with C#  </a:t>
            </a:r>
          </a:p>
          <a:p>
            <a:pPr marL="0" indent="0">
              <a:buNone/>
            </a:pPr>
            <a:endParaRPr lang="en-US" sz="2800" dirty="0" smtClean="0"/>
          </a:p>
          <a:p>
            <a:pPr lvl="0">
              <a:buFont typeface="Wingdings" pitchFamily="2" charset="2"/>
              <a:buChar char="ü"/>
            </a:pPr>
            <a:r>
              <a:rPr lang="en-US" sz="2800" b="1" dirty="0" smtClean="0"/>
              <a:t>Back End: </a:t>
            </a:r>
            <a:r>
              <a:rPr lang="en-US" sz="2800" dirty="0" smtClean="0"/>
              <a:t>SQL Server 2008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b="1" dirty="0" smtClean="0"/>
              <a:t>Design Tool: </a:t>
            </a:r>
            <a:r>
              <a:rPr lang="en-US" sz="2800" dirty="0" smtClean="0"/>
              <a:t>Microsoft Visual Studio 2010</a:t>
            </a:r>
          </a:p>
          <a:p>
            <a:pPr marL="0" indent="0">
              <a:buNone/>
            </a:pPr>
            <a:r>
              <a:rPr lang="en-US" sz="2800" b="1" dirty="0" smtClean="0"/>
              <a:t> </a:t>
            </a:r>
            <a:endParaRPr lang="en-US" sz="2800" dirty="0" smtClean="0"/>
          </a:p>
          <a:p>
            <a:pPr lvl="0">
              <a:buFont typeface="Wingdings" pitchFamily="2" charset="2"/>
              <a:buChar char="ü"/>
            </a:pPr>
            <a:r>
              <a:rPr lang="en-US" sz="2800" b="1" dirty="0" smtClean="0"/>
              <a:t>Web Server: </a:t>
            </a:r>
            <a:r>
              <a:rPr lang="en-US" sz="2800" dirty="0" smtClean="0"/>
              <a:t>IIS 5.0 with ASP.NET run time</a:t>
            </a:r>
          </a:p>
          <a:p>
            <a:pPr marL="0" indent="0">
              <a:buNone/>
            </a:pPr>
            <a:r>
              <a:rPr lang="en-US" sz="2800" b="1" dirty="0" smtClean="0"/>
              <a:t> </a:t>
            </a: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6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b="1" dirty="0" smtClean="0">
                <a:solidFill>
                  <a:schemeClr val="accent6">
                    <a:lumMod val="50000"/>
                  </a:schemeClr>
                </a:solidFill>
              </a:rPr>
              <a:t>Actors</a:t>
            </a:r>
            <a:endParaRPr lang="en-IN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Char char="ü"/>
            </a:pPr>
            <a:r>
              <a:rPr lang="en-IN" sz="8800" dirty="0" smtClean="0"/>
              <a:t>    Admin</a:t>
            </a:r>
          </a:p>
          <a:p>
            <a:pPr algn="ctr">
              <a:buFont typeface="Wingdings" pitchFamily="2" charset="2"/>
              <a:buChar char="ü"/>
            </a:pPr>
            <a:r>
              <a:rPr lang="en-IN" sz="8800" dirty="0" smtClean="0"/>
              <a:t>    Faculty</a:t>
            </a:r>
          </a:p>
          <a:p>
            <a:pPr algn="ctr">
              <a:buFont typeface="Wingdings" pitchFamily="2" charset="2"/>
              <a:buChar char="ü"/>
            </a:pPr>
            <a:r>
              <a:rPr lang="en-IN" sz="8800" dirty="0" smtClean="0"/>
              <a:t>    Students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021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of Actors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403648" y="4005064"/>
            <a:ext cx="1047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Admin</a:t>
            </a:r>
            <a:endParaRPr lang="en-IN" sz="24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64" y="1052736"/>
            <a:ext cx="12794536" cy="7353071"/>
          </a:xfrm>
        </p:spPr>
      </p:pic>
      <p:sp>
        <p:nvSpPr>
          <p:cNvPr id="10" name="Rectangle 9"/>
          <p:cNvSpPr/>
          <p:nvPr/>
        </p:nvSpPr>
        <p:spPr>
          <a:xfrm>
            <a:off x="2339752" y="4235896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2400" b="1" dirty="0" smtClean="0"/>
              <a:t>Admin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120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1484</Words>
  <Application>Microsoft Office PowerPoint</Application>
  <PresentationFormat>On-screen Show (4:3)</PresentationFormat>
  <Paragraphs>438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Table Of Content</vt:lpstr>
      <vt:lpstr>Introduction</vt:lpstr>
      <vt:lpstr>Scope</vt:lpstr>
      <vt:lpstr>Software Requirements</vt:lpstr>
      <vt:lpstr>Hardware Requirements</vt:lpstr>
      <vt:lpstr>Technology Used</vt:lpstr>
      <vt:lpstr>Actors</vt:lpstr>
      <vt:lpstr>Use cases of Actors</vt:lpstr>
      <vt:lpstr>Faculty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FLOW DIAGRAMS</vt:lpstr>
      <vt:lpstr>0-Level DFD</vt:lpstr>
      <vt:lpstr>1-Level DFD for Faculty</vt:lpstr>
      <vt:lpstr>1-Level DFD Student</vt:lpstr>
      <vt:lpstr>2-Level DFD for Faculty Post</vt:lpstr>
      <vt:lpstr>2-Level DFD for Faculty Query</vt:lpstr>
      <vt:lpstr>2-Level DFD for Student Post</vt:lpstr>
      <vt:lpstr>2-Level DFD for Student Query</vt:lpstr>
      <vt:lpstr>ER- Diagram</vt:lpstr>
      <vt:lpstr>Data Design </vt:lpstr>
      <vt:lpstr>Login Table</vt:lpstr>
      <vt:lpstr>Student Table</vt:lpstr>
      <vt:lpstr>Faculty Table</vt:lpstr>
      <vt:lpstr>Post Table</vt:lpstr>
      <vt:lpstr>Query Table</vt:lpstr>
      <vt:lpstr>Admin Table</vt:lpstr>
      <vt:lpstr>Screen Images</vt:lpstr>
      <vt:lpstr>Login Page</vt:lpstr>
      <vt:lpstr>New Registeration’s Selection</vt:lpstr>
      <vt:lpstr>Sign up Page for Student</vt:lpstr>
      <vt:lpstr>Sign up Page for Faculty</vt:lpstr>
      <vt:lpstr>Home Page for Student &amp; Teacher</vt:lpstr>
      <vt:lpstr>Home Page for Admin</vt:lpstr>
      <vt:lpstr>Forget Password</vt:lpstr>
      <vt:lpstr>Query View</vt:lpstr>
      <vt:lpstr>New Post</vt:lpstr>
      <vt:lpstr>Profile View of Student</vt:lpstr>
      <vt:lpstr>Profile View of Teacher</vt:lpstr>
      <vt:lpstr>Profile View of Admin</vt:lpstr>
      <vt:lpstr>Update option for Admin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56</cp:revision>
  <dcterms:created xsi:type="dcterms:W3CDTF">2017-02-24T09:20:08Z</dcterms:created>
  <dcterms:modified xsi:type="dcterms:W3CDTF">2017-03-04T12:57:23Z</dcterms:modified>
</cp:coreProperties>
</file>