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7" r:id="rId18"/>
    <p:sldId id="288" r:id="rId19"/>
    <p:sldId id="289" r:id="rId20"/>
    <p:sldId id="274" r:id="rId21"/>
    <p:sldId id="275" r:id="rId22"/>
    <p:sldId id="276" r:id="rId23"/>
    <p:sldId id="273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90" r:id="rId35"/>
    <p:sldId id="291" r:id="rId36"/>
    <p:sldId id="292" r:id="rId37"/>
    <p:sldId id="297" r:id="rId38"/>
    <p:sldId id="298" r:id="rId39"/>
    <p:sldId id="299" r:id="rId40"/>
    <p:sldId id="300" r:id="rId41"/>
    <p:sldId id="301" r:id="rId42"/>
    <p:sldId id="30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D46F8-2FAA-4D2B-8B6F-F24F9164C8CE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78A7B-A997-4895-8B10-36AC9772F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6E2BC-FC04-4FED-9D45-D005B810992D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B0E62-6A88-452D-8A2D-CFA39AD75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BD386-7F22-4709-AA2F-85AD14491516}" type="slidenum">
              <a:rPr lang="en-US"/>
              <a:pPr/>
              <a:t>42</a:t>
            </a:fld>
            <a:endParaRPr lang="en-US"/>
          </a:p>
        </p:txBody>
      </p:sp>
      <p:sp>
        <p:nvSpPr>
          <p:cNvPr id="950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99D821-9075-4627-8666-9AECB84E84F9}" type="slidenum">
              <a:rPr lang="en-US"/>
              <a:pPr/>
              <a:t>34</a:t>
            </a:fld>
            <a:endParaRPr lang="en-US"/>
          </a:p>
        </p:txBody>
      </p:sp>
      <p:sp>
        <p:nvSpPr>
          <p:cNvPr id="937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D1ADB-EBF9-4E03-A1F4-6912E976EFA5}" type="slidenum">
              <a:rPr lang="en-US"/>
              <a:pPr/>
              <a:t>35</a:t>
            </a:fld>
            <a:endParaRPr lang="en-US"/>
          </a:p>
        </p:txBody>
      </p:sp>
      <p:sp>
        <p:nvSpPr>
          <p:cNvPr id="939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AE8899-F677-47EA-A80B-4D1248623FA0}" type="slidenum">
              <a:rPr lang="en-US"/>
              <a:pPr/>
              <a:t>36</a:t>
            </a:fld>
            <a:endParaRPr lang="en-US"/>
          </a:p>
        </p:txBody>
      </p:sp>
      <p:sp>
        <p:nvSpPr>
          <p:cNvPr id="940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CA5AF1-4D66-4F56-9DAF-1A92DFFB84AA}" type="slidenum">
              <a:rPr lang="en-US"/>
              <a:pPr/>
              <a:t>37</a:t>
            </a:fld>
            <a:endParaRPr lang="en-US"/>
          </a:p>
        </p:txBody>
      </p:sp>
      <p:sp>
        <p:nvSpPr>
          <p:cNvPr id="945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E164C-22D1-4421-8ADD-F31E0162C964}" type="slidenum">
              <a:rPr lang="en-US"/>
              <a:pPr/>
              <a:t>38</a:t>
            </a:fld>
            <a:endParaRPr lang="en-US"/>
          </a:p>
        </p:txBody>
      </p:sp>
      <p:sp>
        <p:nvSpPr>
          <p:cNvPr id="9461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4D6C4-E788-4F57-B481-2F0DB03CBC88}" type="slidenum">
              <a:rPr lang="en-US"/>
              <a:pPr/>
              <a:t>39</a:t>
            </a:fld>
            <a:endParaRPr lang="en-US"/>
          </a:p>
        </p:txBody>
      </p:sp>
      <p:sp>
        <p:nvSpPr>
          <p:cNvPr id="9472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91348F-0978-4D07-A298-697BE7271E2E}" type="slidenum">
              <a:rPr lang="en-US"/>
              <a:pPr/>
              <a:t>40</a:t>
            </a:fld>
            <a:endParaRPr lang="en-US"/>
          </a:p>
        </p:txBody>
      </p:sp>
      <p:sp>
        <p:nvSpPr>
          <p:cNvPr id="9482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2A3BB-9067-40D9-88A5-C52146AA7A3C}" type="slidenum">
              <a:rPr lang="en-US"/>
              <a:pPr/>
              <a:t>41</a:t>
            </a:fld>
            <a:endParaRPr lang="en-US"/>
          </a:p>
        </p:txBody>
      </p:sp>
      <p:sp>
        <p:nvSpPr>
          <p:cNvPr id="9492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ADBA-8CBD-4B32-A86A-02A6FFE3440B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259A-2BB8-48CA-92E4-E7E7DD19E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ADBA-8CBD-4B32-A86A-02A6FFE3440B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259A-2BB8-48CA-92E4-E7E7DD19E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ADBA-8CBD-4B32-A86A-02A6FFE3440B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259A-2BB8-48CA-92E4-E7E7DD19E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ADBA-8CBD-4B32-A86A-02A6FFE3440B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259A-2BB8-48CA-92E4-E7E7DD19E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ADBA-8CBD-4B32-A86A-02A6FFE3440B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259A-2BB8-48CA-92E4-E7E7DD19E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ADBA-8CBD-4B32-A86A-02A6FFE3440B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259A-2BB8-48CA-92E4-E7E7DD19E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ADBA-8CBD-4B32-A86A-02A6FFE3440B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259A-2BB8-48CA-92E4-E7E7DD19E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ADBA-8CBD-4B32-A86A-02A6FFE3440B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259A-2BB8-48CA-92E4-E7E7DD19E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ADBA-8CBD-4B32-A86A-02A6FFE3440B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259A-2BB8-48CA-92E4-E7E7DD19E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ADBA-8CBD-4B32-A86A-02A6FFE3440B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259A-2BB8-48CA-92E4-E7E7DD19E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ADBA-8CBD-4B32-A86A-02A6FFE3440B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34F259A-2BB8-48CA-92E4-E7E7DD19E8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FCADBA-8CBD-4B32-A86A-02A6FFE3440B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4F259A-2BB8-48CA-92E4-E7E7DD19E87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" y="1425575"/>
            <a:ext cx="8629650" cy="459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590800" y="434975"/>
            <a:ext cx="37607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Function of a Bridge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238" y="1219200"/>
            <a:ext cx="8666162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209800" y="685800"/>
            <a:ext cx="317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Multiport Bridge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050" y="1493838"/>
            <a:ext cx="823595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19313" y="563563"/>
            <a:ext cx="48910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A Router in the OSI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17663"/>
            <a:ext cx="8108950" cy="409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743200" y="434975"/>
            <a:ext cx="4056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Routers in an 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850" y="1417638"/>
            <a:ext cx="823595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828800" y="533400"/>
            <a:ext cx="520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A Gateway in the OSI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613" y="2533650"/>
            <a:ext cx="8637587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448050" y="792163"/>
            <a:ext cx="2114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A Gateway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" y="1143000"/>
            <a:ext cx="680085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895600" y="457200"/>
            <a:ext cx="13573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Switch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ar-SA">
                <a:cs typeface="Arial" charset="0"/>
              </a:rPr>
              <a:t>Data Communication</a:t>
            </a:r>
            <a:endParaRPr lang="en-US">
              <a:cs typeface="Arial" charset="0"/>
            </a:endParaRP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1AF314-F559-4481-BC23-B2AB2F16CA64}" type="slidenum">
              <a:rPr lang="ar-SA">
                <a:cs typeface="Arial" charset="0"/>
              </a:rPr>
              <a:pPr/>
              <a:t>17</a:t>
            </a:fld>
            <a:endParaRPr lang="en-US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gradFill rotWithShape="1">
            <a:gsLst>
              <a:gs pos="0">
                <a:srgbClr val="3399FF"/>
              </a:gs>
              <a:gs pos="100000">
                <a:srgbClr val="3399FF">
                  <a:gamma/>
                  <a:shade val="46275"/>
                  <a:invGamma/>
                </a:srgbClr>
              </a:gs>
            </a:gsLst>
            <a:lin ang="0" scaled="1"/>
          </a:gradFill>
        </p:spPr>
        <p:txBody>
          <a:bodyPr/>
          <a:lstStyle/>
          <a:p>
            <a:pPr algn="l" eaLnBrk="1" hangingPunct="1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Switched Network</a:t>
            </a:r>
          </a:p>
        </p:txBody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389120"/>
          </a:xfrm>
        </p:spPr>
        <p:txBody>
          <a:bodyPr/>
          <a:lstStyle/>
          <a:p>
            <a:pPr algn="l" rtl="0" eaLnBrk="1" hangingPunct="1">
              <a:buClr>
                <a:srgbClr val="9A0000"/>
              </a:buClr>
              <a:buFont typeface="Wingdings" pitchFamily="2" charset="2"/>
              <a:buChar char="§"/>
            </a:pPr>
            <a:r>
              <a:rPr lang="en-US" sz="2800" dirty="0" smtClean="0"/>
              <a:t>Consists of a series of interlinked nodes called switched.</a:t>
            </a:r>
          </a:p>
          <a:p>
            <a:pPr algn="l" rtl="0" eaLnBrk="1" hangingPunct="1">
              <a:buClr>
                <a:srgbClr val="9A0000"/>
              </a:buClr>
              <a:buFont typeface="Wingdings" pitchFamily="2" charset="2"/>
              <a:buChar char="§"/>
            </a:pPr>
            <a:r>
              <a:rPr lang="en-US" sz="2800" dirty="0" smtClean="0"/>
              <a:t>Switches are capable to create temporary connections between two or more devices</a:t>
            </a:r>
          </a:p>
        </p:txBody>
      </p:sp>
      <p:pic>
        <p:nvPicPr>
          <p:cNvPr id="717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657600"/>
            <a:ext cx="5572125" cy="2713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ar-SA">
                <a:cs typeface="Arial" charset="0"/>
              </a:rPr>
              <a:t>Data Communication</a:t>
            </a:r>
            <a:endParaRPr lang="en-US">
              <a:cs typeface="Arial" charset="0"/>
            </a:endParaRP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2880714-3E67-41DE-A153-8952D7810298}" type="slidenum">
              <a:rPr lang="ar-SA">
                <a:cs typeface="Arial" charset="0"/>
              </a:rPr>
              <a:pPr/>
              <a:t>18</a:t>
            </a:fld>
            <a:endParaRPr lang="en-US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gradFill rotWithShape="1">
            <a:gsLst>
              <a:gs pos="0">
                <a:srgbClr val="3399FF"/>
              </a:gs>
              <a:gs pos="100000">
                <a:srgbClr val="3399FF">
                  <a:gamma/>
                  <a:shade val="46275"/>
                  <a:invGamma/>
                </a:srgbClr>
              </a:gs>
            </a:gsLst>
            <a:lin ang="0" scaled="1"/>
          </a:gradFill>
        </p:spPr>
        <p:txBody>
          <a:bodyPr/>
          <a:lstStyle/>
          <a:p>
            <a:pPr algn="l" eaLnBrk="1" hangingPunct="1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29600" cy="449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ar-SA">
                <a:cs typeface="Arial" charset="0"/>
              </a:rPr>
              <a:t>Data Communication</a:t>
            </a:r>
            <a:endParaRPr lang="en-US">
              <a:cs typeface="Arial" charset="0"/>
            </a:endParaRP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656B0B7-B7DE-4690-9B34-BE8126CD6128}" type="slidenum">
              <a:rPr lang="ar-SA">
                <a:cs typeface="Arial" charset="0"/>
              </a:rPr>
              <a:pPr/>
              <a:t>19</a:t>
            </a:fld>
            <a:endParaRPr lang="en-US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gradFill rotWithShape="1">
            <a:gsLst>
              <a:gs pos="0">
                <a:srgbClr val="3399FF"/>
              </a:gs>
              <a:gs pos="100000">
                <a:srgbClr val="3399FF">
                  <a:gamma/>
                  <a:shade val="46275"/>
                  <a:invGamma/>
                </a:srgbClr>
              </a:gs>
            </a:gsLst>
            <a:lin ang="0" scaled="1"/>
          </a:gradFill>
        </p:spPr>
        <p:txBody>
          <a:bodyPr/>
          <a:lstStyle/>
          <a:p>
            <a:pPr algn="l" eaLnBrk="1" hangingPunct="1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Circuit-Switched Network</a:t>
            </a:r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buClr>
                <a:srgbClr val="9A0000"/>
              </a:buClr>
              <a:buFont typeface="Wingdings" pitchFamily="2" charset="2"/>
              <a:buChar char="§"/>
            </a:pPr>
            <a:endParaRPr lang="en-US" sz="2800" smtClean="0"/>
          </a:p>
        </p:txBody>
      </p:sp>
      <p:pic>
        <p:nvPicPr>
          <p:cNvPr id="1024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299450" cy="4913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Switching</a:t>
            </a:r>
          </a:p>
          <a:p>
            <a:r>
              <a:rPr lang="en-US" dirty="0" smtClean="0"/>
              <a:t>Logical Addressing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Congestion Control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ar-SA">
                <a:cs typeface="Arial" charset="0"/>
              </a:rPr>
              <a:t>Data Communication</a:t>
            </a:r>
            <a:endParaRPr lang="en-US">
              <a:cs typeface="Arial" charset="0"/>
            </a:endParaRP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E7F773-556C-47EF-9AC7-C46248FBF4BE}" type="slidenum">
              <a:rPr lang="ar-SA">
                <a:cs typeface="Arial" charset="0"/>
              </a:rPr>
              <a:pPr/>
              <a:t>20</a:t>
            </a:fld>
            <a:endParaRPr lang="en-US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gradFill rotWithShape="1">
            <a:gsLst>
              <a:gs pos="0">
                <a:srgbClr val="3399FF"/>
              </a:gs>
              <a:gs pos="100000">
                <a:srgbClr val="3399FF">
                  <a:gamma/>
                  <a:shade val="46275"/>
                  <a:invGamma/>
                </a:srgbClr>
              </a:gs>
            </a:gsLst>
            <a:lin ang="0" scaled="1"/>
          </a:gradFill>
        </p:spPr>
        <p:txBody>
          <a:bodyPr/>
          <a:lstStyle/>
          <a:p>
            <a:pPr algn="l" eaLnBrk="1" hangingPunct="1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Transmission phases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algn="l" rtl="0" eaLnBrk="1" hangingPunct="1">
              <a:buClr>
                <a:srgbClr val="9A0000"/>
              </a:buClr>
              <a:buFont typeface="Wingdings" pitchFamily="2" charset="2"/>
              <a:buChar char="§"/>
            </a:pPr>
            <a:r>
              <a:rPr lang="en-US" sz="2800" dirty="0" smtClean="0"/>
              <a:t>Setup phase</a:t>
            </a:r>
          </a:p>
          <a:p>
            <a:pPr lvl="1" algn="l" rtl="0" eaLnBrk="1" hangingPunct="1">
              <a:buClr>
                <a:srgbClr val="9A0000"/>
              </a:buClr>
              <a:buFont typeface="Wingdings" pitchFamily="2" charset="2"/>
              <a:buChar char="§"/>
            </a:pPr>
            <a:r>
              <a:rPr lang="en-US" sz="2400" dirty="0" smtClean="0"/>
              <a:t>A dedicated circuit needs to be established</a:t>
            </a:r>
          </a:p>
          <a:p>
            <a:pPr lvl="1" algn="l" rtl="0" eaLnBrk="1" hangingPunct="1">
              <a:buClr>
                <a:srgbClr val="9A0000"/>
              </a:buClr>
              <a:buFont typeface="Wingdings" pitchFamily="2" charset="2"/>
              <a:buChar char="§"/>
            </a:pPr>
            <a:r>
              <a:rPr lang="en-US" sz="2400" dirty="0" smtClean="0"/>
              <a:t>So create dedicated channel by sending a request</a:t>
            </a:r>
          </a:p>
        </p:txBody>
      </p:sp>
      <p:pic>
        <p:nvPicPr>
          <p:cNvPr id="1331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971800"/>
            <a:ext cx="5410200" cy="343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ar-SA">
                <a:cs typeface="Arial" charset="0"/>
              </a:rPr>
              <a:t>Data Communication</a:t>
            </a:r>
            <a:endParaRPr lang="en-US">
              <a:cs typeface="Arial" charset="0"/>
            </a:endParaRP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9F1ED56-C326-4E55-B4F9-D2A99EF4FE78}" type="slidenum">
              <a:rPr lang="ar-SA">
                <a:cs typeface="Arial" charset="0"/>
              </a:rPr>
              <a:pPr/>
              <a:t>21</a:t>
            </a:fld>
            <a:endParaRPr lang="en-US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gradFill rotWithShape="1">
            <a:gsLst>
              <a:gs pos="0">
                <a:srgbClr val="3399FF"/>
              </a:gs>
              <a:gs pos="100000">
                <a:srgbClr val="3399FF">
                  <a:gamma/>
                  <a:shade val="46275"/>
                  <a:invGamma/>
                </a:srgbClr>
              </a:gs>
            </a:gsLst>
            <a:lin ang="0" scaled="1"/>
          </a:gradFill>
        </p:spPr>
        <p:txBody>
          <a:bodyPr/>
          <a:lstStyle/>
          <a:p>
            <a:pPr algn="l" eaLnBrk="1" hangingPunct="1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Transmission phases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buClr>
                <a:srgbClr val="9A0000"/>
              </a:buClr>
              <a:buFont typeface="Wingdings" pitchFamily="2" charset="2"/>
              <a:buChar char="§"/>
            </a:pPr>
            <a:r>
              <a:rPr lang="en-US" sz="2800" smtClean="0"/>
              <a:t>Data transfer phase</a:t>
            </a:r>
          </a:p>
          <a:p>
            <a:pPr algn="l" rtl="0" eaLnBrk="1" hangingPunct="1">
              <a:buClr>
                <a:srgbClr val="9A0000"/>
              </a:buClr>
              <a:buFont typeface="Wingdings" pitchFamily="2" charset="2"/>
              <a:buChar char="§"/>
            </a:pPr>
            <a:r>
              <a:rPr lang="en-US" sz="2800" smtClean="0"/>
              <a:t>Teardown phase</a:t>
            </a:r>
          </a:p>
          <a:p>
            <a:pPr lvl="1" algn="l" rtl="0" eaLnBrk="1" hangingPunct="1">
              <a:buClr>
                <a:srgbClr val="9A0000"/>
              </a:buClr>
              <a:buFont typeface="Wingdings" pitchFamily="2" charset="2"/>
              <a:buChar char="§"/>
            </a:pPr>
            <a:r>
              <a:rPr lang="en-US" sz="2400" smtClean="0"/>
              <a:t>Signal is sent to each switch to release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ar-SA">
                <a:cs typeface="Arial" charset="0"/>
              </a:rPr>
              <a:t>Data Communication</a:t>
            </a:r>
            <a:endParaRPr lang="en-US">
              <a:cs typeface="Arial" charset="0"/>
            </a:endParaRP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5E0A8FE-8BDD-4A3D-AAA1-329B629F1597}" type="slidenum">
              <a:rPr lang="ar-SA">
                <a:cs typeface="Arial" charset="0"/>
              </a:rPr>
              <a:pPr/>
              <a:t>22</a:t>
            </a:fld>
            <a:endParaRPr lang="en-US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gradFill rotWithShape="1">
            <a:gsLst>
              <a:gs pos="0">
                <a:srgbClr val="3399FF"/>
              </a:gs>
              <a:gs pos="100000">
                <a:srgbClr val="3399FF">
                  <a:gamma/>
                  <a:shade val="46275"/>
                  <a:invGamma/>
                </a:srgbClr>
              </a:gs>
            </a:gsLst>
            <a:lin ang="0" scaled="1"/>
          </a:gradFill>
        </p:spPr>
        <p:txBody>
          <a:bodyPr/>
          <a:lstStyle/>
          <a:p>
            <a:pPr algn="l" eaLnBrk="1" hangingPunct="1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Delay</a:t>
            </a:r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8975725" cy="4430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ar-SA">
                <a:cs typeface="Arial" charset="0"/>
              </a:rPr>
              <a:t>Data Communication</a:t>
            </a:r>
            <a:endParaRPr lang="en-US">
              <a:cs typeface="Arial" charset="0"/>
            </a:endParaRP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A2DE7DA-3619-4DF9-A6C5-3066A4C81D01}" type="slidenum">
              <a:rPr lang="ar-SA">
                <a:cs typeface="Arial" charset="0"/>
              </a:rPr>
              <a:pPr/>
              <a:t>23</a:t>
            </a:fld>
            <a:endParaRPr lang="en-US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gradFill rotWithShape="1">
            <a:gsLst>
              <a:gs pos="0">
                <a:srgbClr val="3399FF"/>
              </a:gs>
              <a:gs pos="100000">
                <a:srgbClr val="3399FF">
                  <a:gamma/>
                  <a:shade val="46275"/>
                  <a:invGamma/>
                </a:srgbClr>
              </a:gs>
            </a:gsLst>
            <a:lin ang="0" scaled="1"/>
          </a:gradFill>
        </p:spPr>
        <p:txBody>
          <a:bodyPr/>
          <a:lstStyle/>
          <a:p>
            <a:pPr algn="l" eaLnBrk="1" hangingPunct="1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57400"/>
            <a:ext cx="7847013" cy="342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ar-SA">
                <a:cs typeface="Arial" charset="0"/>
              </a:rPr>
              <a:t>Data Communication</a:t>
            </a:r>
            <a:endParaRPr lang="en-US">
              <a:cs typeface="Arial" charset="0"/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94D002-0D12-4AA4-9719-EABA5AB54BCA}" type="slidenum">
              <a:rPr lang="ar-SA">
                <a:cs typeface="Arial" charset="0"/>
              </a:rPr>
              <a:pPr/>
              <a:t>24</a:t>
            </a:fld>
            <a:endParaRPr lang="en-US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gradFill rotWithShape="1">
            <a:gsLst>
              <a:gs pos="0">
                <a:srgbClr val="3399FF"/>
              </a:gs>
              <a:gs pos="100000">
                <a:srgbClr val="3399FF">
                  <a:gamma/>
                  <a:shade val="46275"/>
                  <a:invGamma/>
                </a:srgbClr>
              </a:gs>
            </a:gsLst>
            <a:lin ang="0" scaled="1"/>
          </a:gradFill>
        </p:spPr>
        <p:txBody>
          <a:bodyPr/>
          <a:lstStyle/>
          <a:p>
            <a:pPr algn="l" eaLnBrk="1" hangingPunct="1">
              <a:defRPr/>
            </a:pP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Datagram Switching (Packet switching)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0"/>
            <a:ext cx="8358188" cy="293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ar-SA">
                <a:cs typeface="Arial" charset="0"/>
              </a:rPr>
              <a:t>Data Communication</a:t>
            </a:r>
            <a:endParaRPr lang="en-US">
              <a:cs typeface="Arial" charset="0"/>
            </a:endParaRP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5718F0-A51D-4768-825B-BE6EB3FE6EA3}" type="slidenum">
              <a:rPr lang="ar-SA">
                <a:cs typeface="Arial" charset="0"/>
              </a:rPr>
              <a:pPr/>
              <a:t>25</a:t>
            </a:fld>
            <a:endParaRPr lang="en-US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gradFill rotWithShape="1">
            <a:gsLst>
              <a:gs pos="0">
                <a:srgbClr val="3399FF"/>
              </a:gs>
              <a:gs pos="100000">
                <a:srgbClr val="3399FF">
                  <a:gamma/>
                  <a:shade val="46275"/>
                  <a:invGamma/>
                </a:srgbClr>
              </a:gs>
            </a:gsLst>
            <a:lin ang="0" scaled="1"/>
          </a:gradFill>
        </p:spPr>
        <p:txBody>
          <a:bodyPr/>
          <a:lstStyle/>
          <a:p>
            <a:pPr algn="l" eaLnBrk="1" hangingPunct="1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Routing table &amp; Destination Add.</a:t>
            </a:r>
          </a:p>
        </p:txBody>
      </p:sp>
      <p:sp>
        <p:nvSpPr>
          <p:cNvPr id="1843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334000" cy="4525963"/>
          </a:xfrm>
        </p:spPr>
        <p:txBody>
          <a:bodyPr/>
          <a:lstStyle/>
          <a:p>
            <a:pPr algn="l" rtl="0" eaLnBrk="1" hangingPunct="1">
              <a:buClr>
                <a:srgbClr val="9A0000"/>
              </a:buClr>
              <a:buFont typeface="Wingdings" pitchFamily="2" charset="2"/>
              <a:buChar char="§"/>
            </a:pPr>
            <a:r>
              <a:rPr lang="en-US" sz="2800" smtClean="0"/>
              <a:t>A switch in a datagram network uses a routing table that is based on the destination address.</a:t>
            </a:r>
          </a:p>
          <a:p>
            <a:pPr algn="l" rtl="0" eaLnBrk="1" hangingPunct="1">
              <a:buClr>
                <a:srgbClr val="9A0000"/>
              </a:buClr>
              <a:buFont typeface="Wingdings" pitchFamily="2" charset="2"/>
              <a:buChar char="§"/>
            </a:pPr>
            <a:r>
              <a:rPr lang="en-US" sz="2800" smtClean="0"/>
              <a:t>The destination address in the header of a packet in a datagram network remains the same during the entire journey of the packet.</a:t>
            </a:r>
          </a:p>
        </p:txBody>
      </p:sp>
      <p:pic>
        <p:nvPicPr>
          <p:cNvPr id="1843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676400"/>
            <a:ext cx="2711450" cy="4357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ar-SA">
                <a:cs typeface="Arial" charset="0"/>
              </a:rPr>
              <a:t>Data Communication</a:t>
            </a:r>
            <a:endParaRPr lang="en-US">
              <a:cs typeface="Arial" charset="0"/>
            </a:endParaRP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56B4A08-071E-4BF6-A38C-78C0E298F194}" type="slidenum">
              <a:rPr lang="ar-SA">
                <a:cs typeface="Arial" charset="0"/>
              </a:rPr>
              <a:pPr/>
              <a:t>26</a:t>
            </a:fld>
            <a:endParaRPr lang="en-US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gradFill rotWithShape="1">
            <a:gsLst>
              <a:gs pos="0">
                <a:srgbClr val="3399FF"/>
              </a:gs>
              <a:gs pos="100000">
                <a:srgbClr val="3399FF">
                  <a:gamma/>
                  <a:shade val="46275"/>
                  <a:invGamma/>
                </a:srgbClr>
              </a:gs>
            </a:gsLst>
            <a:lin ang="0" scaled="1"/>
          </a:gradFill>
        </p:spPr>
        <p:txBody>
          <a:bodyPr/>
          <a:lstStyle/>
          <a:p>
            <a:pPr algn="l" eaLnBrk="1" hangingPunct="1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Delay</a:t>
            </a:r>
          </a:p>
        </p:txBody>
      </p:sp>
      <p:sp>
        <p:nvSpPr>
          <p:cNvPr id="1946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buClr>
                <a:srgbClr val="9A0000"/>
              </a:buClr>
              <a:buFont typeface="Wingdings" pitchFamily="2" charset="2"/>
              <a:buChar char="§"/>
            </a:pPr>
            <a:r>
              <a:rPr lang="en-US" smtClean="0"/>
              <a:t>Total Delay = 3T + 3t+ w1+ w2</a:t>
            </a: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667000"/>
            <a:ext cx="7932738" cy="3238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ar-SA">
                <a:cs typeface="Arial" charset="0"/>
              </a:rPr>
              <a:t>Data Communication</a:t>
            </a:r>
            <a:endParaRPr lang="en-US">
              <a:cs typeface="Arial" charset="0"/>
            </a:endParaRP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B441A4-8D0E-4CA8-8C4C-522B3B3ECAB5}" type="slidenum">
              <a:rPr lang="ar-SA">
                <a:cs typeface="Arial" charset="0"/>
              </a:rPr>
              <a:pPr/>
              <a:t>27</a:t>
            </a:fld>
            <a:endParaRPr lang="en-US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gradFill rotWithShape="1">
            <a:gsLst>
              <a:gs pos="0">
                <a:srgbClr val="3399FF"/>
              </a:gs>
              <a:gs pos="100000">
                <a:srgbClr val="3399FF">
                  <a:gamma/>
                  <a:shade val="46275"/>
                  <a:invGamma/>
                </a:srgbClr>
              </a:gs>
            </a:gsLst>
            <a:lin ang="0" scaled="1"/>
          </a:gradFill>
        </p:spPr>
        <p:txBody>
          <a:bodyPr/>
          <a:lstStyle/>
          <a:p>
            <a:pPr algn="l" eaLnBrk="1" hangingPunct="1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Virtual-Circuit Network</a:t>
            </a: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0"/>
            <a:ext cx="7696200" cy="3533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ar-SA">
                <a:cs typeface="Arial" charset="0"/>
              </a:rPr>
              <a:t>Data Communication</a:t>
            </a:r>
            <a:endParaRPr lang="en-US">
              <a:cs typeface="Arial" charset="0"/>
            </a:endParaRP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CB3769-D9BE-4132-8BD3-9956A89680A6}" type="slidenum">
              <a:rPr lang="ar-SA">
                <a:cs typeface="Arial" charset="0"/>
              </a:rPr>
              <a:pPr/>
              <a:t>28</a:t>
            </a:fld>
            <a:endParaRPr lang="en-US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gradFill rotWithShape="1">
            <a:gsLst>
              <a:gs pos="0">
                <a:srgbClr val="3399FF"/>
              </a:gs>
              <a:gs pos="100000">
                <a:srgbClr val="3399FF">
                  <a:gamma/>
                  <a:shade val="46275"/>
                  <a:invGamma/>
                </a:srgbClr>
              </a:gs>
            </a:gsLst>
            <a:lin ang="0" scaled="1"/>
          </a:gradFill>
        </p:spPr>
        <p:txBody>
          <a:bodyPr/>
          <a:lstStyle/>
          <a:p>
            <a:pPr algn="l" eaLnBrk="1" hangingPunct="1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Addressing</a:t>
            </a:r>
          </a:p>
        </p:txBody>
      </p:sp>
      <p:sp>
        <p:nvSpPr>
          <p:cNvPr id="2253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buClr>
                <a:srgbClr val="9A0000"/>
              </a:buClr>
              <a:buFont typeface="Wingdings" pitchFamily="2" charset="2"/>
              <a:buChar char="§"/>
            </a:pPr>
            <a:endParaRPr lang="en-US" sz="2800" dirty="0" smtClean="0"/>
          </a:p>
        </p:txBody>
      </p:sp>
      <p:pic>
        <p:nvPicPr>
          <p:cNvPr id="2253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05000"/>
            <a:ext cx="7772400" cy="4538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ar-SA">
                <a:cs typeface="Arial" charset="0"/>
              </a:rPr>
              <a:t>Data Communication</a:t>
            </a:r>
            <a:endParaRPr lang="en-US">
              <a:cs typeface="Arial" charset="0"/>
            </a:endParaRP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1F45B4D-1912-4E4D-8EB5-89931B10FCC1}" type="slidenum">
              <a:rPr lang="ar-SA">
                <a:cs typeface="Arial" charset="0"/>
              </a:rPr>
              <a:pPr/>
              <a:t>29</a:t>
            </a:fld>
            <a:endParaRPr lang="en-US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gradFill rotWithShape="1">
            <a:gsLst>
              <a:gs pos="0">
                <a:srgbClr val="3399FF"/>
              </a:gs>
              <a:gs pos="100000">
                <a:srgbClr val="3399FF">
                  <a:gamma/>
                  <a:shade val="46275"/>
                  <a:invGamma/>
                </a:srgbClr>
              </a:gs>
            </a:gsLst>
            <a:lin ang="0" scaled="1"/>
          </a:gradFill>
        </p:spPr>
        <p:txBody>
          <a:bodyPr/>
          <a:lstStyle/>
          <a:p>
            <a:pPr algn="l" eaLnBrk="1" hangingPunct="1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Transmission phases</a:t>
            </a:r>
          </a:p>
        </p:txBody>
      </p:sp>
      <p:sp>
        <p:nvSpPr>
          <p:cNvPr id="2355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buClr>
                <a:srgbClr val="9A0000"/>
              </a:buClr>
              <a:buFont typeface="Wingdings" pitchFamily="2" charset="2"/>
              <a:buChar char="§"/>
            </a:pPr>
            <a:r>
              <a:rPr lang="en-US" sz="2800" smtClean="0"/>
              <a:t>Setup phase</a:t>
            </a:r>
          </a:p>
          <a:p>
            <a:pPr algn="l" rtl="0" eaLnBrk="1" hangingPunct="1">
              <a:buClr>
                <a:srgbClr val="9A0000"/>
              </a:buClr>
              <a:buFont typeface="Wingdings" pitchFamily="2" charset="2"/>
              <a:buChar char="§"/>
            </a:pPr>
            <a:r>
              <a:rPr lang="en-US" sz="2800" smtClean="0"/>
              <a:t>A switch creates an entry for a virtual circuit.</a:t>
            </a:r>
          </a:p>
          <a:p>
            <a:pPr algn="l" rtl="0" eaLnBrk="1" hangingPunct="1">
              <a:buClr>
                <a:srgbClr val="9A0000"/>
              </a:buClr>
              <a:buFont typeface="Wingdings" pitchFamily="2" charset="2"/>
              <a:buChar char="§"/>
            </a:pPr>
            <a:r>
              <a:rPr lang="en-US" sz="2800" smtClean="0"/>
              <a:t>Request</a:t>
            </a:r>
          </a:p>
          <a:p>
            <a:pPr algn="l" rtl="0" eaLnBrk="1" hangingPunct="1">
              <a:buClr>
                <a:srgbClr val="9A0000"/>
              </a:buClr>
              <a:buFont typeface="Wingdings" pitchFamily="2" charset="2"/>
              <a:buChar char="§"/>
            </a:pPr>
            <a:r>
              <a:rPr lang="en-US" sz="2800" smtClean="0"/>
              <a:t>acknowledgment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667000"/>
            <a:ext cx="8034337" cy="297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 Box 8"/>
          <p:cNvSpPr txBox="1">
            <a:spLocks noChangeArrowheads="1"/>
          </p:cNvSpPr>
          <p:nvPr/>
        </p:nvSpPr>
        <p:spPr bwMode="auto">
          <a:xfrm>
            <a:off x="2667000" y="914400"/>
            <a:ext cx="35829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Connecting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ar-SA">
                <a:cs typeface="Arial" charset="0"/>
              </a:rPr>
              <a:t>Data Communication</a:t>
            </a:r>
            <a:endParaRPr lang="en-US">
              <a:cs typeface="Arial" charset="0"/>
            </a:endParaRP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74DF0E-DDD8-4915-AE03-1D232BE74A1C}" type="slidenum">
              <a:rPr lang="ar-SA">
                <a:cs typeface="Arial" charset="0"/>
              </a:rPr>
              <a:pPr/>
              <a:t>30</a:t>
            </a:fld>
            <a:endParaRPr lang="en-US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gradFill rotWithShape="1">
            <a:gsLst>
              <a:gs pos="0">
                <a:srgbClr val="3399FF"/>
              </a:gs>
              <a:gs pos="100000">
                <a:srgbClr val="3399FF">
                  <a:gamma/>
                  <a:shade val="46275"/>
                  <a:invGamma/>
                </a:srgbClr>
              </a:gs>
            </a:gsLst>
            <a:lin ang="0" scaled="1"/>
          </a:gradFill>
        </p:spPr>
        <p:txBody>
          <a:bodyPr/>
          <a:lstStyle/>
          <a:p>
            <a:pPr algn="l" eaLnBrk="1" hangingPunct="1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Setup</a:t>
            </a:r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51038"/>
            <a:ext cx="7620000" cy="3840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ar-SA">
                <a:cs typeface="Arial" charset="0"/>
              </a:rPr>
              <a:t>Data Communication</a:t>
            </a:r>
            <a:endParaRPr lang="en-US">
              <a:cs typeface="Arial" charset="0"/>
            </a:endParaRP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1F033AE-6B70-42F6-932C-197FF2E93025}" type="slidenum">
              <a:rPr lang="ar-SA">
                <a:cs typeface="Arial" charset="0"/>
              </a:rPr>
              <a:pPr/>
              <a:t>31</a:t>
            </a:fld>
            <a:endParaRPr lang="en-US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gradFill rotWithShape="1">
            <a:gsLst>
              <a:gs pos="0">
                <a:srgbClr val="3399FF"/>
              </a:gs>
              <a:gs pos="100000">
                <a:srgbClr val="3399FF">
                  <a:gamma/>
                  <a:shade val="46275"/>
                  <a:invGamma/>
                </a:srgbClr>
              </a:gs>
            </a:gsLst>
            <a:lin ang="0" scaled="1"/>
          </a:gradFill>
        </p:spPr>
        <p:txBody>
          <a:bodyPr/>
          <a:lstStyle/>
          <a:p>
            <a:pPr algn="l" eaLnBrk="1" hangingPunct="1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acknowledgment</a:t>
            </a:r>
          </a:p>
        </p:txBody>
      </p:sp>
      <p:pic>
        <p:nvPicPr>
          <p:cNvPr id="2560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863725"/>
            <a:ext cx="8229600" cy="39989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ar-SA">
                <a:cs typeface="Arial" charset="0"/>
              </a:rPr>
              <a:t>Data Communication</a:t>
            </a:r>
            <a:endParaRPr lang="en-US">
              <a:cs typeface="Arial" charset="0"/>
            </a:endParaRP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6D0DE9-EBC5-4C9F-81BC-1BDD8979F5FD}" type="slidenum">
              <a:rPr lang="ar-SA">
                <a:cs typeface="Arial" charset="0"/>
              </a:rPr>
              <a:pPr/>
              <a:t>32</a:t>
            </a:fld>
            <a:endParaRPr lang="en-US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gradFill rotWithShape="1">
            <a:gsLst>
              <a:gs pos="0">
                <a:srgbClr val="3399FF"/>
              </a:gs>
              <a:gs pos="100000">
                <a:srgbClr val="3399FF">
                  <a:gamma/>
                  <a:shade val="46275"/>
                  <a:invGamma/>
                </a:srgbClr>
              </a:gs>
            </a:gsLst>
            <a:lin ang="0" scaled="1"/>
          </a:gradFill>
        </p:spPr>
        <p:txBody>
          <a:bodyPr/>
          <a:lstStyle/>
          <a:p>
            <a:pPr algn="l" eaLnBrk="1" hangingPunct="1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Data transfer and teardown phases</a:t>
            </a:r>
          </a:p>
        </p:txBody>
      </p:sp>
      <p:pic>
        <p:nvPicPr>
          <p:cNvPr id="26629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2292" y="1447800"/>
            <a:ext cx="8554507" cy="5257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ar-SA">
                <a:cs typeface="Arial" charset="0"/>
              </a:rPr>
              <a:t>Data Communication</a:t>
            </a:r>
            <a:endParaRPr lang="en-US">
              <a:cs typeface="Arial" charset="0"/>
            </a:endParaRP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B6FF76E-ABA2-4411-B973-9602A38247E5}" type="slidenum">
              <a:rPr lang="ar-SA">
                <a:cs typeface="Arial" charset="0"/>
              </a:rPr>
              <a:pPr/>
              <a:t>33</a:t>
            </a:fld>
            <a:endParaRPr lang="en-US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gradFill rotWithShape="1">
            <a:gsLst>
              <a:gs pos="0">
                <a:srgbClr val="3399FF"/>
              </a:gs>
              <a:gs pos="100000">
                <a:srgbClr val="3399FF">
                  <a:gamma/>
                  <a:shade val="46275"/>
                  <a:invGamma/>
                </a:srgbClr>
              </a:gs>
            </a:gsLst>
            <a:lin ang="0" scaled="1"/>
          </a:gradFill>
        </p:spPr>
        <p:txBody>
          <a:bodyPr/>
          <a:lstStyle/>
          <a:p>
            <a:pPr algn="l" eaLnBrk="1" hangingPunct="1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Delay</a:t>
            </a:r>
          </a:p>
        </p:txBody>
      </p:sp>
      <p:sp>
        <p:nvSpPr>
          <p:cNvPr id="2867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buClr>
                <a:srgbClr val="9A0000"/>
              </a:buClr>
              <a:buFont typeface="Wingdings" pitchFamily="2" charset="2"/>
              <a:buChar char="§"/>
            </a:pPr>
            <a:r>
              <a:rPr lang="en-US" smtClean="0"/>
              <a:t>Total delay = 3T + 3ζ+ setup delay + teardown delay</a:t>
            </a:r>
          </a:p>
        </p:txBody>
      </p:sp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819400"/>
            <a:ext cx="6172200" cy="3024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8.</a:t>
            </a:r>
            <a:fld id="{D0E85E7A-D532-4D13-BD3B-E52D3029718D}" type="slidenum">
              <a:rPr lang="en-US"/>
              <a:pPr/>
              <a:t>34</a:t>
            </a:fld>
            <a:endParaRPr lang="en-US"/>
          </a:p>
        </p:txBody>
      </p:sp>
      <p:sp>
        <p:nvSpPr>
          <p:cNvPr id="859138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59139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63722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8-4   STRUCTURE OF A SWITCH</a:t>
            </a:r>
          </a:p>
        </p:txBody>
      </p:sp>
      <p:sp>
        <p:nvSpPr>
          <p:cNvPr id="859140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859141" name="Rectangle 5"/>
          <p:cNvSpPr>
            <a:spLocks noChangeArrowheads="1"/>
          </p:cNvSpPr>
          <p:nvPr/>
        </p:nvSpPr>
        <p:spPr bwMode="auto">
          <a:xfrm>
            <a:off x="304800" y="1387475"/>
            <a:ext cx="8229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We use switches in circuit-switched and packet-switched networks. In this section, we discuss the structures of the switches used in each type of network.</a:t>
            </a:r>
          </a:p>
        </p:txBody>
      </p:sp>
      <p:sp>
        <p:nvSpPr>
          <p:cNvPr id="859142" name="Rectangle 6"/>
          <p:cNvSpPr>
            <a:spLocks noChangeArrowheads="1"/>
          </p:cNvSpPr>
          <p:nvPr/>
        </p:nvSpPr>
        <p:spPr bwMode="auto">
          <a:xfrm>
            <a:off x="152400" y="4908550"/>
            <a:ext cx="7696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itchFamily="18" charset="0"/>
              </a:rPr>
              <a:t>Structure of Circuit Switches</a:t>
            </a: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/>
            </a:r>
            <a:br>
              <a:rPr lang="fr-FR" sz="240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>Structure of Packet Switches</a:t>
            </a:r>
            <a:endParaRPr lang="en-US" sz="240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859143" name="Text Box 7"/>
          <p:cNvSpPr txBox="1">
            <a:spLocks noChangeArrowheads="1"/>
          </p:cNvSpPr>
          <p:nvPr/>
        </p:nvSpPr>
        <p:spPr bwMode="auto">
          <a:xfrm>
            <a:off x="165100" y="4432300"/>
            <a:ext cx="4862513" cy="51911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i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8.</a:t>
            </a:r>
            <a:fld id="{6F321399-497C-461A-BD0B-B215D7B2C882}" type="slidenum">
              <a:rPr lang="en-US"/>
              <a:pPr/>
              <a:t>35</a:t>
            </a:fld>
            <a:endParaRPr lang="en-US"/>
          </a:p>
        </p:txBody>
      </p:sp>
      <p:sp>
        <p:nvSpPr>
          <p:cNvPr id="87654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654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654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11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Figure 8.17  </a:t>
            </a:r>
            <a:r>
              <a:rPr lang="en-US" sz="2000" b="1" i="1" dirty="0">
                <a:latin typeface="Times New Roman" pitchFamily="18" charset="0"/>
              </a:rPr>
              <a:t>Crossbar switch </a:t>
            </a:r>
            <a:r>
              <a:rPr lang="en-US" sz="2000" i="1" dirty="0">
                <a:latin typeface="Times New Roman" pitchFamily="18" charset="0"/>
              </a:rPr>
              <a:t>with three inputs and four outputs</a:t>
            </a:r>
          </a:p>
        </p:txBody>
      </p:sp>
      <p:sp>
        <p:nvSpPr>
          <p:cNvPr id="876549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655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1400" y="1471613"/>
            <a:ext cx="7797800" cy="447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8.</a:t>
            </a:r>
            <a:fld id="{15DCEA2B-B1FA-4C34-AD9B-55CB52D0DDEF}" type="slidenum">
              <a:rPr lang="en-US"/>
              <a:pPr/>
              <a:t>36</a:t>
            </a:fld>
            <a:endParaRPr lang="en-US"/>
          </a:p>
        </p:txBody>
      </p:sp>
      <p:sp>
        <p:nvSpPr>
          <p:cNvPr id="877570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7571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757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364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8.18  </a:t>
            </a:r>
            <a:r>
              <a:rPr lang="en-US" sz="2000" i="1">
                <a:latin typeface="Times New Roman" pitchFamily="18" charset="0"/>
              </a:rPr>
              <a:t>Multistage switch</a:t>
            </a:r>
          </a:p>
        </p:txBody>
      </p:sp>
      <p:sp>
        <p:nvSpPr>
          <p:cNvPr id="877573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75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125" y="2019300"/>
            <a:ext cx="860107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8.</a:t>
            </a:r>
            <a:fld id="{2ACAFDFA-F08A-4F33-B7D7-88D16965F64E}" type="slidenum">
              <a:rPr lang="en-US"/>
              <a:pPr/>
              <a:t>37</a:t>
            </a:fld>
            <a:endParaRPr lang="en-US"/>
          </a:p>
        </p:txBody>
      </p:sp>
      <p:sp>
        <p:nvSpPr>
          <p:cNvPr id="87859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8595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859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24148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Time-slot </a:t>
            </a:r>
            <a:r>
              <a:rPr lang="en-US" sz="2000" i="1" dirty="0">
                <a:latin typeface="Times New Roman" pitchFamily="18" charset="0"/>
              </a:rPr>
              <a:t>interchange</a:t>
            </a:r>
          </a:p>
        </p:txBody>
      </p:sp>
      <p:sp>
        <p:nvSpPr>
          <p:cNvPr id="878597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859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8.</a:t>
            </a:r>
            <a:fld id="{BAE281C5-B0E0-4158-95A5-71D93492881C}" type="slidenum">
              <a:rPr lang="en-US"/>
              <a:pPr/>
              <a:t>38</a:t>
            </a:fld>
            <a:endParaRPr lang="en-US"/>
          </a:p>
        </p:txBody>
      </p:sp>
      <p:sp>
        <p:nvSpPr>
          <p:cNvPr id="879618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9619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962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264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8.20  </a:t>
            </a:r>
            <a:r>
              <a:rPr lang="en-US" sz="2000" i="1">
                <a:latin typeface="Times New Roman" pitchFamily="18" charset="0"/>
              </a:rPr>
              <a:t>Time-space-time switch</a:t>
            </a:r>
          </a:p>
        </p:txBody>
      </p:sp>
      <p:sp>
        <p:nvSpPr>
          <p:cNvPr id="879621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96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350" y="1327150"/>
            <a:ext cx="8299450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8.</a:t>
            </a:r>
            <a:fld id="{C43CC52D-075D-48BC-A004-AB388141ED83}" type="slidenum">
              <a:rPr lang="en-US"/>
              <a:pPr/>
              <a:t>39</a:t>
            </a:fld>
            <a:endParaRPr lang="en-US"/>
          </a:p>
        </p:txBody>
      </p:sp>
      <p:sp>
        <p:nvSpPr>
          <p:cNvPr id="880642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643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64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55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8.21  </a:t>
            </a:r>
            <a:r>
              <a:rPr lang="en-US" sz="2000" i="1">
                <a:latin typeface="Times New Roman" pitchFamily="18" charset="0"/>
              </a:rPr>
              <a:t>Packet switch components</a:t>
            </a:r>
          </a:p>
        </p:txBody>
      </p:sp>
      <p:sp>
        <p:nvSpPr>
          <p:cNvPr id="880645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8064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438" y="1649413"/>
            <a:ext cx="8208962" cy="368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825" y="1981200"/>
            <a:ext cx="8181975" cy="278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1066800" y="715963"/>
            <a:ext cx="6991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Connecting Devices and the OSI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8.</a:t>
            </a:r>
            <a:fld id="{74549FD8-3173-4C86-BFD0-D8D5C6A25F22}" type="slidenum">
              <a:rPr lang="en-US"/>
              <a:pPr/>
              <a:t>40</a:t>
            </a:fld>
            <a:endParaRPr lang="en-US"/>
          </a:p>
        </p:txBody>
      </p:sp>
      <p:sp>
        <p:nvSpPr>
          <p:cNvPr id="88166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166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166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2871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8.22  </a:t>
            </a:r>
            <a:r>
              <a:rPr lang="en-US" sz="2000" i="1">
                <a:latin typeface="Times New Roman" pitchFamily="18" charset="0"/>
              </a:rPr>
              <a:t>Input port</a:t>
            </a:r>
          </a:p>
        </p:txBody>
      </p:sp>
      <p:sp>
        <p:nvSpPr>
          <p:cNvPr id="881669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8167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8" y="2657475"/>
            <a:ext cx="7504112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8.</a:t>
            </a:r>
            <a:fld id="{19B66EAD-8500-47D0-BC20-8B589055362F}" type="slidenum">
              <a:rPr lang="en-US"/>
              <a:pPr/>
              <a:t>41</a:t>
            </a:fld>
            <a:endParaRPr lang="en-US"/>
          </a:p>
        </p:txBody>
      </p:sp>
      <p:sp>
        <p:nvSpPr>
          <p:cNvPr id="882690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2691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269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302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8.23  </a:t>
            </a:r>
            <a:r>
              <a:rPr lang="en-US" sz="2000" i="1">
                <a:latin typeface="Times New Roman" pitchFamily="18" charset="0"/>
              </a:rPr>
              <a:t>Output port</a:t>
            </a:r>
          </a:p>
        </p:txBody>
      </p:sp>
      <p:sp>
        <p:nvSpPr>
          <p:cNvPr id="882693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8269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713" y="2505075"/>
            <a:ext cx="7659687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8.</a:t>
            </a:r>
            <a:fld id="{FFEEC3D1-684A-4C8F-8C6C-223E6E0ECB70}" type="slidenum">
              <a:rPr lang="en-US"/>
              <a:pPr/>
              <a:t>42</a:t>
            </a:fld>
            <a:endParaRPr lang="en-US"/>
          </a:p>
        </p:txBody>
      </p:sp>
      <p:sp>
        <p:nvSpPr>
          <p:cNvPr id="88371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3715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371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18744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A </a:t>
            </a:r>
            <a:r>
              <a:rPr lang="en-US" sz="2000" i="1" dirty="0">
                <a:latin typeface="Times New Roman" pitchFamily="18" charset="0"/>
              </a:rPr>
              <a:t>banyan switch</a:t>
            </a:r>
          </a:p>
        </p:txBody>
      </p:sp>
      <p:sp>
        <p:nvSpPr>
          <p:cNvPr id="883717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837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4888" y="1371600"/>
            <a:ext cx="6462712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850" y="1417638"/>
            <a:ext cx="823595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828800" y="434975"/>
            <a:ext cx="5253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A Repeater in the OSI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763" y="1841500"/>
            <a:ext cx="8428037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429000" y="434975"/>
            <a:ext cx="21605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A Repeater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363" y="1765300"/>
            <a:ext cx="8885237" cy="379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362200" y="434975"/>
            <a:ext cx="41671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Function of a Repeater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850" y="1417638"/>
            <a:ext cx="823595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011363" y="434975"/>
            <a:ext cx="48466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A Bridge in the OSI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1914525"/>
            <a:ext cx="7805737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429000" y="868363"/>
            <a:ext cx="17541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A Bridge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57</TotalTime>
  <Words>386</Words>
  <Application>Microsoft Office PowerPoint</Application>
  <PresentationFormat>On-screen Show (4:3)</PresentationFormat>
  <Paragraphs>117</Paragraphs>
  <Slides>42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Flow</vt:lpstr>
      <vt:lpstr>Network Layer</vt:lpstr>
      <vt:lpstr>Responsibilities: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 Switched Network</vt:lpstr>
      <vt:lpstr> </vt:lpstr>
      <vt:lpstr> Circuit-Switched Network</vt:lpstr>
      <vt:lpstr>Transmission phases</vt:lpstr>
      <vt:lpstr>Transmission phases</vt:lpstr>
      <vt:lpstr>Delay</vt:lpstr>
      <vt:lpstr>Example</vt:lpstr>
      <vt:lpstr>  Datagram Switching (Packet switching)</vt:lpstr>
      <vt:lpstr> Routing table &amp; Destination Add.</vt:lpstr>
      <vt:lpstr> Delay</vt:lpstr>
      <vt:lpstr>Virtual-Circuit Network</vt:lpstr>
      <vt:lpstr>Addressing</vt:lpstr>
      <vt:lpstr>Transmission phases</vt:lpstr>
      <vt:lpstr>Setup</vt:lpstr>
      <vt:lpstr> acknowledgment</vt:lpstr>
      <vt:lpstr> Data transfer and teardown phases</vt:lpstr>
      <vt:lpstr> Delay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</dc:title>
  <dc:creator>admin</dc:creator>
  <cp:lastModifiedBy>admin</cp:lastModifiedBy>
  <cp:revision>10</cp:revision>
  <dcterms:created xsi:type="dcterms:W3CDTF">2017-02-08T17:23:14Z</dcterms:created>
  <dcterms:modified xsi:type="dcterms:W3CDTF">2017-02-10T03:49:51Z</dcterms:modified>
</cp:coreProperties>
</file>