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sldIdLst>
    <p:sldId id="256" r:id="rId2"/>
    <p:sldId id="257" r:id="rId3"/>
    <p:sldId id="258" r:id="rId4"/>
    <p:sldId id="259" r:id="rId5"/>
    <p:sldId id="260" r:id="rId6"/>
    <p:sldId id="261" r:id="rId7"/>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römich, Léonie" initials="SL" lastIdx="9" clrIdx="0">
    <p:extLst>
      <p:ext uri="{19B8F6BF-5375-455C-9EA6-DF929625EA0E}">
        <p15:presenceInfo xmlns:p15="http://schemas.microsoft.com/office/powerpoint/2012/main" userId="Strömich, Léon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9"/>
    <p:restoredTop sz="86401"/>
  </p:normalViewPr>
  <p:slideViewPr>
    <p:cSldViewPr snapToGrid="0" snapToObjects="1">
      <p:cViewPr>
        <p:scale>
          <a:sx n="207" d="100"/>
          <a:sy n="207" d="100"/>
        </p:scale>
        <p:origin x="104" y="-728"/>
      </p:cViewPr>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3T17:58:28.617" idx="7">
    <p:pos x="1378" y="4346"/>
    <p:text>Gute Frage. Da hab ich nicht mehr gefunden als: 2 Proben à 3 replicates, die single end files sind</p:text>
    <p:extLst>
      <p:ext uri="{C676402C-5697-4E1C-873F-D02D1690AC5C}">
        <p15:threadingInfo xmlns:p15="http://schemas.microsoft.com/office/powerpoint/2012/main" timeZoneBias="-60"/>
      </p:ext>
    </p:extLst>
  </p:cm>
  <p:cm authorId="1" dt="2019-05-23T17:59:25.982" idx="8">
    <p:pos x="2333" y="5767"/>
    <p:text>Ohne spike ins in diesem fall</p:text>
    <p:extLst>
      <p:ext uri="{C676402C-5697-4E1C-873F-D02D1690AC5C}">
        <p15:threadingInfo xmlns:p15="http://schemas.microsoft.com/office/powerpoint/2012/main" timeZoneBias="-60"/>
      </p:ext>
    </p:extLst>
  </p:cm>
  <p:cm authorId="1" dt="2019-05-23T18:09:30.297" idx="9">
    <p:pos x="3838" y="4443"/>
    <p:text>Ich muss ehrlich gestehen dass ich gerade etwas verwirrt bin ob der maus Daten. Meine aufzeichnungen sprechen von .fastq files single end. Aino hat auch nie mit mauserten gearbeitet also sind ihre files dafuer nicht zu verwenden. Wenn ich mir den Inhalt der files anschaue sehen die für mich stark nach normalen fastq aus. Und ich meine mich dunkel dran zu erinnern dass ich die ernsthaft nur umbenannt habe und so verwendete habe. Aaaaber da wäre nachfragen sicherlich angebracht, zumal da eh die sequencing infos auch fehlen.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3T17:56:16.303" idx="5">
    <p:pos x="2547" y="1723"/>
    <p:text>Nach meiner maus pipeline habe ich diese skripte verwendet.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3T17:39:20.072" idx="1">
    <p:pos x="1023" y="1023"/>
    <p:text>die skripte sind die von lars. Also die heißen lars_xxx</p:text>
    <p:extLst>
      <p:ext uri="{C676402C-5697-4E1C-873F-D02D1690AC5C}">
        <p15:threadingInfo xmlns:p15="http://schemas.microsoft.com/office/powerpoint/2012/main" timeZoneBias="-60"/>
      </p:ext>
    </p:extLst>
  </p:cm>
  <p:cm authorId="1" dt="2019-05-23T17:53:07.006" idx="4">
    <p:pos x="1548" y="2365"/>
    <p:text>Nach meinen aufzeichnungen habe ich hier die selben skripte wie oben verwendet</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9AC49-F98C-054E-86B3-3BE0FB2874E0}" type="datetimeFigureOut">
              <a:rPr lang="en-US" smtClean="0"/>
              <a:t>9/5/19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BD54D-DA69-5A42-B347-DEA6E9CB5F16}" type="slidenum">
              <a:rPr lang="en-US" smtClean="0"/>
              <a:t>‹#›</a:t>
            </a:fld>
            <a:endParaRPr lang="en-US"/>
          </a:p>
        </p:txBody>
      </p:sp>
    </p:spTree>
    <p:extLst>
      <p:ext uri="{BB962C8B-B14F-4D97-AF65-F5344CB8AC3E}">
        <p14:creationId xmlns:p14="http://schemas.microsoft.com/office/powerpoint/2010/main" val="3880432802"/>
      </p:ext>
    </p:extLst>
  </p:cSld>
  <p:clrMap bg1="lt1" tx1="dk1" bg2="lt2" tx2="dk2" accent1="accent1" accent2="accent2" accent3="accent3" accent4="accent4" accent5="accent5" accent6="accent6" hlink="hlink" folHlink="folHlink"/>
  <p:notesStyle>
    <a:lvl1pPr marL="0" algn="l" defTabSz="1042873" rtl="0" eaLnBrk="1" latinLnBrk="0" hangingPunct="1">
      <a:defRPr sz="1369" kern="1200">
        <a:solidFill>
          <a:schemeClr val="tx1"/>
        </a:solidFill>
        <a:latin typeface="+mn-lt"/>
        <a:ea typeface="+mn-ea"/>
        <a:cs typeface="+mn-cs"/>
      </a:defRPr>
    </a:lvl1pPr>
    <a:lvl2pPr marL="521437" algn="l" defTabSz="1042873" rtl="0" eaLnBrk="1" latinLnBrk="0" hangingPunct="1">
      <a:defRPr sz="1369" kern="1200">
        <a:solidFill>
          <a:schemeClr val="tx1"/>
        </a:solidFill>
        <a:latin typeface="+mn-lt"/>
        <a:ea typeface="+mn-ea"/>
        <a:cs typeface="+mn-cs"/>
      </a:defRPr>
    </a:lvl2pPr>
    <a:lvl3pPr marL="1042873" algn="l" defTabSz="1042873" rtl="0" eaLnBrk="1" latinLnBrk="0" hangingPunct="1">
      <a:defRPr sz="1369" kern="1200">
        <a:solidFill>
          <a:schemeClr val="tx1"/>
        </a:solidFill>
        <a:latin typeface="+mn-lt"/>
        <a:ea typeface="+mn-ea"/>
        <a:cs typeface="+mn-cs"/>
      </a:defRPr>
    </a:lvl3pPr>
    <a:lvl4pPr marL="1564310" algn="l" defTabSz="1042873" rtl="0" eaLnBrk="1" latinLnBrk="0" hangingPunct="1">
      <a:defRPr sz="1369" kern="1200">
        <a:solidFill>
          <a:schemeClr val="tx1"/>
        </a:solidFill>
        <a:latin typeface="+mn-lt"/>
        <a:ea typeface="+mn-ea"/>
        <a:cs typeface="+mn-cs"/>
      </a:defRPr>
    </a:lvl4pPr>
    <a:lvl5pPr marL="2085746" algn="l" defTabSz="1042873" rtl="0" eaLnBrk="1" latinLnBrk="0" hangingPunct="1">
      <a:defRPr sz="1369" kern="1200">
        <a:solidFill>
          <a:schemeClr val="tx1"/>
        </a:solidFill>
        <a:latin typeface="+mn-lt"/>
        <a:ea typeface="+mn-ea"/>
        <a:cs typeface="+mn-cs"/>
      </a:defRPr>
    </a:lvl5pPr>
    <a:lvl6pPr marL="2607183" algn="l" defTabSz="1042873" rtl="0" eaLnBrk="1" latinLnBrk="0" hangingPunct="1">
      <a:defRPr sz="1369" kern="1200">
        <a:solidFill>
          <a:schemeClr val="tx1"/>
        </a:solidFill>
        <a:latin typeface="+mn-lt"/>
        <a:ea typeface="+mn-ea"/>
        <a:cs typeface="+mn-cs"/>
      </a:defRPr>
    </a:lvl6pPr>
    <a:lvl7pPr marL="3128620" algn="l" defTabSz="1042873" rtl="0" eaLnBrk="1" latinLnBrk="0" hangingPunct="1">
      <a:defRPr sz="1369" kern="1200">
        <a:solidFill>
          <a:schemeClr val="tx1"/>
        </a:solidFill>
        <a:latin typeface="+mn-lt"/>
        <a:ea typeface="+mn-ea"/>
        <a:cs typeface="+mn-cs"/>
      </a:defRPr>
    </a:lvl7pPr>
    <a:lvl8pPr marL="3650056" algn="l" defTabSz="1042873" rtl="0" eaLnBrk="1" latinLnBrk="0" hangingPunct="1">
      <a:defRPr sz="1369" kern="1200">
        <a:solidFill>
          <a:schemeClr val="tx1"/>
        </a:solidFill>
        <a:latin typeface="+mn-lt"/>
        <a:ea typeface="+mn-ea"/>
        <a:cs typeface="+mn-cs"/>
      </a:defRPr>
    </a:lvl8pPr>
    <a:lvl9pPr marL="4171493" algn="l" defTabSz="1042873" rtl="0" eaLnBrk="1" latinLnBrk="0" hangingPunct="1">
      <a:defRPr sz="13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ABD54D-DA69-5A42-B347-DEA6E9CB5F16}" type="slidenum">
              <a:rPr lang="en-US" smtClean="0"/>
              <a:t>1</a:t>
            </a:fld>
            <a:endParaRPr lang="en-US"/>
          </a:p>
        </p:txBody>
      </p:sp>
    </p:spTree>
    <p:extLst>
      <p:ext uri="{BB962C8B-B14F-4D97-AF65-F5344CB8AC3E}">
        <p14:creationId xmlns:p14="http://schemas.microsoft.com/office/powerpoint/2010/main" val="334419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ABD54D-DA69-5A42-B347-DEA6E9CB5F16}" type="slidenum">
              <a:rPr lang="en-US" smtClean="0"/>
              <a:t>2</a:t>
            </a:fld>
            <a:endParaRPr lang="en-US"/>
          </a:p>
        </p:txBody>
      </p:sp>
    </p:spTree>
    <p:extLst>
      <p:ext uri="{BB962C8B-B14F-4D97-AF65-F5344CB8AC3E}">
        <p14:creationId xmlns:p14="http://schemas.microsoft.com/office/powerpoint/2010/main" val="281475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ABD54D-DA69-5A42-B347-DEA6E9CB5F16}" type="slidenum">
              <a:rPr lang="en-US" smtClean="0"/>
              <a:t>3</a:t>
            </a:fld>
            <a:endParaRPr lang="en-US"/>
          </a:p>
        </p:txBody>
      </p:sp>
    </p:spTree>
    <p:extLst>
      <p:ext uri="{BB962C8B-B14F-4D97-AF65-F5344CB8AC3E}">
        <p14:creationId xmlns:p14="http://schemas.microsoft.com/office/powerpoint/2010/main" val="75844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ABD54D-DA69-5A42-B347-DEA6E9CB5F16}" type="slidenum">
              <a:rPr lang="en-US" smtClean="0"/>
              <a:t>4</a:t>
            </a:fld>
            <a:endParaRPr lang="en-US"/>
          </a:p>
        </p:txBody>
      </p:sp>
    </p:spTree>
    <p:extLst>
      <p:ext uri="{BB962C8B-B14F-4D97-AF65-F5344CB8AC3E}">
        <p14:creationId xmlns:p14="http://schemas.microsoft.com/office/powerpoint/2010/main" val="427817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ABD54D-DA69-5A42-B347-DEA6E9CB5F16}" type="slidenum">
              <a:rPr lang="en-US" smtClean="0"/>
              <a:t>5</a:t>
            </a:fld>
            <a:endParaRPr lang="en-US"/>
          </a:p>
        </p:txBody>
      </p:sp>
    </p:spTree>
    <p:extLst>
      <p:ext uri="{BB962C8B-B14F-4D97-AF65-F5344CB8AC3E}">
        <p14:creationId xmlns:p14="http://schemas.microsoft.com/office/powerpoint/2010/main" val="309745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ABD54D-DA69-5A42-B347-DEA6E9CB5F16}" type="slidenum">
              <a:rPr lang="en-US" smtClean="0"/>
              <a:t>6</a:t>
            </a:fld>
            <a:endParaRPr lang="en-US"/>
          </a:p>
        </p:txBody>
      </p:sp>
    </p:spTree>
    <p:extLst>
      <p:ext uri="{BB962C8B-B14F-4D97-AF65-F5344CB8AC3E}">
        <p14:creationId xmlns:p14="http://schemas.microsoft.com/office/powerpoint/2010/main" val="1692330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013F6C-1210-F74B-9254-1C02C09C36B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29677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13F6C-1210-F74B-9254-1C02C09C36B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242595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13F6C-1210-F74B-9254-1C02C09C36B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208973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13F6C-1210-F74B-9254-1C02C09C36B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317331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13F6C-1210-F74B-9254-1C02C09C36B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116419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13F6C-1210-F74B-9254-1C02C09C36B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315392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013F6C-1210-F74B-9254-1C02C09C36BB}" type="datetimeFigureOut">
              <a:rPr lang="en-US" smtClean="0"/>
              <a:t>9/5/19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402117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013F6C-1210-F74B-9254-1C02C09C36BB}" type="datetimeFigureOut">
              <a:rPr lang="en-US" smtClean="0"/>
              <a:t>9/5/19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126105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13F6C-1210-F74B-9254-1C02C09C36BB}" type="datetimeFigureOut">
              <a:rPr lang="en-US" smtClean="0"/>
              <a:t>9/5/19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382509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A6013F6C-1210-F74B-9254-1C02C09C36B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99470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A6013F6C-1210-F74B-9254-1C02C09C36BB}"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EF068-275A-1F4A-A897-162E4903B6F7}" type="slidenum">
              <a:rPr lang="en-US" smtClean="0"/>
              <a:t>‹#›</a:t>
            </a:fld>
            <a:endParaRPr lang="en-US"/>
          </a:p>
        </p:txBody>
      </p:sp>
    </p:spTree>
    <p:extLst>
      <p:ext uri="{BB962C8B-B14F-4D97-AF65-F5344CB8AC3E}">
        <p14:creationId xmlns:p14="http://schemas.microsoft.com/office/powerpoint/2010/main" val="155895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A6013F6C-1210-F74B-9254-1C02C09C36BB}" type="datetimeFigureOut">
              <a:rPr lang="en-US" smtClean="0"/>
              <a:t>9/5/19</a:t>
            </a:fld>
            <a:endParaRPr 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A2EF068-275A-1F4A-A897-162E4903B6F7}" type="slidenum">
              <a:rPr lang="en-US" smtClean="0"/>
              <a:t>‹#›</a:t>
            </a:fld>
            <a:endParaRPr lang="en-US"/>
          </a:p>
        </p:txBody>
      </p:sp>
    </p:spTree>
    <p:extLst>
      <p:ext uri="{BB962C8B-B14F-4D97-AF65-F5344CB8AC3E}">
        <p14:creationId xmlns:p14="http://schemas.microsoft.com/office/powerpoint/2010/main" val="30041003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F443DB-8856-9241-B396-52688374D013}"/>
              </a:ext>
            </a:extLst>
          </p:cNvPr>
          <p:cNvSpPr txBox="1"/>
          <p:nvPr/>
        </p:nvSpPr>
        <p:spPr>
          <a:xfrm>
            <a:off x="3127163" y="7323844"/>
            <a:ext cx="965375" cy="612934"/>
          </a:xfrm>
          <a:prstGeom prst="round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b="1" dirty="0" err="1"/>
              <a:t>unzip_files.sh</a:t>
            </a:r>
            <a:endParaRPr lang="en-US" sz="1000" b="1" dirty="0"/>
          </a:p>
          <a:p>
            <a:r>
              <a:rPr lang="en-US" sz="1000" dirty="0"/>
              <a:t>&lt;.*</a:t>
            </a:r>
            <a:r>
              <a:rPr lang="en-US" sz="1000" dirty="0" err="1"/>
              <a:t>fastq.gz</a:t>
            </a:r>
            <a:endParaRPr lang="en-US" sz="1000" dirty="0"/>
          </a:p>
          <a:p>
            <a:r>
              <a:rPr lang="en-US" sz="1000" dirty="0"/>
              <a:t>&gt; .*</a:t>
            </a:r>
            <a:r>
              <a:rPr lang="en-US" sz="1000" dirty="0" err="1"/>
              <a:t>fastq</a:t>
            </a:r>
            <a:endParaRPr lang="en-US" sz="1000" dirty="0"/>
          </a:p>
        </p:txBody>
      </p:sp>
      <p:sp>
        <p:nvSpPr>
          <p:cNvPr id="5" name="TextBox 4">
            <a:extLst>
              <a:ext uri="{FF2B5EF4-FFF2-40B4-BE49-F238E27FC236}">
                <a16:creationId xmlns:a16="http://schemas.microsoft.com/office/drawing/2014/main" id="{0813FBD2-E102-8E4D-9410-08278A8F03B4}"/>
              </a:ext>
            </a:extLst>
          </p:cNvPr>
          <p:cNvSpPr txBox="1"/>
          <p:nvPr/>
        </p:nvSpPr>
        <p:spPr>
          <a:xfrm>
            <a:off x="2847381" y="8136878"/>
            <a:ext cx="1250642" cy="612934"/>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fastqc_on_fastq.sh</a:t>
            </a:r>
            <a:endParaRPr lang="en-US" sz="1000" b="1" dirty="0"/>
          </a:p>
          <a:p>
            <a:r>
              <a:rPr lang="en-US" sz="1000" dirty="0"/>
              <a:t>&lt; .* </a:t>
            </a:r>
            <a:r>
              <a:rPr lang="en-US" sz="1000" dirty="0" err="1"/>
              <a:t>fastq</a:t>
            </a:r>
            <a:endParaRPr lang="en-US" sz="1000" dirty="0"/>
          </a:p>
          <a:p>
            <a:r>
              <a:rPr lang="en-US" sz="1000" dirty="0"/>
              <a:t>&gt;</a:t>
            </a:r>
          </a:p>
        </p:txBody>
      </p:sp>
      <p:sp>
        <p:nvSpPr>
          <p:cNvPr id="8" name="TextBox 7">
            <a:extLst>
              <a:ext uri="{FF2B5EF4-FFF2-40B4-BE49-F238E27FC236}">
                <a16:creationId xmlns:a16="http://schemas.microsoft.com/office/drawing/2014/main" id="{4020B887-71C1-0549-A5A6-A03ABCA01884}"/>
              </a:ext>
            </a:extLst>
          </p:cNvPr>
          <p:cNvSpPr txBox="1"/>
          <p:nvPr/>
        </p:nvSpPr>
        <p:spPr>
          <a:xfrm>
            <a:off x="2325445" y="1618454"/>
            <a:ext cx="1782956" cy="1634490"/>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b="1" dirty="0"/>
              <a:t>5seq_sort-and-trim-mbc.py</a:t>
            </a:r>
          </a:p>
          <a:p>
            <a:r>
              <a:rPr lang="en-GB" sz="1000" dirty="0"/>
              <a:t>&lt; *1_sequence.txt.gz</a:t>
            </a:r>
          </a:p>
          <a:p>
            <a:r>
              <a:rPr lang="en-GB" sz="1000" dirty="0"/>
              <a:t>&lt; *2_sequence.txt.gz</a:t>
            </a:r>
          </a:p>
          <a:p>
            <a:r>
              <a:rPr lang="en-GB" sz="1000" dirty="0"/>
              <a:t>&lt; design file</a:t>
            </a:r>
          </a:p>
          <a:p>
            <a:r>
              <a:rPr lang="en-GB" sz="1000" dirty="0"/>
              <a:t>&gt; *1.fastq</a:t>
            </a:r>
          </a:p>
          <a:p>
            <a:r>
              <a:rPr lang="en-GB" sz="1000" dirty="0"/>
              <a:t>&gt;*2.fastq</a:t>
            </a:r>
          </a:p>
          <a:p>
            <a:r>
              <a:rPr lang="en-GB" sz="1000" dirty="0"/>
              <a:t>&gt; info file</a:t>
            </a:r>
          </a:p>
          <a:p>
            <a:endParaRPr lang="en-GB" sz="1000" dirty="0"/>
          </a:p>
          <a:p>
            <a:pPr marL="171450" indent="-171450">
              <a:buFont typeface="Wingdings" pitchFamily="2" charset="2"/>
              <a:buChar char="Ø"/>
            </a:pPr>
            <a:endParaRPr lang="en-US" sz="1000" dirty="0"/>
          </a:p>
        </p:txBody>
      </p:sp>
      <p:sp>
        <p:nvSpPr>
          <p:cNvPr id="9" name="TextBox 8">
            <a:extLst>
              <a:ext uri="{FF2B5EF4-FFF2-40B4-BE49-F238E27FC236}">
                <a16:creationId xmlns:a16="http://schemas.microsoft.com/office/drawing/2014/main" id="{3BE806F1-9D2C-0A40-831F-3A7436E653CA}"/>
              </a:ext>
            </a:extLst>
          </p:cNvPr>
          <p:cNvSpPr txBox="1"/>
          <p:nvPr/>
        </p:nvSpPr>
        <p:spPr>
          <a:xfrm>
            <a:off x="2293989" y="4031993"/>
            <a:ext cx="1710303" cy="78319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STAR_generate_genome.sh</a:t>
            </a:r>
            <a:endParaRPr lang="en-US" sz="1000" b="1" dirty="0"/>
          </a:p>
          <a:p>
            <a:r>
              <a:rPr lang="en-US" sz="1000" dirty="0"/>
              <a:t>&lt; hg19 </a:t>
            </a:r>
            <a:r>
              <a:rPr lang="en-US" sz="1000" dirty="0" err="1"/>
              <a:t>fasta</a:t>
            </a:r>
            <a:r>
              <a:rPr lang="en-US" sz="1000" dirty="0"/>
              <a:t> file + spike ins</a:t>
            </a:r>
          </a:p>
          <a:p>
            <a:r>
              <a:rPr lang="en-US" sz="1000" dirty="0"/>
              <a:t>&lt; UCSF </a:t>
            </a:r>
            <a:r>
              <a:rPr lang="en-US" sz="1000" dirty="0" err="1"/>
              <a:t>gtf</a:t>
            </a:r>
            <a:r>
              <a:rPr lang="en-US" sz="1000" dirty="0"/>
              <a:t> file</a:t>
            </a:r>
          </a:p>
          <a:p>
            <a:r>
              <a:rPr lang="en-US" sz="1000" dirty="0"/>
              <a:t>&gt; </a:t>
            </a:r>
            <a:r>
              <a:rPr lang="en-US" sz="1000" dirty="0" err="1"/>
              <a:t>genomeDir</a:t>
            </a:r>
            <a:endParaRPr lang="en-US" sz="1000" dirty="0"/>
          </a:p>
        </p:txBody>
      </p:sp>
      <p:sp>
        <p:nvSpPr>
          <p:cNvPr id="10" name="TextBox 9">
            <a:extLst>
              <a:ext uri="{FF2B5EF4-FFF2-40B4-BE49-F238E27FC236}">
                <a16:creationId xmlns:a16="http://schemas.microsoft.com/office/drawing/2014/main" id="{AEF6474E-70CA-B04F-BF8A-71AF8128013B}"/>
              </a:ext>
            </a:extLst>
          </p:cNvPr>
          <p:cNvSpPr txBox="1"/>
          <p:nvPr/>
        </p:nvSpPr>
        <p:spPr>
          <a:xfrm>
            <a:off x="2832056" y="4983374"/>
            <a:ext cx="1260482" cy="783193"/>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STAR.sh</a:t>
            </a:r>
            <a:endParaRPr lang="en-US" sz="1000" b="1" dirty="0"/>
          </a:p>
          <a:p>
            <a:r>
              <a:rPr lang="en-US" sz="1000" dirty="0"/>
              <a:t>&lt; *.</a:t>
            </a:r>
            <a:r>
              <a:rPr lang="en-US" sz="1000" dirty="0" err="1"/>
              <a:t>fastq</a:t>
            </a:r>
            <a:endParaRPr lang="en-US" sz="1000" dirty="0"/>
          </a:p>
          <a:p>
            <a:r>
              <a:rPr lang="en-US" sz="1000" dirty="0"/>
              <a:t>&lt; </a:t>
            </a:r>
            <a:r>
              <a:rPr lang="en-US" sz="1000" dirty="0" err="1"/>
              <a:t>genomeDir</a:t>
            </a:r>
            <a:endParaRPr lang="en-US" sz="1000" dirty="0"/>
          </a:p>
          <a:p>
            <a:r>
              <a:rPr lang="en-US" sz="1000" dirty="0"/>
              <a:t>&gt;.*</a:t>
            </a:r>
            <a:r>
              <a:rPr lang="en-US" sz="1000" dirty="0" err="1"/>
              <a:t>Aligned.out.sam</a:t>
            </a:r>
            <a:endParaRPr lang="en-US" sz="1000" dirty="0"/>
          </a:p>
        </p:txBody>
      </p:sp>
      <p:sp>
        <p:nvSpPr>
          <p:cNvPr id="22" name="TextBox 21">
            <a:extLst>
              <a:ext uri="{FF2B5EF4-FFF2-40B4-BE49-F238E27FC236}">
                <a16:creationId xmlns:a16="http://schemas.microsoft.com/office/drawing/2014/main" id="{4FC4C2A5-7694-2E49-9D95-450A778EAE09}"/>
              </a:ext>
            </a:extLst>
          </p:cNvPr>
          <p:cNvSpPr txBox="1"/>
          <p:nvPr/>
        </p:nvSpPr>
        <p:spPr>
          <a:xfrm>
            <a:off x="6163936" y="1001598"/>
            <a:ext cx="1371466" cy="276999"/>
          </a:xfrm>
          <a:prstGeom prst="rect">
            <a:avLst/>
          </a:prstGeom>
          <a:noFill/>
        </p:spPr>
        <p:txBody>
          <a:bodyPr wrap="none" rtlCol="0">
            <a:spAutoFit/>
          </a:bodyPr>
          <a:lstStyle/>
          <a:p>
            <a:r>
              <a:rPr lang="en-US" sz="1200" dirty="0"/>
              <a:t>1_raw_data/5PSeq</a:t>
            </a:r>
          </a:p>
        </p:txBody>
      </p:sp>
      <p:sp>
        <p:nvSpPr>
          <p:cNvPr id="23" name="Rectangle 22">
            <a:extLst>
              <a:ext uri="{FF2B5EF4-FFF2-40B4-BE49-F238E27FC236}">
                <a16:creationId xmlns:a16="http://schemas.microsoft.com/office/drawing/2014/main" id="{2AE36955-09E1-0C4D-B158-229963B6983A}"/>
              </a:ext>
            </a:extLst>
          </p:cNvPr>
          <p:cNvSpPr/>
          <p:nvPr/>
        </p:nvSpPr>
        <p:spPr>
          <a:xfrm>
            <a:off x="513689" y="139268"/>
            <a:ext cx="4073103" cy="646331"/>
          </a:xfrm>
          <a:prstGeom prst="rect">
            <a:avLst/>
          </a:prstGeom>
        </p:spPr>
        <p:txBody>
          <a:bodyPr wrap="none">
            <a:spAutoFit/>
          </a:bodyPr>
          <a:lstStyle/>
          <a:p>
            <a:r>
              <a:rPr lang="en-US" b="1" dirty="0"/>
              <a:t>2.2 </a:t>
            </a:r>
            <a:r>
              <a:rPr lang="en-GB" b="1" dirty="0"/>
              <a:t>Raw read processing of internal data </a:t>
            </a:r>
          </a:p>
          <a:p>
            <a:endParaRPr lang="en-US" b="1" dirty="0"/>
          </a:p>
        </p:txBody>
      </p:sp>
      <p:sp>
        <p:nvSpPr>
          <p:cNvPr id="24" name="TextBox 23">
            <a:extLst>
              <a:ext uri="{FF2B5EF4-FFF2-40B4-BE49-F238E27FC236}">
                <a16:creationId xmlns:a16="http://schemas.microsoft.com/office/drawing/2014/main" id="{D142A46E-E504-8749-9880-1376BB0F666A}"/>
              </a:ext>
            </a:extLst>
          </p:cNvPr>
          <p:cNvSpPr txBox="1"/>
          <p:nvPr/>
        </p:nvSpPr>
        <p:spPr>
          <a:xfrm>
            <a:off x="3139460" y="474693"/>
            <a:ext cx="792781" cy="369332"/>
          </a:xfrm>
          <a:prstGeom prst="rect">
            <a:avLst/>
          </a:prstGeom>
          <a:noFill/>
        </p:spPr>
        <p:txBody>
          <a:bodyPr wrap="none" rtlCol="0">
            <a:spAutoFit/>
          </a:bodyPr>
          <a:lstStyle/>
          <a:p>
            <a:r>
              <a:rPr lang="en-US" dirty="0"/>
              <a:t>scripts</a:t>
            </a:r>
          </a:p>
        </p:txBody>
      </p:sp>
      <p:sp>
        <p:nvSpPr>
          <p:cNvPr id="25" name="TextBox 24">
            <a:extLst>
              <a:ext uri="{FF2B5EF4-FFF2-40B4-BE49-F238E27FC236}">
                <a16:creationId xmlns:a16="http://schemas.microsoft.com/office/drawing/2014/main" id="{393C69C9-AF32-C645-8AF5-AC343FABC57C}"/>
              </a:ext>
            </a:extLst>
          </p:cNvPr>
          <p:cNvSpPr txBox="1"/>
          <p:nvPr/>
        </p:nvSpPr>
        <p:spPr>
          <a:xfrm>
            <a:off x="4234596" y="474693"/>
            <a:ext cx="957313" cy="369332"/>
          </a:xfrm>
          <a:prstGeom prst="rect">
            <a:avLst/>
          </a:prstGeom>
          <a:noFill/>
        </p:spPr>
        <p:txBody>
          <a:bodyPr wrap="none" rtlCol="0">
            <a:spAutoFit/>
          </a:bodyPr>
          <a:lstStyle/>
          <a:p>
            <a:r>
              <a:rPr lang="en-US" dirty="0"/>
              <a:t>purpose</a:t>
            </a:r>
          </a:p>
        </p:txBody>
      </p:sp>
      <p:sp>
        <p:nvSpPr>
          <p:cNvPr id="26" name="TextBox 25">
            <a:extLst>
              <a:ext uri="{FF2B5EF4-FFF2-40B4-BE49-F238E27FC236}">
                <a16:creationId xmlns:a16="http://schemas.microsoft.com/office/drawing/2014/main" id="{529F1BF5-A2AD-374E-A175-168B621E5F35}"/>
              </a:ext>
            </a:extLst>
          </p:cNvPr>
          <p:cNvSpPr txBox="1"/>
          <p:nvPr/>
        </p:nvSpPr>
        <p:spPr>
          <a:xfrm>
            <a:off x="6272268" y="474693"/>
            <a:ext cx="1154803" cy="369332"/>
          </a:xfrm>
          <a:prstGeom prst="rect">
            <a:avLst/>
          </a:prstGeom>
          <a:noFill/>
        </p:spPr>
        <p:txBody>
          <a:bodyPr wrap="none" rtlCol="0">
            <a:spAutoFit/>
          </a:bodyPr>
          <a:lstStyle/>
          <a:p>
            <a:r>
              <a:rPr lang="en-US" dirty="0"/>
              <a:t>saved files</a:t>
            </a:r>
          </a:p>
        </p:txBody>
      </p:sp>
      <p:sp>
        <p:nvSpPr>
          <p:cNvPr id="28" name="TextBox 27">
            <a:extLst>
              <a:ext uri="{FF2B5EF4-FFF2-40B4-BE49-F238E27FC236}">
                <a16:creationId xmlns:a16="http://schemas.microsoft.com/office/drawing/2014/main" id="{8B07EE0D-801A-3E44-8F0A-4C8158201558}"/>
              </a:ext>
            </a:extLst>
          </p:cNvPr>
          <p:cNvSpPr txBox="1"/>
          <p:nvPr/>
        </p:nvSpPr>
        <p:spPr>
          <a:xfrm>
            <a:off x="2700252" y="3250872"/>
            <a:ext cx="1392286" cy="612934"/>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htseq-qa_on_fastq.sh</a:t>
            </a:r>
            <a:endParaRPr lang="en-US" sz="1000" b="1" dirty="0"/>
          </a:p>
          <a:p>
            <a:r>
              <a:rPr lang="en-US" sz="1000" dirty="0"/>
              <a:t>&lt; </a:t>
            </a:r>
            <a:r>
              <a:rPr lang="en-GB" sz="1000" dirty="0"/>
              <a:t>*1/2.fastq</a:t>
            </a:r>
          </a:p>
          <a:p>
            <a:r>
              <a:rPr lang="en-US" sz="1000" dirty="0"/>
              <a:t>&gt;.*1/2.pdf</a:t>
            </a:r>
          </a:p>
        </p:txBody>
      </p:sp>
      <p:sp>
        <p:nvSpPr>
          <p:cNvPr id="30" name="TextBox 29">
            <a:extLst>
              <a:ext uri="{FF2B5EF4-FFF2-40B4-BE49-F238E27FC236}">
                <a16:creationId xmlns:a16="http://schemas.microsoft.com/office/drawing/2014/main" id="{8006AD07-7094-BB40-91BB-91D0C4E7996D}"/>
              </a:ext>
            </a:extLst>
          </p:cNvPr>
          <p:cNvSpPr txBox="1"/>
          <p:nvPr/>
        </p:nvSpPr>
        <p:spPr>
          <a:xfrm>
            <a:off x="4234596" y="1873842"/>
            <a:ext cx="1647032" cy="783193"/>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trim molecular </a:t>
            </a:r>
            <a:r>
              <a:rPr lang="en-US" sz="1000" dirty="0" err="1"/>
              <a:t>barccodes</a:t>
            </a:r>
            <a:r>
              <a:rPr lang="en-US" sz="1000" dirty="0"/>
              <a:t> </a:t>
            </a:r>
          </a:p>
          <a:p>
            <a:r>
              <a:rPr lang="en-US" sz="1000" dirty="0"/>
              <a:t>for mapping</a:t>
            </a:r>
          </a:p>
          <a:p>
            <a:r>
              <a:rPr lang="en-US" sz="1000" dirty="0"/>
              <a:t>demultiplex samples and</a:t>
            </a:r>
          </a:p>
          <a:p>
            <a:r>
              <a:rPr lang="en-US" sz="1000" dirty="0"/>
              <a:t>split into per samples  files</a:t>
            </a:r>
          </a:p>
        </p:txBody>
      </p:sp>
      <p:sp>
        <p:nvSpPr>
          <p:cNvPr id="31" name="TextBox 30">
            <a:extLst>
              <a:ext uri="{FF2B5EF4-FFF2-40B4-BE49-F238E27FC236}">
                <a16:creationId xmlns:a16="http://schemas.microsoft.com/office/drawing/2014/main" id="{12B42DA2-2B92-794D-B488-A3E92099AF4A}"/>
              </a:ext>
            </a:extLst>
          </p:cNvPr>
          <p:cNvSpPr txBox="1"/>
          <p:nvPr/>
        </p:nvSpPr>
        <p:spPr>
          <a:xfrm>
            <a:off x="1729434" y="833631"/>
            <a:ext cx="2363104" cy="612934"/>
          </a:xfrm>
          <a:prstGeom prst="round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GB" sz="1000" b="1" dirty="0"/>
              <a:t>Sequencing</a:t>
            </a:r>
          </a:p>
          <a:p>
            <a:r>
              <a:rPr lang="en-GB" sz="1000" dirty="0" err="1"/>
              <a:t>HiSeq</a:t>
            </a:r>
            <a:r>
              <a:rPr lang="en-GB" sz="1000" dirty="0"/>
              <a:t> lane (run read on 2014-March-18),</a:t>
            </a:r>
          </a:p>
          <a:p>
            <a:r>
              <a:rPr lang="en-GB" sz="1000" dirty="0"/>
              <a:t>6-plex.</a:t>
            </a:r>
            <a:r>
              <a:rPr lang="en-US" sz="1000" dirty="0"/>
              <a:t>sequencing</a:t>
            </a:r>
          </a:p>
        </p:txBody>
      </p:sp>
      <p:sp>
        <p:nvSpPr>
          <p:cNvPr id="32" name="Triangle 31">
            <a:extLst>
              <a:ext uri="{FF2B5EF4-FFF2-40B4-BE49-F238E27FC236}">
                <a16:creationId xmlns:a16="http://schemas.microsoft.com/office/drawing/2014/main" id="{E9CC94BB-956E-294C-9CD8-BFE8F2E412DD}"/>
              </a:ext>
            </a:extLst>
          </p:cNvPr>
          <p:cNvSpPr/>
          <p:nvPr/>
        </p:nvSpPr>
        <p:spPr>
          <a:xfrm rot="5400000">
            <a:off x="5806416" y="1034178"/>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3E0E2B8-A1E4-3B41-9A5C-0F7789FC7E04}"/>
              </a:ext>
            </a:extLst>
          </p:cNvPr>
          <p:cNvSpPr txBox="1"/>
          <p:nvPr/>
        </p:nvSpPr>
        <p:spPr>
          <a:xfrm>
            <a:off x="4234596" y="3336002"/>
            <a:ext cx="1630215"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Sequencing QC on per sample files</a:t>
            </a:r>
          </a:p>
        </p:txBody>
      </p:sp>
      <p:sp>
        <p:nvSpPr>
          <p:cNvPr id="34" name="TextBox 33">
            <a:extLst>
              <a:ext uri="{FF2B5EF4-FFF2-40B4-BE49-F238E27FC236}">
                <a16:creationId xmlns:a16="http://schemas.microsoft.com/office/drawing/2014/main" id="{F364BEDB-9412-4141-8E85-85584D6839B5}"/>
              </a:ext>
            </a:extLst>
          </p:cNvPr>
          <p:cNvSpPr txBox="1"/>
          <p:nvPr/>
        </p:nvSpPr>
        <p:spPr>
          <a:xfrm>
            <a:off x="4234596" y="4202252"/>
            <a:ext cx="1630215"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Generate custom genome</a:t>
            </a:r>
          </a:p>
          <a:p>
            <a:r>
              <a:rPr lang="en-US" sz="1000" dirty="0"/>
              <a:t>file</a:t>
            </a:r>
          </a:p>
        </p:txBody>
      </p:sp>
      <p:sp>
        <p:nvSpPr>
          <p:cNvPr id="35" name="TextBox 34">
            <a:extLst>
              <a:ext uri="{FF2B5EF4-FFF2-40B4-BE49-F238E27FC236}">
                <a16:creationId xmlns:a16="http://schemas.microsoft.com/office/drawing/2014/main" id="{EA757F02-CAC4-104C-9939-B1F33C1E9014}"/>
              </a:ext>
            </a:extLst>
          </p:cNvPr>
          <p:cNvSpPr txBox="1"/>
          <p:nvPr/>
        </p:nvSpPr>
        <p:spPr>
          <a:xfrm>
            <a:off x="4251413" y="5153633"/>
            <a:ext cx="1630215"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Align to custom genome</a:t>
            </a:r>
          </a:p>
          <a:p>
            <a:r>
              <a:rPr lang="en-US" sz="1000" dirty="0"/>
              <a:t>files in </a:t>
            </a:r>
            <a:r>
              <a:rPr lang="en-US" sz="1000" dirty="0" err="1"/>
              <a:t>genomeDir</a:t>
            </a:r>
            <a:endParaRPr lang="en-US" sz="1000" dirty="0"/>
          </a:p>
        </p:txBody>
      </p:sp>
      <p:sp>
        <p:nvSpPr>
          <p:cNvPr id="36" name="Rectangle 35">
            <a:extLst>
              <a:ext uri="{FF2B5EF4-FFF2-40B4-BE49-F238E27FC236}">
                <a16:creationId xmlns:a16="http://schemas.microsoft.com/office/drawing/2014/main" id="{46D7FADE-22D0-4B4F-84D7-97C5FE1CC0A7}"/>
              </a:ext>
            </a:extLst>
          </p:cNvPr>
          <p:cNvSpPr/>
          <p:nvPr/>
        </p:nvSpPr>
        <p:spPr>
          <a:xfrm>
            <a:off x="50702" y="5962272"/>
            <a:ext cx="1283685" cy="369332"/>
          </a:xfrm>
          <a:prstGeom prst="rect">
            <a:avLst/>
          </a:prstGeom>
        </p:spPr>
        <p:txBody>
          <a:bodyPr wrap="none">
            <a:spAutoFit/>
          </a:bodyPr>
          <a:lstStyle/>
          <a:p>
            <a:r>
              <a:rPr lang="en-US" b="1" dirty="0"/>
              <a:t>mouse ESC:</a:t>
            </a:r>
          </a:p>
        </p:txBody>
      </p:sp>
      <p:sp>
        <p:nvSpPr>
          <p:cNvPr id="37" name="TextBox 36">
            <a:extLst>
              <a:ext uri="{FF2B5EF4-FFF2-40B4-BE49-F238E27FC236}">
                <a16:creationId xmlns:a16="http://schemas.microsoft.com/office/drawing/2014/main" id="{DD4D22F1-3DB1-9643-AF35-5537697219EA}"/>
              </a:ext>
            </a:extLst>
          </p:cNvPr>
          <p:cNvSpPr txBox="1"/>
          <p:nvPr/>
        </p:nvSpPr>
        <p:spPr>
          <a:xfrm>
            <a:off x="4266053" y="8214585"/>
            <a:ext cx="1630215"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Sequencing QC on per sample files</a:t>
            </a:r>
          </a:p>
        </p:txBody>
      </p:sp>
      <p:sp>
        <p:nvSpPr>
          <p:cNvPr id="38" name="TextBox 37">
            <a:extLst>
              <a:ext uri="{FF2B5EF4-FFF2-40B4-BE49-F238E27FC236}">
                <a16:creationId xmlns:a16="http://schemas.microsoft.com/office/drawing/2014/main" id="{E28EA58B-81CE-4F41-8AE3-BF64E2CF02D6}"/>
              </a:ext>
            </a:extLst>
          </p:cNvPr>
          <p:cNvSpPr txBox="1"/>
          <p:nvPr/>
        </p:nvSpPr>
        <p:spPr>
          <a:xfrm>
            <a:off x="4266052" y="7401551"/>
            <a:ext cx="1630215" cy="272415"/>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Unzip sequencing files</a:t>
            </a:r>
          </a:p>
        </p:txBody>
      </p:sp>
      <p:sp>
        <p:nvSpPr>
          <p:cNvPr id="39" name="TextBox 38">
            <a:extLst>
              <a:ext uri="{FF2B5EF4-FFF2-40B4-BE49-F238E27FC236}">
                <a16:creationId xmlns:a16="http://schemas.microsoft.com/office/drawing/2014/main" id="{C9CACF0A-8401-664E-9CE8-C02D0BFFD709}"/>
              </a:ext>
            </a:extLst>
          </p:cNvPr>
          <p:cNvSpPr txBox="1"/>
          <p:nvPr/>
        </p:nvSpPr>
        <p:spPr>
          <a:xfrm>
            <a:off x="2413691" y="8925882"/>
            <a:ext cx="1710303" cy="78319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STAR_generate_genome.sh</a:t>
            </a:r>
            <a:endParaRPr lang="en-US" sz="1000" b="1" dirty="0"/>
          </a:p>
          <a:p>
            <a:r>
              <a:rPr lang="en-US" sz="1000" dirty="0"/>
              <a:t>&lt;  mm9 file</a:t>
            </a:r>
            <a:endParaRPr lang="en-US" sz="1000" dirty="0">
              <a:highlight>
                <a:srgbClr val="FFFF00"/>
              </a:highlight>
            </a:endParaRPr>
          </a:p>
          <a:p>
            <a:r>
              <a:rPr lang="en-US" sz="1000" dirty="0"/>
              <a:t>&lt; UCSF </a:t>
            </a:r>
            <a:r>
              <a:rPr lang="en-US" sz="1000" dirty="0" err="1"/>
              <a:t>gtf</a:t>
            </a:r>
            <a:r>
              <a:rPr lang="en-US" sz="1000" dirty="0"/>
              <a:t> file</a:t>
            </a:r>
          </a:p>
          <a:p>
            <a:r>
              <a:rPr lang="en-US" sz="1000" dirty="0"/>
              <a:t>&gt; </a:t>
            </a:r>
            <a:r>
              <a:rPr lang="en-US" sz="1000" dirty="0" err="1"/>
              <a:t>genomeDir</a:t>
            </a:r>
            <a:endParaRPr lang="en-US" sz="1000" dirty="0"/>
          </a:p>
        </p:txBody>
      </p:sp>
      <p:sp>
        <p:nvSpPr>
          <p:cNvPr id="40" name="TextBox 39">
            <a:extLst>
              <a:ext uri="{FF2B5EF4-FFF2-40B4-BE49-F238E27FC236}">
                <a16:creationId xmlns:a16="http://schemas.microsoft.com/office/drawing/2014/main" id="{0AF50D5E-F99A-B549-8170-9C84FF5DDD8F}"/>
              </a:ext>
            </a:extLst>
          </p:cNvPr>
          <p:cNvSpPr txBox="1"/>
          <p:nvPr/>
        </p:nvSpPr>
        <p:spPr>
          <a:xfrm>
            <a:off x="2863512" y="9881261"/>
            <a:ext cx="1260482" cy="783193"/>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STAR.sh</a:t>
            </a:r>
            <a:endParaRPr lang="en-US" sz="1000" b="1" dirty="0"/>
          </a:p>
          <a:p>
            <a:r>
              <a:rPr lang="en-US" sz="1000" dirty="0"/>
              <a:t>&lt; *.</a:t>
            </a:r>
            <a:r>
              <a:rPr lang="en-US" sz="1000" dirty="0" err="1"/>
              <a:t>fastq</a:t>
            </a:r>
            <a:endParaRPr lang="en-US" sz="1000" dirty="0"/>
          </a:p>
          <a:p>
            <a:r>
              <a:rPr lang="en-US" sz="1000" dirty="0"/>
              <a:t>&lt; </a:t>
            </a:r>
            <a:r>
              <a:rPr lang="en-US" sz="1000" dirty="0" err="1"/>
              <a:t>genomeDir</a:t>
            </a:r>
            <a:endParaRPr lang="en-US" sz="1000" dirty="0"/>
          </a:p>
          <a:p>
            <a:r>
              <a:rPr lang="en-US" sz="1000" dirty="0"/>
              <a:t>&gt;.*</a:t>
            </a:r>
            <a:r>
              <a:rPr lang="en-US" sz="1000" dirty="0" err="1"/>
              <a:t>Aligned.out.sam</a:t>
            </a:r>
            <a:endParaRPr lang="en-US" sz="1000" dirty="0"/>
          </a:p>
        </p:txBody>
      </p:sp>
      <p:sp>
        <p:nvSpPr>
          <p:cNvPr id="41" name="TextBox 40">
            <a:extLst>
              <a:ext uri="{FF2B5EF4-FFF2-40B4-BE49-F238E27FC236}">
                <a16:creationId xmlns:a16="http://schemas.microsoft.com/office/drawing/2014/main" id="{09B9B08F-B8D7-1948-91B6-360EFA4E56C6}"/>
              </a:ext>
            </a:extLst>
          </p:cNvPr>
          <p:cNvSpPr txBox="1"/>
          <p:nvPr/>
        </p:nvSpPr>
        <p:spPr>
          <a:xfrm>
            <a:off x="4266052" y="9100139"/>
            <a:ext cx="1630215"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Generate custom genome</a:t>
            </a:r>
          </a:p>
          <a:p>
            <a:r>
              <a:rPr lang="en-US" sz="1000" dirty="0"/>
              <a:t>file</a:t>
            </a:r>
          </a:p>
        </p:txBody>
      </p:sp>
      <p:sp>
        <p:nvSpPr>
          <p:cNvPr id="42" name="TextBox 41">
            <a:extLst>
              <a:ext uri="{FF2B5EF4-FFF2-40B4-BE49-F238E27FC236}">
                <a16:creationId xmlns:a16="http://schemas.microsoft.com/office/drawing/2014/main" id="{A2402A3E-8727-C74D-93E9-62E4558EB319}"/>
              </a:ext>
            </a:extLst>
          </p:cNvPr>
          <p:cNvSpPr txBox="1"/>
          <p:nvPr/>
        </p:nvSpPr>
        <p:spPr>
          <a:xfrm>
            <a:off x="4282869" y="10051520"/>
            <a:ext cx="1630215"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Align to custom genome</a:t>
            </a:r>
          </a:p>
          <a:p>
            <a:r>
              <a:rPr lang="en-US" sz="1000" dirty="0"/>
              <a:t>files in </a:t>
            </a:r>
            <a:r>
              <a:rPr lang="en-US" sz="1000" dirty="0" err="1"/>
              <a:t>genomeDir</a:t>
            </a:r>
            <a:endParaRPr lang="en-US" sz="1000" dirty="0"/>
          </a:p>
        </p:txBody>
      </p:sp>
      <p:sp>
        <p:nvSpPr>
          <p:cNvPr id="43" name="TextBox 42">
            <a:extLst>
              <a:ext uri="{FF2B5EF4-FFF2-40B4-BE49-F238E27FC236}">
                <a16:creationId xmlns:a16="http://schemas.microsoft.com/office/drawing/2014/main" id="{F01A0F06-3242-9B4A-82D8-181D3567A072}"/>
              </a:ext>
            </a:extLst>
          </p:cNvPr>
          <p:cNvSpPr txBox="1"/>
          <p:nvPr/>
        </p:nvSpPr>
        <p:spPr>
          <a:xfrm>
            <a:off x="1760890" y="6518557"/>
            <a:ext cx="2363104" cy="612934"/>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1000" b="1" dirty="0"/>
              <a:t>Sequencing</a:t>
            </a:r>
          </a:p>
          <a:p>
            <a:r>
              <a:rPr lang="en-GB" sz="1000" dirty="0" err="1"/>
              <a:t>HiSeq</a:t>
            </a:r>
            <a:r>
              <a:rPr lang="en-GB" sz="1000" dirty="0"/>
              <a:t> lane                                                  </a:t>
            </a:r>
          </a:p>
          <a:p>
            <a:r>
              <a:rPr lang="en-GB" sz="1000" dirty="0" err="1">
                <a:highlight>
                  <a:srgbClr val="FFFF00"/>
                </a:highlight>
              </a:rPr>
              <a:t>Infos</a:t>
            </a:r>
            <a:r>
              <a:rPr lang="en-GB" sz="1000" dirty="0">
                <a:highlight>
                  <a:srgbClr val="FFFF00"/>
                </a:highlight>
              </a:rPr>
              <a:t>?</a:t>
            </a:r>
          </a:p>
        </p:txBody>
      </p:sp>
      <p:sp>
        <p:nvSpPr>
          <p:cNvPr id="44" name="TextBox 43">
            <a:extLst>
              <a:ext uri="{FF2B5EF4-FFF2-40B4-BE49-F238E27FC236}">
                <a16:creationId xmlns:a16="http://schemas.microsoft.com/office/drawing/2014/main" id="{455B02E3-6633-A545-B29B-784C9F482F70}"/>
              </a:ext>
            </a:extLst>
          </p:cNvPr>
          <p:cNvSpPr txBox="1"/>
          <p:nvPr/>
        </p:nvSpPr>
        <p:spPr>
          <a:xfrm>
            <a:off x="6163936" y="6686697"/>
            <a:ext cx="1408334" cy="276999"/>
          </a:xfrm>
          <a:prstGeom prst="rect">
            <a:avLst/>
          </a:prstGeom>
          <a:noFill/>
        </p:spPr>
        <p:txBody>
          <a:bodyPr wrap="none" rtlCol="0">
            <a:spAutoFit/>
          </a:bodyPr>
          <a:lstStyle/>
          <a:p>
            <a:r>
              <a:rPr lang="en-US" sz="1200" dirty="0">
                <a:highlight>
                  <a:srgbClr val="FFFF00"/>
                </a:highlight>
              </a:rPr>
              <a:t>1_raw_data/mouse</a:t>
            </a:r>
          </a:p>
        </p:txBody>
      </p:sp>
      <p:sp>
        <p:nvSpPr>
          <p:cNvPr id="45" name="Triangle 44">
            <a:extLst>
              <a:ext uri="{FF2B5EF4-FFF2-40B4-BE49-F238E27FC236}">
                <a16:creationId xmlns:a16="http://schemas.microsoft.com/office/drawing/2014/main" id="{A9C8D6B5-4AF6-D545-B339-B24F2676388B}"/>
              </a:ext>
            </a:extLst>
          </p:cNvPr>
          <p:cNvSpPr/>
          <p:nvPr/>
        </p:nvSpPr>
        <p:spPr>
          <a:xfrm rot="5400000">
            <a:off x="5806416" y="6719277"/>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BFB700-24C2-7040-A9B8-885D2F2D5C2C}"/>
              </a:ext>
            </a:extLst>
          </p:cNvPr>
          <p:cNvSpPr txBox="1"/>
          <p:nvPr/>
        </p:nvSpPr>
        <p:spPr>
          <a:xfrm>
            <a:off x="50702" y="491097"/>
            <a:ext cx="1427507" cy="369332"/>
          </a:xfrm>
          <a:prstGeom prst="rect">
            <a:avLst/>
          </a:prstGeom>
          <a:noFill/>
        </p:spPr>
        <p:txBody>
          <a:bodyPr wrap="none" rtlCol="0">
            <a:spAutoFit/>
          </a:bodyPr>
          <a:lstStyle/>
          <a:p>
            <a:r>
              <a:rPr lang="en-US" b="1" dirty="0"/>
              <a:t>human </a:t>
            </a:r>
            <a:r>
              <a:rPr lang="en-US" b="1" dirty="0" err="1"/>
              <a:t>mTEC</a:t>
            </a:r>
            <a:endParaRPr lang="en-US" b="1" dirty="0"/>
          </a:p>
        </p:txBody>
      </p:sp>
      <p:sp>
        <p:nvSpPr>
          <p:cNvPr id="47" name="TextBox 46">
            <a:extLst>
              <a:ext uri="{FF2B5EF4-FFF2-40B4-BE49-F238E27FC236}">
                <a16:creationId xmlns:a16="http://schemas.microsoft.com/office/drawing/2014/main" id="{230A60B5-829D-9842-B102-2F6BDC61F768}"/>
              </a:ext>
            </a:extLst>
          </p:cNvPr>
          <p:cNvSpPr txBox="1"/>
          <p:nvPr/>
        </p:nvSpPr>
        <p:spPr>
          <a:xfrm>
            <a:off x="2312627" y="3122547"/>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2.2.1</a:t>
            </a:r>
          </a:p>
        </p:txBody>
      </p:sp>
      <p:sp>
        <p:nvSpPr>
          <p:cNvPr id="48" name="TextBox 47">
            <a:extLst>
              <a:ext uri="{FF2B5EF4-FFF2-40B4-BE49-F238E27FC236}">
                <a16:creationId xmlns:a16="http://schemas.microsoft.com/office/drawing/2014/main" id="{4293AB6B-E1D3-6545-B49B-61D2A5C6AFE5}"/>
              </a:ext>
            </a:extLst>
          </p:cNvPr>
          <p:cNvSpPr txBox="1"/>
          <p:nvPr/>
        </p:nvSpPr>
        <p:spPr>
          <a:xfrm>
            <a:off x="2475441" y="7978643"/>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2.2.1</a:t>
            </a:r>
          </a:p>
        </p:txBody>
      </p:sp>
    </p:spTree>
    <p:extLst>
      <p:ext uri="{BB962C8B-B14F-4D97-AF65-F5344CB8AC3E}">
        <p14:creationId xmlns:p14="http://schemas.microsoft.com/office/powerpoint/2010/main" val="257206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2967D7F-EF1F-A046-BD17-BD6D2C0A48C0}"/>
              </a:ext>
            </a:extLst>
          </p:cNvPr>
          <p:cNvSpPr txBox="1"/>
          <p:nvPr/>
        </p:nvSpPr>
        <p:spPr>
          <a:xfrm>
            <a:off x="1970926" y="1247536"/>
            <a:ext cx="2187583" cy="783193"/>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unique_reads_sam.sh</a:t>
            </a:r>
            <a:endParaRPr lang="en-US" sz="1000" b="1" dirty="0"/>
          </a:p>
          <a:p>
            <a:r>
              <a:rPr lang="en-US" sz="1000" dirty="0"/>
              <a:t>&lt;.*_</a:t>
            </a:r>
            <a:r>
              <a:rPr lang="en-US" sz="1000" dirty="0" err="1"/>
              <a:t>Aligned.out.sam</a:t>
            </a:r>
            <a:endParaRPr lang="en-US" sz="1000" dirty="0"/>
          </a:p>
          <a:p>
            <a:r>
              <a:rPr lang="en-US" sz="1000" dirty="0"/>
              <a:t>&gt;.*_</a:t>
            </a:r>
            <a:r>
              <a:rPr lang="en-US" sz="1000" dirty="0" err="1"/>
              <a:t>Aligned.out.unique.sorted.bam:x</a:t>
            </a:r>
            <a:endParaRPr lang="en-US" sz="1000" dirty="0"/>
          </a:p>
          <a:p>
            <a:endParaRPr lang="en-US" sz="1000" dirty="0"/>
          </a:p>
        </p:txBody>
      </p:sp>
      <p:sp>
        <p:nvSpPr>
          <p:cNvPr id="11" name="TextBox 10">
            <a:extLst>
              <a:ext uri="{FF2B5EF4-FFF2-40B4-BE49-F238E27FC236}">
                <a16:creationId xmlns:a16="http://schemas.microsoft.com/office/drawing/2014/main" id="{2364E0B2-843F-E647-98E7-8508ADED18DF}"/>
              </a:ext>
            </a:extLst>
          </p:cNvPr>
          <p:cNvSpPr txBox="1"/>
          <p:nvPr/>
        </p:nvSpPr>
        <p:spPr>
          <a:xfrm>
            <a:off x="1729006" y="2032571"/>
            <a:ext cx="2318985" cy="612934"/>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addFeature.py</a:t>
            </a:r>
            <a:endParaRPr lang="en-US" sz="1000" b="1" dirty="0"/>
          </a:p>
          <a:p>
            <a:r>
              <a:rPr lang="en-US" sz="1000" dirty="0"/>
              <a:t>&lt;</a:t>
            </a:r>
          </a:p>
          <a:p>
            <a:r>
              <a:rPr lang="en-US" sz="1000" dirty="0"/>
              <a:t>&gt;.*_</a:t>
            </a:r>
            <a:r>
              <a:rPr lang="en-US" sz="1000" dirty="0" err="1"/>
              <a:t>Aligned.out.unique.sorted.mbc.sam</a:t>
            </a:r>
            <a:endParaRPr lang="en-US" sz="1000" dirty="0"/>
          </a:p>
        </p:txBody>
      </p:sp>
      <p:sp>
        <p:nvSpPr>
          <p:cNvPr id="12" name="TextBox 11">
            <a:extLst>
              <a:ext uri="{FF2B5EF4-FFF2-40B4-BE49-F238E27FC236}">
                <a16:creationId xmlns:a16="http://schemas.microsoft.com/office/drawing/2014/main" id="{11B41053-D558-6E40-A78F-A7E066B75EAF}"/>
              </a:ext>
            </a:extLst>
          </p:cNvPr>
          <p:cNvSpPr txBox="1"/>
          <p:nvPr/>
        </p:nvSpPr>
        <p:spPr>
          <a:xfrm>
            <a:off x="1479002" y="2817606"/>
            <a:ext cx="2568989" cy="612934"/>
          </a:xfrm>
          <a:prstGeom prst="roundRect">
            <a:avLst/>
          </a:prstGeom>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000" b="1" dirty="0" err="1"/>
              <a:t>split_read_pairs.sh</a:t>
            </a:r>
            <a:endParaRPr lang="en-US" sz="1000" b="1" dirty="0"/>
          </a:p>
          <a:p>
            <a:r>
              <a:rPr lang="en-US" sz="1000" dirty="0"/>
              <a:t>&lt;.*_</a:t>
            </a:r>
            <a:r>
              <a:rPr lang="en-US" sz="1000" dirty="0" err="1"/>
              <a:t>Aligned.out.unique.sorted.mbc.sam</a:t>
            </a:r>
            <a:endParaRPr lang="en-US" sz="1000" dirty="0"/>
          </a:p>
          <a:p>
            <a:r>
              <a:rPr lang="en-US" sz="1000" dirty="0"/>
              <a:t>&gt;.*_Aligned.out.unique.sorted.mbc_1/2.sam</a:t>
            </a:r>
          </a:p>
        </p:txBody>
      </p:sp>
      <p:sp>
        <p:nvSpPr>
          <p:cNvPr id="13" name="TextBox 12">
            <a:extLst>
              <a:ext uri="{FF2B5EF4-FFF2-40B4-BE49-F238E27FC236}">
                <a16:creationId xmlns:a16="http://schemas.microsoft.com/office/drawing/2014/main" id="{E3D7B69E-5E9E-FE47-B9AA-027B7CDF36A9}"/>
              </a:ext>
            </a:extLst>
          </p:cNvPr>
          <p:cNvSpPr txBox="1"/>
          <p:nvPr/>
        </p:nvSpPr>
        <p:spPr>
          <a:xfrm>
            <a:off x="885547" y="3622773"/>
            <a:ext cx="3162444" cy="953453"/>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5Seq_rename-and-collapse.py</a:t>
            </a:r>
          </a:p>
          <a:p>
            <a:r>
              <a:rPr lang="en-US" sz="1000" dirty="0"/>
              <a:t>&lt;.*_Aligned.out.unique.sorted.mbc_1/2.sam</a:t>
            </a:r>
          </a:p>
          <a:p>
            <a:r>
              <a:rPr lang="en-US" sz="1000" dirty="0"/>
              <a:t>&gt;.*_Aligned.out.unique.sorted.mbc.collapsed_1/2.sam</a:t>
            </a:r>
          </a:p>
          <a:p>
            <a:r>
              <a:rPr lang="en-US" sz="1000" dirty="0"/>
              <a:t>&gt; </a:t>
            </a:r>
            <a:r>
              <a:rPr lang="en-US" sz="1000" dirty="0" err="1"/>
              <a:t>countsPerMol.tsv</a:t>
            </a:r>
            <a:endParaRPr lang="en-US" sz="1000" dirty="0"/>
          </a:p>
          <a:p>
            <a:r>
              <a:rPr lang="en-US" sz="1000" dirty="0"/>
              <a:t>&gt; </a:t>
            </a:r>
            <a:r>
              <a:rPr lang="en-US" sz="1000" dirty="0" err="1"/>
              <a:t>countsPerPos.tsv</a:t>
            </a:r>
            <a:endParaRPr lang="en-US" sz="1000" dirty="0"/>
          </a:p>
        </p:txBody>
      </p:sp>
      <p:sp>
        <p:nvSpPr>
          <p:cNvPr id="14" name="TextBox 13">
            <a:extLst>
              <a:ext uri="{FF2B5EF4-FFF2-40B4-BE49-F238E27FC236}">
                <a16:creationId xmlns:a16="http://schemas.microsoft.com/office/drawing/2014/main" id="{C56598BE-123F-5C48-957E-7E2347C96C5C}"/>
              </a:ext>
            </a:extLst>
          </p:cNvPr>
          <p:cNvSpPr txBox="1"/>
          <p:nvPr/>
        </p:nvSpPr>
        <p:spPr>
          <a:xfrm>
            <a:off x="410360" y="4755439"/>
            <a:ext cx="3570748" cy="612934"/>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divideByStrand.py</a:t>
            </a:r>
            <a:endParaRPr lang="en-US" sz="1000" b="1" dirty="0"/>
          </a:p>
          <a:p>
            <a:r>
              <a:rPr lang="en-US" sz="1000" dirty="0"/>
              <a:t>&lt;.*_Aligned.out.unique.sorted.mbc.collapsed_1.sam</a:t>
            </a:r>
          </a:p>
          <a:p>
            <a:r>
              <a:rPr lang="en-US" sz="1000" dirty="0"/>
              <a:t>&gt;.*_Aligned.out.unique.sorted.mbc.collapsed_1.plus/</a:t>
            </a:r>
            <a:r>
              <a:rPr lang="en-US" sz="1000" dirty="0" err="1"/>
              <a:t>minus.sam</a:t>
            </a:r>
            <a:endParaRPr lang="en-US" sz="1000" dirty="0"/>
          </a:p>
        </p:txBody>
      </p:sp>
      <p:sp>
        <p:nvSpPr>
          <p:cNvPr id="15" name="TextBox 14">
            <a:extLst>
              <a:ext uri="{FF2B5EF4-FFF2-40B4-BE49-F238E27FC236}">
                <a16:creationId xmlns:a16="http://schemas.microsoft.com/office/drawing/2014/main" id="{E03FDE8C-F75B-104B-945D-544578CD8365}"/>
              </a:ext>
            </a:extLst>
          </p:cNvPr>
          <p:cNvSpPr txBox="1"/>
          <p:nvPr/>
        </p:nvSpPr>
        <p:spPr>
          <a:xfrm>
            <a:off x="50702" y="5551999"/>
            <a:ext cx="3993178" cy="612934"/>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samtools.sh</a:t>
            </a:r>
            <a:endParaRPr lang="en-US" sz="1000" b="1" dirty="0"/>
          </a:p>
          <a:p>
            <a:r>
              <a:rPr lang="en-US" sz="1000" dirty="0"/>
              <a:t>&lt;.*_Aligned.out.unique.sorted.mbc.collapsed_1.plus/</a:t>
            </a:r>
            <a:r>
              <a:rPr lang="en-US" sz="1000" dirty="0" err="1"/>
              <a:t>minus.sam</a:t>
            </a:r>
            <a:endParaRPr lang="en-US" sz="1000" dirty="0"/>
          </a:p>
          <a:p>
            <a:r>
              <a:rPr lang="en-US" sz="1000" dirty="0"/>
              <a:t>&gt;.*_Aligned.out.unique.sorted.mbc.collapsed_1.plus/</a:t>
            </a:r>
            <a:r>
              <a:rPr lang="en-US" sz="1000" dirty="0" err="1"/>
              <a:t>minus.sorted.bam</a:t>
            </a:r>
            <a:endParaRPr lang="en-US" sz="1000" dirty="0"/>
          </a:p>
        </p:txBody>
      </p:sp>
      <p:sp>
        <p:nvSpPr>
          <p:cNvPr id="16" name="TextBox 15">
            <a:extLst>
              <a:ext uri="{FF2B5EF4-FFF2-40B4-BE49-F238E27FC236}">
                <a16:creationId xmlns:a16="http://schemas.microsoft.com/office/drawing/2014/main" id="{E88D1CF4-6BF4-D045-A036-9124968C2AF0}"/>
              </a:ext>
            </a:extLst>
          </p:cNvPr>
          <p:cNvSpPr txBox="1"/>
          <p:nvPr/>
        </p:nvSpPr>
        <p:spPr>
          <a:xfrm>
            <a:off x="83072" y="6343845"/>
            <a:ext cx="3960808" cy="612934"/>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collapse_5pos.sh</a:t>
            </a:r>
          </a:p>
          <a:p>
            <a:r>
              <a:rPr lang="en-US" sz="1000" dirty="0"/>
              <a:t>&lt;.*_Aligned.out.unique.sorted.mbc.collapsed_1.plus/</a:t>
            </a:r>
            <a:r>
              <a:rPr lang="en-US" sz="1000" dirty="0" err="1"/>
              <a:t>minus.sorted.bam</a:t>
            </a:r>
            <a:endParaRPr lang="en-US" sz="1000" dirty="0"/>
          </a:p>
          <a:p>
            <a:r>
              <a:rPr lang="en-US" sz="1000" dirty="0"/>
              <a:t>&gt;.*_5p.dz-collapsed.plus/</a:t>
            </a:r>
            <a:r>
              <a:rPr lang="en-US" sz="1000" dirty="0" err="1"/>
              <a:t>minus.bedgraph</a:t>
            </a:r>
            <a:endParaRPr lang="en-US" sz="1000" dirty="0"/>
          </a:p>
        </p:txBody>
      </p:sp>
      <p:sp>
        <p:nvSpPr>
          <p:cNvPr id="17" name="TextBox 16">
            <a:extLst>
              <a:ext uri="{FF2B5EF4-FFF2-40B4-BE49-F238E27FC236}">
                <a16:creationId xmlns:a16="http://schemas.microsoft.com/office/drawing/2014/main" id="{B56D276D-763F-7047-AB3A-AAA8EA613EF5}"/>
              </a:ext>
            </a:extLst>
          </p:cNvPr>
          <p:cNvSpPr txBox="1"/>
          <p:nvPr/>
        </p:nvSpPr>
        <p:spPr>
          <a:xfrm>
            <a:off x="4369005" y="1417796"/>
            <a:ext cx="1345116" cy="272415"/>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filter for unique reads</a:t>
            </a:r>
          </a:p>
        </p:txBody>
      </p:sp>
      <p:sp>
        <p:nvSpPr>
          <p:cNvPr id="18" name="TextBox 17">
            <a:extLst>
              <a:ext uri="{FF2B5EF4-FFF2-40B4-BE49-F238E27FC236}">
                <a16:creationId xmlns:a16="http://schemas.microsoft.com/office/drawing/2014/main" id="{B83D378E-10B1-7142-81BB-AD03EBCB77FD}"/>
              </a:ext>
            </a:extLst>
          </p:cNvPr>
          <p:cNvSpPr txBox="1"/>
          <p:nvPr/>
        </p:nvSpPr>
        <p:spPr>
          <a:xfrm>
            <a:off x="4369005" y="2117701"/>
            <a:ext cx="1519955"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re-add </a:t>
            </a:r>
            <a:r>
              <a:rPr lang="en-US" sz="1000" dirty="0" err="1"/>
              <a:t>mbc</a:t>
            </a:r>
            <a:r>
              <a:rPr lang="en-US" sz="1000" dirty="0"/>
              <a:t> (originally</a:t>
            </a:r>
          </a:p>
          <a:p>
            <a:r>
              <a:rPr lang="en-US" sz="1000" dirty="0"/>
              <a:t>removed for sequencing)</a:t>
            </a:r>
          </a:p>
        </p:txBody>
      </p:sp>
      <p:sp>
        <p:nvSpPr>
          <p:cNvPr id="19" name="TextBox 18">
            <a:extLst>
              <a:ext uri="{FF2B5EF4-FFF2-40B4-BE49-F238E27FC236}">
                <a16:creationId xmlns:a16="http://schemas.microsoft.com/office/drawing/2014/main" id="{F77A5E98-8E42-8144-ADF5-9EC1AFC9A650}"/>
              </a:ext>
            </a:extLst>
          </p:cNvPr>
          <p:cNvSpPr txBox="1"/>
          <p:nvPr/>
        </p:nvSpPr>
        <p:spPr>
          <a:xfrm>
            <a:off x="4369005" y="2902736"/>
            <a:ext cx="1240763"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Split in forward and</a:t>
            </a:r>
          </a:p>
          <a:p>
            <a:r>
              <a:rPr lang="en-US" sz="1000" dirty="0"/>
              <a:t>reverse read</a:t>
            </a:r>
          </a:p>
        </p:txBody>
      </p:sp>
      <p:sp>
        <p:nvSpPr>
          <p:cNvPr id="20" name="TextBox 19">
            <a:extLst>
              <a:ext uri="{FF2B5EF4-FFF2-40B4-BE49-F238E27FC236}">
                <a16:creationId xmlns:a16="http://schemas.microsoft.com/office/drawing/2014/main" id="{010A4625-6585-314F-AC1C-223BA1CD1697}"/>
              </a:ext>
            </a:extLst>
          </p:cNvPr>
          <p:cNvSpPr txBox="1"/>
          <p:nvPr/>
        </p:nvSpPr>
        <p:spPr>
          <a:xfrm>
            <a:off x="4369005" y="3793032"/>
            <a:ext cx="1593759"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collapse reads into</a:t>
            </a:r>
          </a:p>
          <a:p>
            <a:r>
              <a:rPr lang="en-US" sz="1000" dirty="0"/>
              <a:t>counts per </a:t>
            </a:r>
            <a:r>
              <a:rPr lang="en-US" sz="1000" dirty="0" err="1"/>
              <a:t>mbc</a:t>
            </a:r>
            <a:endParaRPr lang="en-US" sz="1000" dirty="0"/>
          </a:p>
          <a:p>
            <a:r>
              <a:rPr lang="en-US" sz="1000" dirty="0"/>
              <a:t>(to remove PCR artefacts)</a:t>
            </a:r>
          </a:p>
        </p:txBody>
      </p:sp>
      <p:sp>
        <p:nvSpPr>
          <p:cNvPr id="21" name="TextBox 20">
            <a:extLst>
              <a:ext uri="{FF2B5EF4-FFF2-40B4-BE49-F238E27FC236}">
                <a16:creationId xmlns:a16="http://schemas.microsoft.com/office/drawing/2014/main" id="{69CC1BDD-898F-6343-9571-3A732DD94184}"/>
              </a:ext>
            </a:extLst>
          </p:cNvPr>
          <p:cNvSpPr txBox="1"/>
          <p:nvPr/>
        </p:nvSpPr>
        <p:spPr>
          <a:xfrm>
            <a:off x="4349383" y="4756423"/>
            <a:ext cx="1621800"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process forward </a:t>
            </a:r>
            <a:r>
              <a:rPr lang="en-US" sz="1000" dirty="0" err="1"/>
              <a:t>ie</a:t>
            </a:r>
            <a:r>
              <a:rPr lang="en-US" sz="1000" dirty="0"/>
              <a:t> 5’ read</a:t>
            </a:r>
          </a:p>
          <a:p>
            <a:r>
              <a:rPr lang="en-US" sz="1000" dirty="0"/>
              <a:t>split into mapping on plus</a:t>
            </a:r>
          </a:p>
          <a:p>
            <a:r>
              <a:rPr lang="en-US" sz="1000" dirty="0"/>
              <a:t>or minus strand</a:t>
            </a:r>
          </a:p>
        </p:txBody>
      </p:sp>
      <p:sp>
        <p:nvSpPr>
          <p:cNvPr id="22" name="TextBox 21">
            <a:extLst>
              <a:ext uri="{FF2B5EF4-FFF2-40B4-BE49-F238E27FC236}">
                <a16:creationId xmlns:a16="http://schemas.microsoft.com/office/drawing/2014/main" id="{D04135FD-49F6-6C42-93AF-4942393A86A0}"/>
              </a:ext>
            </a:extLst>
          </p:cNvPr>
          <p:cNvSpPr txBox="1"/>
          <p:nvPr/>
        </p:nvSpPr>
        <p:spPr>
          <a:xfrm>
            <a:off x="4350873" y="5637129"/>
            <a:ext cx="1235814"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sort plus and minus</a:t>
            </a:r>
          </a:p>
          <a:p>
            <a:r>
              <a:rPr lang="en-US" sz="1000" dirty="0"/>
              <a:t>strand reads</a:t>
            </a:r>
          </a:p>
        </p:txBody>
      </p:sp>
      <p:sp>
        <p:nvSpPr>
          <p:cNvPr id="23" name="TextBox 22">
            <a:extLst>
              <a:ext uri="{FF2B5EF4-FFF2-40B4-BE49-F238E27FC236}">
                <a16:creationId xmlns:a16="http://schemas.microsoft.com/office/drawing/2014/main" id="{D8B59EBA-64E6-D34E-86BC-989740607181}"/>
              </a:ext>
            </a:extLst>
          </p:cNvPr>
          <p:cNvSpPr txBox="1"/>
          <p:nvPr/>
        </p:nvSpPr>
        <p:spPr>
          <a:xfrm>
            <a:off x="6441782" y="3960999"/>
            <a:ext cx="1047274" cy="276999"/>
          </a:xfrm>
          <a:prstGeom prst="rect">
            <a:avLst/>
          </a:prstGeom>
          <a:noFill/>
        </p:spPr>
        <p:txBody>
          <a:bodyPr wrap="none" rtlCol="0">
            <a:spAutoFit/>
          </a:bodyPr>
          <a:lstStyle/>
          <a:p>
            <a:r>
              <a:rPr lang="en-US" sz="1200" b="1" dirty="0"/>
              <a:t>2_alignments</a:t>
            </a:r>
          </a:p>
        </p:txBody>
      </p:sp>
      <p:sp>
        <p:nvSpPr>
          <p:cNvPr id="26" name="TextBox 25">
            <a:extLst>
              <a:ext uri="{FF2B5EF4-FFF2-40B4-BE49-F238E27FC236}">
                <a16:creationId xmlns:a16="http://schemas.microsoft.com/office/drawing/2014/main" id="{EEA7BEC7-D3E0-F24A-B3B7-8DA9E9A5B38B}"/>
              </a:ext>
            </a:extLst>
          </p:cNvPr>
          <p:cNvSpPr txBox="1"/>
          <p:nvPr/>
        </p:nvSpPr>
        <p:spPr>
          <a:xfrm>
            <a:off x="4354409" y="6428975"/>
            <a:ext cx="1614728"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read depth for all non-zero</a:t>
            </a:r>
          </a:p>
          <a:p>
            <a:r>
              <a:rPr lang="en-US" sz="1000" dirty="0"/>
              <a:t>5’ positions</a:t>
            </a:r>
          </a:p>
        </p:txBody>
      </p:sp>
      <p:sp>
        <p:nvSpPr>
          <p:cNvPr id="27" name="TextBox 26">
            <a:extLst>
              <a:ext uri="{FF2B5EF4-FFF2-40B4-BE49-F238E27FC236}">
                <a16:creationId xmlns:a16="http://schemas.microsoft.com/office/drawing/2014/main" id="{F0D77397-DC7A-9044-AF97-5280D12C6481}"/>
              </a:ext>
            </a:extLst>
          </p:cNvPr>
          <p:cNvSpPr txBox="1"/>
          <p:nvPr/>
        </p:nvSpPr>
        <p:spPr>
          <a:xfrm>
            <a:off x="1612169" y="7135691"/>
            <a:ext cx="2431711" cy="78319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merge-</a:t>
            </a:r>
            <a:r>
              <a:rPr lang="en-US" sz="1000" b="1" dirty="0" err="1"/>
              <a:t>bedgraphs.sh</a:t>
            </a:r>
            <a:endParaRPr lang="en-US" sz="1000" b="1" dirty="0"/>
          </a:p>
          <a:p>
            <a:r>
              <a:rPr lang="en-US" sz="1000" dirty="0"/>
              <a:t>&lt;.*_5p.dz-collapsed.plus/</a:t>
            </a:r>
            <a:r>
              <a:rPr lang="en-US" sz="1000" dirty="0" err="1"/>
              <a:t>minus.bedgraph</a:t>
            </a:r>
            <a:endParaRPr lang="en-US" sz="1000" dirty="0"/>
          </a:p>
          <a:p>
            <a:r>
              <a:rPr lang="en-US" sz="1000" dirty="0"/>
              <a:t>&gt;.*_5p.dz-collapsed.bedgraph</a:t>
            </a:r>
          </a:p>
          <a:p>
            <a:endParaRPr lang="en-US" sz="1000" dirty="0"/>
          </a:p>
        </p:txBody>
      </p:sp>
      <p:sp>
        <p:nvSpPr>
          <p:cNvPr id="28" name="TextBox 27">
            <a:extLst>
              <a:ext uri="{FF2B5EF4-FFF2-40B4-BE49-F238E27FC236}">
                <a16:creationId xmlns:a16="http://schemas.microsoft.com/office/drawing/2014/main" id="{3597F9FD-E269-A643-ADE4-91D4B2D009C1}"/>
              </a:ext>
            </a:extLst>
          </p:cNvPr>
          <p:cNvSpPr txBox="1"/>
          <p:nvPr/>
        </p:nvSpPr>
        <p:spPr>
          <a:xfrm>
            <a:off x="4364894" y="7305648"/>
            <a:ext cx="1506334"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single </a:t>
            </a:r>
            <a:r>
              <a:rPr lang="en-US" sz="1000" dirty="0" err="1"/>
              <a:t>bedgraph</a:t>
            </a:r>
            <a:r>
              <a:rPr lang="en-US" sz="1000" dirty="0"/>
              <a:t> for plus </a:t>
            </a:r>
          </a:p>
          <a:p>
            <a:r>
              <a:rPr lang="en-US" sz="1000" dirty="0"/>
              <a:t>and minus strand</a:t>
            </a:r>
          </a:p>
        </p:txBody>
      </p:sp>
      <p:sp>
        <p:nvSpPr>
          <p:cNvPr id="29" name="TextBox 28">
            <a:extLst>
              <a:ext uri="{FF2B5EF4-FFF2-40B4-BE49-F238E27FC236}">
                <a16:creationId xmlns:a16="http://schemas.microsoft.com/office/drawing/2014/main" id="{275CC8D0-1CDE-CF44-B12D-097AA93FA1B5}"/>
              </a:ext>
            </a:extLst>
          </p:cNvPr>
          <p:cNvSpPr txBox="1"/>
          <p:nvPr/>
        </p:nvSpPr>
        <p:spPr>
          <a:xfrm>
            <a:off x="1682079" y="8088961"/>
            <a:ext cx="2404615" cy="95345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leonie_properBedgraph.sh</a:t>
            </a:r>
            <a:endParaRPr lang="en-US" sz="1000" b="1" dirty="0"/>
          </a:p>
          <a:p>
            <a:r>
              <a:rPr lang="en-US" sz="1000" b="1" dirty="0" err="1"/>
              <a:t>properBedgraph.sh</a:t>
            </a:r>
            <a:endParaRPr lang="en-US" sz="1000" b="1" dirty="0"/>
          </a:p>
          <a:p>
            <a:r>
              <a:rPr lang="en-US" sz="1000" dirty="0"/>
              <a:t>&lt;.*_5p.dz-collapsed.bedgraph</a:t>
            </a:r>
          </a:p>
          <a:p>
            <a:r>
              <a:rPr lang="en-US" sz="1000" dirty="0"/>
              <a:t>&gt;.*_5p.dz-collapsed.converted.bedgraph</a:t>
            </a:r>
          </a:p>
          <a:p>
            <a:r>
              <a:rPr lang="en-US" sz="1000" dirty="0"/>
              <a:t>&gt;.*_5p.dz-collapsed.upload.bedgraph</a:t>
            </a:r>
          </a:p>
        </p:txBody>
      </p:sp>
      <p:sp>
        <p:nvSpPr>
          <p:cNvPr id="30" name="TextBox 29">
            <a:extLst>
              <a:ext uri="{FF2B5EF4-FFF2-40B4-BE49-F238E27FC236}">
                <a16:creationId xmlns:a16="http://schemas.microsoft.com/office/drawing/2014/main" id="{2E700C57-4769-FB45-98BB-8A97675E7487}"/>
              </a:ext>
            </a:extLst>
          </p:cNvPr>
          <p:cNvSpPr txBox="1"/>
          <p:nvPr/>
        </p:nvSpPr>
        <p:spPr>
          <a:xfrm>
            <a:off x="4350873" y="8353184"/>
            <a:ext cx="2033034"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convert to UCSF GENOME Browser</a:t>
            </a:r>
          </a:p>
          <a:p>
            <a:r>
              <a:rPr lang="en-US" sz="1000" dirty="0" err="1"/>
              <a:t>uploadable</a:t>
            </a:r>
            <a:r>
              <a:rPr lang="en-US" sz="1000" dirty="0"/>
              <a:t> format</a:t>
            </a:r>
          </a:p>
        </p:txBody>
      </p:sp>
      <p:sp>
        <p:nvSpPr>
          <p:cNvPr id="31" name="TextBox 30">
            <a:extLst>
              <a:ext uri="{FF2B5EF4-FFF2-40B4-BE49-F238E27FC236}">
                <a16:creationId xmlns:a16="http://schemas.microsoft.com/office/drawing/2014/main" id="{77D46CCE-C5F0-AC44-A5C2-53738AC608C4}"/>
              </a:ext>
            </a:extLst>
          </p:cNvPr>
          <p:cNvSpPr txBox="1"/>
          <p:nvPr/>
        </p:nvSpPr>
        <p:spPr>
          <a:xfrm>
            <a:off x="869797" y="146778"/>
            <a:ext cx="2656818" cy="369332"/>
          </a:xfrm>
          <a:prstGeom prst="rect">
            <a:avLst/>
          </a:prstGeom>
          <a:noFill/>
        </p:spPr>
        <p:txBody>
          <a:bodyPr wrap="none" rtlCol="0">
            <a:spAutoFit/>
          </a:bodyPr>
          <a:lstStyle/>
          <a:p>
            <a:r>
              <a:rPr lang="en-GB" b="1" dirty="0"/>
              <a:t>2.2.2 Adjust data formats </a:t>
            </a:r>
          </a:p>
        </p:txBody>
      </p:sp>
      <p:sp>
        <p:nvSpPr>
          <p:cNvPr id="32" name="TextBox 31">
            <a:extLst>
              <a:ext uri="{FF2B5EF4-FFF2-40B4-BE49-F238E27FC236}">
                <a16:creationId xmlns:a16="http://schemas.microsoft.com/office/drawing/2014/main" id="{1DD1B93F-6947-0B4A-8AD7-B41B93148E7C}"/>
              </a:ext>
            </a:extLst>
          </p:cNvPr>
          <p:cNvSpPr txBox="1"/>
          <p:nvPr/>
        </p:nvSpPr>
        <p:spPr>
          <a:xfrm>
            <a:off x="3255210" y="833514"/>
            <a:ext cx="792781" cy="369332"/>
          </a:xfrm>
          <a:prstGeom prst="rect">
            <a:avLst/>
          </a:prstGeom>
          <a:noFill/>
        </p:spPr>
        <p:txBody>
          <a:bodyPr wrap="none" rtlCol="0">
            <a:spAutoFit/>
          </a:bodyPr>
          <a:lstStyle/>
          <a:p>
            <a:r>
              <a:rPr lang="en-US" dirty="0"/>
              <a:t>scripts</a:t>
            </a:r>
          </a:p>
        </p:txBody>
      </p:sp>
      <p:sp>
        <p:nvSpPr>
          <p:cNvPr id="33" name="TextBox 32">
            <a:extLst>
              <a:ext uri="{FF2B5EF4-FFF2-40B4-BE49-F238E27FC236}">
                <a16:creationId xmlns:a16="http://schemas.microsoft.com/office/drawing/2014/main" id="{992DEE42-0BE2-C24A-8864-65962A1E6153}"/>
              </a:ext>
            </a:extLst>
          </p:cNvPr>
          <p:cNvSpPr txBox="1"/>
          <p:nvPr/>
        </p:nvSpPr>
        <p:spPr>
          <a:xfrm>
            <a:off x="4350346" y="833514"/>
            <a:ext cx="957313" cy="369332"/>
          </a:xfrm>
          <a:prstGeom prst="rect">
            <a:avLst/>
          </a:prstGeom>
          <a:noFill/>
        </p:spPr>
        <p:txBody>
          <a:bodyPr wrap="none" rtlCol="0">
            <a:spAutoFit/>
          </a:bodyPr>
          <a:lstStyle/>
          <a:p>
            <a:r>
              <a:rPr lang="en-US" dirty="0"/>
              <a:t>purpose</a:t>
            </a:r>
          </a:p>
        </p:txBody>
      </p:sp>
      <p:sp>
        <p:nvSpPr>
          <p:cNvPr id="34" name="TextBox 33">
            <a:extLst>
              <a:ext uri="{FF2B5EF4-FFF2-40B4-BE49-F238E27FC236}">
                <a16:creationId xmlns:a16="http://schemas.microsoft.com/office/drawing/2014/main" id="{383009FF-3AC0-CB44-A8DC-629AA6F25481}"/>
              </a:ext>
            </a:extLst>
          </p:cNvPr>
          <p:cNvSpPr txBox="1"/>
          <p:nvPr/>
        </p:nvSpPr>
        <p:spPr>
          <a:xfrm>
            <a:off x="6388018" y="833514"/>
            <a:ext cx="1154803" cy="369332"/>
          </a:xfrm>
          <a:prstGeom prst="rect">
            <a:avLst/>
          </a:prstGeom>
          <a:noFill/>
        </p:spPr>
        <p:txBody>
          <a:bodyPr wrap="none" rtlCol="0">
            <a:spAutoFit/>
          </a:bodyPr>
          <a:lstStyle/>
          <a:p>
            <a:r>
              <a:rPr lang="en-US" dirty="0"/>
              <a:t>saved files</a:t>
            </a:r>
          </a:p>
        </p:txBody>
      </p:sp>
      <p:sp>
        <p:nvSpPr>
          <p:cNvPr id="35" name="Triangle 34">
            <a:extLst>
              <a:ext uri="{FF2B5EF4-FFF2-40B4-BE49-F238E27FC236}">
                <a16:creationId xmlns:a16="http://schemas.microsoft.com/office/drawing/2014/main" id="{38606ED3-0CD4-6146-98C8-4250ED81492A}"/>
              </a:ext>
            </a:extLst>
          </p:cNvPr>
          <p:cNvSpPr/>
          <p:nvPr/>
        </p:nvSpPr>
        <p:spPr>
          <a:xfrm rot="5400000">
            <a:off x="6058321" y="3993578"/>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A7D9B39-CA52-D24C-9D89-7A99D16DB13B}"/>
              </a:ext>
            </a:extLst>
          </p:cNvPr>
          <p:cNvSpPr txBox="1"/>
          <p:nvPr/>
        </p:nvSpPr>
        <p:spPr>
          <a:xfrm>
            <a:off x="1616280" y="1088984"/>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2.2.1</a:t>
            </a:r>
          </a:p>
        </p:txBody>
      </p:sp>
      <p:sp>
        <p:nvSpPr>
          <p:cNvPr id="37" name="TextBox 36">
            <a:extLst>
              <a:ext uri="{FF2B5EF4-FFF2-40B4-BE49-F238E27FC236}">
                <a16:creationId xmlns:a16="http://schemas.microsoft.com/office/drawing/2014/main" id="{76D386D8-3518-3541-988B-B0D8A9439074}"/>
              </a:ext>
            </a:extLst>
          </p:cNvPr>
          <p:cNvSpPr txBox="1"/>
          <p:nvPr/>
        </p:nvSpPr>
        <p:spPr>
          <a:xfrm>
            <a:off x="50702" y="491097"/>
            <a:ext cx="1427507" cy="369332"/>
          </a:xfrm>
          <a:prstGeom prst="rect">
            <a:avLst/>
          </a:prstGeom>
          <a:noFill/>
        </p:spPr>
        <p:txBody>
          <a:bodyPr wrap="none" rtlCol="0">
            <a:spAutoFit/>
          </a:bodyPr>
          <a:lstStyle/>
          <a:p>
            <a:r>
              <a:rPr lang="en-US" b="1" dirty="0"/>
              <a:t>human </a:t>
            </a:r>
            <a:r>
              <a:rPr lang="en-US" b="1" dirty="0" err="1"/>
              <a:t>mTEC</a:t>
            </a:r>
            <a:endParaRPr lang="en-US" b="1" dirty="0"/>
          </a:p>
        </p:txBody>
      </p:sp>
      <p:sp>
        <p:nvSpPr>
          <p:cNvPr id="38" name="TextBox 37">
            <a:extLst>
              <a:ext uri="{FF2B5EF4-FFF2-40B4-BE49-F238E27FC236}">
                <a16:creationId xmlns:a16="http://schemas.microsoft.com/office/drawing/2014/main" id="{2BE97601-9090-4F48-9BD0-92C56929FBB4}"/>
              </a:ext>
            </a:extLst>
          </p:cNvPr>
          <p:cNvSpPr txBox="1"/>
          <p:nvPr/>
        </p:nvSpPr>
        <p:spPr>
          <a:xfrm>
            <a:off x="1682079" y="9216603"/>
            <a:ext cx="2437521" cy="1464231"/>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b="1" dirty="0" err="1"/>
              <a:t>countsPerMol_to_summary.counts.r</a:t>
            </a:r>
            <a:endParaRPr lang="en-GB" sz="1000" b="1" dirty="0"/>
          </a:p>
          <a:p>
            <a:r>
              <a:rPr lang="en-GB" sz="1000" b="1" dirty="0" err="1"/>
              <a:t>countsPerMol_to_bedgraph.r</a:t>
            </a:r>
            <a:endParaRPr lang="en-GB" sz="1000" b="1" dirty="0"/>
          </a:p>
          <a:p>
            <a:r>
              <a:rPr lang="en-GB" sz="1000" b="1" dirty="0" err="1"/>
              <a:t>countsPerMol_to_positions_per_gene.r</a:t>
            </a:r>
            <a:endParaRPr lang="en-GB" sz="1000" b="1" dirty="0"/>
          </a:p>
          <a:p>
            <a:r>
              <a:rPr lang="en-US" sz="1000" dirty="0"/>
              <a:t>&lt;.*_</a:t>
            </a:r>
            <a:r>
              <a:rPr lang="en-US" sz="1000" dirty="0" err="1"/>
              <a:t>countsPerMol.tsv</a:t>
            </a:r>
            <a:endParaRPr lang="en-US" sz="1000" dirty="0"/>
          </a:p>
          <a:p>
            <a:r>
              <a:rPr lang="en-US" sz="1000" dirty="0"/>
              <a:t>&gt;.*.</a:t>
            </a:r>
            <a:r>
              <a:rPr lang="en-US" sz="1000" dirty="0" err="1"/>
              <a:t>summary.counts</a:t>
            </a:r>
            <a:endParaRPr lang="en-US" sz="1000" dirty="0"/>
          </a:p>
          <a:p>
            <a:r>
              <a:rPr lang="en-US" sz="1000" dirty="0"/>
              <a:t>&gt;.*.</a:t>
            </a:r>
            <a:r>
              <a:rPr lang="en-US" sz="1000" dirty="0" err="1"/>
              <a:t>bedgraph</a:t>
            </a:r>
            <a:endParaRPr lang="en-US" sz="1000" dirty="0"/>
          </a:p>
          <a:p>
            <a:r>
              <a:rPr lang="en-US" sz="1000" dirty="0"/>
              <a:t>&gt;.*.</a:t>
            </a:r>
            <a:r>
              <a:rPr lang="en-US" sz="1000" dirty="0" err="1"/>
              <a:t>bedgraph</a:t>
            </a:r>
            <a:endParaRPr lang="en-US" sz="1000" dirty="0"/>
          </a:p>
          <a:p>
            <a:r>
              <a:rPr lang="en-US" sz="1000" dirty="0"/>
              <a:t>&gt; </a:t>
            </a:r>
            <a:r>
              <a:rPr lang="en-US" sz="1000" dirty="0" err="1"/>
              <a:t>all_mTECS.positions.csv</a:t>
            </a:r>
            <a:endParaRPr lang="en-US" sz="1000" dirty="0"/>
          </a:p>
        </p:txBody>
      </p:sp>
      <p:sp>
        <p:nvSpPr>
          <p:cNvPr id="39" name="TextBox 38">
            <a:extLst>
              <a:ext uri="{FF2B5EF4-FFF2-40B4-BE49-F238E27FC236}">
                <a16:creationId xmlns:a16="http://schemas.microsoft.com/office/drawing/2014/main" id="{4E6F2AB6-D445-514F-AE1B-AF6A9A169823}"/>
              </a:ext>
            </a:extLst>
          </p:cNvPr>
          <p:cNvSpPr txBox="1"/>
          <p:nvPr/>
        </p:nvSpPr>
        <p:spPr>
          <a:xfrm>
            <a:off x="4333105" y="9270486"/>
            <a:ext cx="2179335" cy="783193"/>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dirty="0">
                <a:solidFill>
                  <a:schemeClr val="tx1"/>
                </a:solidFill>
                <a:latin typeface="SFMono-Regular"/>
              </a:rPr>
              <a:t>normalise counts based on total read</a:t>
            </a:r>
          </a:p>
          <a:p>
            <a:r>
              <a:rPr lang="en-GB" sz="1000" dirty="0">
                <a:solidFill>
                  <a:schemeClr val="tx1"/>
                </a:solidFill>
                <a:latin typeface="SFMono-Regular"/>
              </a:rPr>
              <a:t>count</a:t>
            </a:r>
          </a:p>
          <a:p>
            <a:r>
              <a:rPr lang="en-GB" sz="1000" dirty="0">
                <a:solidFill>
                  <a:schemeClr val="tx1"/>
                </a:solidFill>
                <a:latin typeface="SFMono-Regular"/>
              </a:rPr>
              <a:t>Map to genes with </a:t>
            </a:r>
            <a:r>
              <a:rPr lang="en-GB" sz="1000" dirty="0" err="1">
                <a:solidFill>
                  <a:schemeClr val="tx1"/>
                </a:solidFill>
                <a:latin typeface="SFMono-Regular"/>
              </a:rPr>
              <a:t>GenomicRanges</a:t>
            </a:r>
            <a:endParaRPr lang="en-GB" sz="1000" dirty="0">
              <a:solidFill>
                <a:schemeClr val="tx1"/>
              </a:solidFill>
              <a:latin typeface="SFMono-Regular"/>
            </a:endParaRPr>
          </a:p>
          <a:p>
            <a:r>
              <a:rPr lang="en-GB" sz="1000" dirty="0">
                <a:solidFill>
                  <a:schemeClr val="tx1"/>
                </a:solidFill>
                <a:latin typeface="SFMono-Regular"/>
              </a:rPr>
              <a:t>summarise all </a:t>
            </a:r>
            <a:r>
              <a:rPr lang="en-GB" sz="1000" dirty="0" err="1">
                <a:solidFill>
                  <a:schemeClr val="tx1"/>
                </a:solidFill>
                <a:latin typeface="SFMono-Regular"/>
              </a:rPr>
              <a:t>mTEC</a:t>
            </a:r>
            <a:r>
              <a:rPr lang="en-GB" sz="1000" dirty="0">
                <a:solidFill>
                  <a:schemeClr val="tx1"/>
                </a:solidFill>
                <a:latin typeface="SFMono-Regular"/>
              </a:rPr>
              <a:t> positions</a:t>
            </a:r>
            <a:endParaRPr lang="en-US" sz="1000" dirty="0">
              <a:solidFill>
                <a:schemeClr val="tx1"/>
              </a:solidFill>
            </a:endParaRPr>
          </a:p>
        </p:txBody>
      </p:sp>
      <p:sp>
        <p:nvSpPr>
          <p:cNvPr id="40" name="TextBox 39">
            <a:extLst>
              <a:ext uri="{FF2B5EF4-FFF2-40B4-BE49-F238E27FC236}">
                <a16:creationId xmlns:a16="http://schemas.microsoft.com/office/drawing/2014/main" id="{141FEFE6-C706-8C4D-833F-DE17056C15A0}"/>
              </a:ext>
            </a:extLst>
          </p:cNvPr>
          <p:cNvSpPr txBox="1"/>
          <p:nvPr/>
        </p:nvSpPr>
        <p:spPr>
          <a:xfrm>
            <a:off x="5714121" y="10294275"/>
            <a:ext cx="1910010" cy="276999"/>
          </a:xfrm>
          <a:prstGeom prst="rect">
            <a:avLst/>
          </a:prstGeom>
          <a:noFill/>
        </p:spPr>
        <p:txBody>
          <a:bodyPr wrap="none" rtlCol="0">
            <a:spAutoFit/>
          </a:bodyPr>
          <a:lstStyle/>
          <a:p>
            <a:r>
              <a:rPr lang="en-GB" sz="1200" b="1" dirty="0"/>
              <a:t>3_tss_data/</a:t>
            </a:r>
            <a:r>
              <a:rPr lang="en-GB" sz="1200" b="1" dirty="0" err="1"/>
              <a:t>raw_positions</a:t>
            </a:r>
            <a:r>
              <a:rPr lang="en-GB" sz="1200" b="1" dirty="0"/>
              <a:t>/</a:t>
            </a:r>
            <a:endParaRPr lang="en-US" sz="1200" b="1" dirty="0"/>
          </a:p>
        </p:txBody>
      </p:sp>
      <p:sp>
        <p:nvSpPr>
          <p:cNvPr id="41" name="Triangle 40">
            <a:extLst>
              <a:ext uri="{FF2B5EF4-FFF2-40B4-BE49-F238E27FC236}">
                <a16:creationId xmlns:a16="http://schemas.microsoft.com/office/drawing/2014/main" id="{3198EF29-B064-FA4A-A95D-7CD029FD0C21}"/>
              </a:ext>
            </a:extLst>
          </p:cNvPr>
          <p:cNvSpPr/>
          <p:nvPr/>
        </p:nvSpPr>
        <p:spPr>
          <a:xfrm rot="5400000">
            <a:off x="5385991" y="10298318"/>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10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2967D7F-EF1F-A046-BD17-BD6D2C0A48C0}"/>
              </a:ext>
            </a:extLst>
          </p:cNvPr>
          <p:cNvSpPr txBox="1"/>
          <p:nvPr/>
        </p:nvSpPr>
        <p:spPr>
          <a:xfrm>
            <a:off x="1970926" y="1247536"/>
            <a:ext cx="2077065" cy="612934"/>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unique_reads_sam.sh</a:t>
            </a:r>
            <a:endParaRPr lang="en-US" sz="1000" b="1" dirty="0"/>
          </a:p>
          <a:p>
            <a:r>
              <a:rPr lang="en-US" sz="1000" dirty="0"/>
              <a:t>&lt;.*_</a:t>
            </a:r>
            <a:r>
              <a:rPr lang="en-US" sz="1000" dirty="0" err="1"/>
              <a:t>Aligned.out.sam</a:t>
            </a:r>
            <a:endParaRPr lang="en-US" sz="1000" dirty="0"/>
          </a:p>
          <a:p>
            <a:r>
              <a:rPr lang="en-US" sz="1000" dirty="0"/>
              <a:t>&gt;.*_</a:t>
            </a:r>
            <a:r>
              <a:rPr lang="en-US" sz="1000" dirty="0" err="1"/>
              <a:t>Aligned.out.unique.sorted.sam</a:t>
            </a:r>
            <a:endParaRPr lang="en-US" sz="1000" dirty="0"/>
          </a:p>
        </p:txBody>
      </p:sp>
      <p:sp>
        <p:nvSpPr>
          <p:cNvPr id="14" name="TextBox 13">
            <a:extLst>
              <a:ext uri="{FF2B5EF4-FFF2-40B4-BE49-F238E27FC236}">
                <a16:creationId xmlns:a16="http://schemas.microsoft.com/office/drawing/2014/main" id="{C56598BE-123F-5C48-957E-7E2347C96C5C}"/>
              </a:ext>
            </a:extLst>
          </p:cNvPr>
          <p:cNvSpPr txBox="1"/>
          <p:nvPr/>
        </p:nvSpPr>
        <p:spPr>
          <a:xfrm>
            <a:off x="410360" y="2023814"/>
            <a:ext cx="3637631" cy="783193"/>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divideByStrand.py</a:t>
            </a:r>
            <a:endParaRPr lang="en-US" sz="1000" b="1" dirty="0"/>
          </a:p>
          <a:p>
            <a:r>
              <a:rPr lang="en-US" sz="1000" dirty="0"/>
              <a:t>&lt;.*_Aligned.out.unique.sorted.mbc.collapsed_1.sam</a:t>
            </a:r>
          </a:p>
          <a:p>
            <a:r>
              <a:rPr lang="en-US" sz="1000" dirty="0"/>
              <a:t>&gt;.*_Aligned.out.unique.sorted.mbc.collapsed_1.plus/</a:t>
            </a:r>
            <a:r>
              <a:rPr lang="en-US" sz="1000" dirty="0" err="1"/>
              <a:t>minus.sam</a:t>
            </a:r>
            <a:endParaRPr lang="en-US" sz="1000" dirty="0"/>
          </a:p>
          <a:p>
            <a:endParaRPr lang="en-US" sz="1000" dirty="0"/>
          </a:p>
        </p:txBody>
      </p:sp>
      <p:sp>
        <p:nvSpPr>
          <p:cNvPr id="15" name="TextBox 14">
            <a:extLst>
              <a:ext uri="{FF2B5EF4-FFF2-40B4-BE49-F238E27FC236}">
                <a16:creationId xmlns:a16="http://schemas.microsoft.com/office/drawing/2014/main" id="{E03FDE8C-F75B-104B-945D-544578CD8365}"/>
              </a:ext>
            </a:extLst>
          </p:cNvPr>
          <p:cNvSpPr txBox="1"/>
          <p:nvPr/>
        </p:nvSpPr>
        <p:spPr>
          <a:xfrm>
            <a:off x="54813" y="2985919"/>
            <a:ext cx="3993178" cy="612934"/>
          </a:xfrm>
          <a:prstGeom prst="round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samtools.sh</a:t>
            </a:r>
            <a:endParaRPr lang="en-US" sz="1000" b="1" dirty="0"/>
          </a:p>
          <a:p>
            <a:r>
              <a:rPr lang="en-US" sz="1000" dirty="0"/>
              <a:t>&lt;.*_Aligned.out.unique.sorted.mbc.collapsed_1.plus/</a:t>
            </a:r>
            <a:r>
              <a:rPr lang="en-US" sz="1000" dirty="0" err="1"/>
              <a:t>minus.sam</a:t>
            </a:r>
            <a:endParaRPr lang="en-US" sz="1000" dirty="0"/>
          </a:p>
          <a:p>
            <a:r>
              <a:rPr lang="en-US" sz="1000" dirty="0"/>
              <a:t>&gt;.*_Aligned.out.unique.sorted.mbc.collapsed_1.plus/</a:t>
            </a:r>
            <a:r>
              <a:rPr lang="en-US" sz="1000" dirty="0" err="1"/>
              <a:t>minus.sorted.bam</a:t>
            </a:r>
            <a:endParaRPr lang="en-US" sz="1000" dirty="0"/>
          </a:p>
        </p:txBody>
      </p:sp>
      <p:sp>
        <p:nvSpPr>
          <p:cNvPr id="16" name="TextBox 15">
            <a:extLst>
              <a:ext uri="{FF2B5EF4-FFF2-40B4-BE49-F238E27FC236}">
                <a16:creationId xmlns:a16="http://schemas.microsoft.com/office/drawing/2014/main" id="{E88D1CF4-6BF4-D045-A036-9124968C2AF0}"/>
              </a:ext>
            </a:extLst>
          </p:cNvPr>
          <p:cNvSpPr txBox="1"/>
          <p:nvPr/>
        </p:nvSpPr>
        <p:spPr>
          <a:xfrm>
            <a:off x="87183" y="3777765"/>
            <a:ext cx="3960808" cy="612934"/>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collapse_5pos.sh</a:t>
            </a:r>
          </a:p>
          <a:p>
            <a:r>
              <a:rPr lang="en-US" sz="1000" dirty="0"/>
              <a:t>&lt;.*_Aligned.out.unique.sorted.mbc.collapsed_1.plus/</a:t>
            </a:r>
            <a:r>
              <a:rPr lang="en-US" sz="1000" dirty="0" err="1"/>
              <a:t>minus.sorted.bam</a:t>
            </a:r>
            <a:endParaRPr lang="en-US" sz="1000" dirty="0"/>
          </a:p>
          <a:p>
            <a:r>
              <a:rPr lang="en-US" sz="1000" dirty="0"/>
              <a:t>&gt;.*_5p.dz-collapsed.plus/</a:t>
            </a:r>
            <a:r>
              <a:rPr lang="en-US" sz="1000" dirty="0" err="1"/>
              <a:t>minus.bedgraph</a:t>
            </a:r>
            <a:endParaRPr lang="en-US" sz="1000" dirty="0"/>
          </a:p>
        </p:txBody>
      </p:sp>
      <p:sp>
        <p:nvSpPr>
          <p:cNvPr id="17" name="TextBox 16">
            <a:extLst>
              <a:ext uri="{FF2B5EF4-FFF2-40B4-BE49-F238E27FC236}">
                <a16:creationId xmlns:a16="http://schemas.microsoft.com/office/drawing/2014/main" id="{B56D276D-763F-7047-AB3A-AAA8EA613EF5}"/>
              </a:ext>
            </a:extLst>
          </p:cNvPr>
          <p:cNvSpPr txBox="1"/>
          <p:nvPr/>
        </p:nvSpPr>
        <p:spPr>
          <a:xfrm>
            <a:off x="4369005" y="1417796"/>
            <a:ext cx="1345116" cy="272415"/>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filter for unique reads</a:t>
            </a:r>
          </a:p>
        </p:txBody>
      </p:sp>
      <p:sp>
        <p:nvSpPr>
          <p:cNvPr id="21" name="TextBox 20">
            <a:extLst>
              <a:ext uri="{FF2B5EF4-FFF2-40B4-BE49-F238E27FC236}">
                <a16:creationId xmlns:a16="http://schemas.microsoft.com/office/drawing/2014/main" id="{69CC1BDD-898F-6343-9571-3A732DD94184}"/>
              </a:ext>
            </a:extLst>
          </p:cNvPr>
          <p:cNvSpPr txBox="1"/>
          <p:nvPr/>
        </p:nvSpPr>
        <p:spPr>
          <a:xfrm>
            <a:off x="4354984" y="2108943"/>
            <a:ext cx="1621800"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process forward </a:t>
            </a:r>
            <a:r>
              <a:rPr lang="en-US" sz="1000" dirty="0" err="1"/>
              <a:t>ie</a:t>
            </a:r>
            <a:r>
              <a:rPr lang="en-US" sz="1000" dirty="0"/>
              <a:t> 5’ read</a:t>
            </a:r>
          </a:p>
          <a:p>
            <a:r>
              <a:rPr lang="en-US" sz="1000" dirty="0"/>
              <a:t>split into mapping on plus</a:t>
            </a:r>
          </a:p>
          <a:p>
            <a:r>
              <a:rPr lang="en-US" sz="1000" dirty="0"/>
              <a:t>or minus strand</a:t>
            </a:r>
          </a:p>
        </p:txBody>
      </p:sp>
      <p:sp>
        <p:nvSpPr>
          <p:cNvPr id="22" name="TextBox 21">
            <a:extLst>
              <a:ext uri="{FF2B5EF4-FFF2-40B4-BE49-F238E27FC236}">
                <a16:creationId xmlns:a16="http://schemas.microsoft.com/office/drawing/2014/main" id="{D04135FD-49F6-6C42-93AF-4942393A86A0}"/>
              </a:ext>
            </a:extLst>
          </p:cNvPr>
          <p:cNvSpPr txBox="1"/>
          <p:nvPr/>
        </p:nvSpPr>
        <p:spPr>
          <a:xfrm>
            <a:off x="4354984" y="3071049"/>
            <a:ext cx="1235814"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sort plus and minus</a:t>
            </a:r>
          </a:p>
          <a:p>
            <a:r>
              <a:rPr lang="en-US" sz="1000" dirty="0"/>
              <a:t>strand reads</a:t>
            </a:r>
          </a:p>
        </p:txBody>
      </p:sp>
      <p:sp>
        <p:nvSpPr>
          <p:cNvPr id="26" name="TextBox 25">
            <a:extLst>
              <a:ext uri="{FF2B5EF4-FFF2-40B4-BE49-F238E27FC236}">
                <a16:creationId xmlns:a16="http://schemas.microsoft.com/office/drawing/2014/main" id="{EEA7BEC7-D3E0-F24A-B3B7-8DA9E9A5B38B}"/>
              </a:ext>
            </a:extLst>
          </p:cNvPr>
          <p:cNvSpPr txBox="1"/>
          <p:nvPr/>
        </p:nvSpPr>
        <p:spPr>
          <a:xfrm>
            <a:off x="4358520" y="3862895"/>
            <a:ext cx="1614728"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read depth for all non-zero</a:t>
            </a:r>
          </a:p>
          <a:p>
            <a:r>
              <a:rPr lang="en-US" sz="1000" dirty="0"/>
              <a:t>5’ positions</a:t>
            </a:r>
          </a:p>
        </p:txBody>
      </p:sp>
      <p:sp>
        <p:nvSpPr>
          <p:cNvPr id="27" name="TextBox 26">
            <a:extLst>
              <a:ext uri="{FF2B5EF4-FFF2-40B4-BE49-F238E27FC236}">
                <a16:creationId xmlns:a16="http://schemas.microsoft.com/office/drawing/2014/main" id="{F0D77397-DC7A-9044-AF97-5280D12C6481}"/>
              </a:ext>
            </a:extLst>
          </p:cNvPr>
          <p:cNvSpPr txBox="1"/>
          <p:nvPr/>
        </p:nvSpPr>
        <p:spPr>
          <a:xfrm>
            <a:off x="1616280" y="4569611"/>
            <a:ext cx="2431711" cy="78319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merge-</a:t>
            </a:r>
            <a:r>
              <a:rPr lang="en-US" sz="1000" b="1" dirty="0" err="1"/>
              <a:t>bedgraphs.sh</a:t>
            </a:r>
            <a:endParaRPr lang="en-US" sz="1000" b="1" dirty="0"/>
          </a:p>
          <a:p>
            <a:r>
              <a:rPr lang="en-US" sz="1000" dirty="0"/>
              <a:t>&lt;.*_5p.dz-collapsed.plus/</a:t>
            </a:r>
            <a:r>
              <a:rPr lang="en-US" sz="1000" dirty="0" err="1"/>
              <a:t>minus.bedgraph</a:t>
            </a:r>
            <a:endParaRPr lang="en-US" sz="1000" dirty="0"/>
          </a:p>
          <a:p>
            <a:r>
              <a:rPr lang="en-US" sz="1000" dirty="0"/>
              <a:t>&gt;.*_5p.dz-collapsed.bedgraph</a:t>
            </a:r>
          </a:p>
          <a:p>
            <a:endParaRPr lang="en-US" sz="1000" dirty="0"/>
          </a:p>
        </p:txBody>
      </p:sp>
      <p:sp>
        <p:nvSpPr>
          <p:cNvPr id="28" name="TextBox 27">
            <a:extLst>
              <a:ext uri="{FF2B5EF4-FFF2-40B4-BE49-F238E27FC236}">
                <a16:creationId xmlns:a16="http://schemas.microsoft.com/office/drawing/2014/main" id="{3597F9FD-E269-A643-ADE4-91D4B2D009C1}"/>
              </a:ext>
            </a:extLst>
          </p:cNvPr>
          <p:cNvSpPr txBox="1"/>
          <p:nvPr/>
        </p:nvSpPr>
        <p:spPr>
          <a:xfrm>
            <a:off x="4369005" y="4739568"/>
            <a:ext cx="1506334"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single </a:t>
            </a:r>
            <a:r>
              <a:rPr lang="en-US" sz="1000" dirty="0" err="1"/>
              <a:t>bedgraph</a:t>
            </a:r>
            <a:r>
              <a:rPr lang="en-US" sz="1000" dirty="0"/>
              <a:t> for plus </a:t>
            </a:r>
          </a:p>
          <a:p>
            <a:r>
              <a:rPr lang="en-US" sz="1000" dirty="0"/>
              <a:t>and minus strand</a:t>
            </a:r>
          </a:p>
        </p:txBody>
      </p:sp>
      <p:sp>
        <p:nvSpPr>
          <p:cNvPr id="31" name="TextBox 30">
            <a:extLst>
              <a:ext uri="{FF2B5EF4-FFF2-40B4-BE49-F238E27FC236}">
                <a16:creationId xmlns:a16="http://schemas.microsoft.com/office/drawing/2014/main" id="{77D46CCE-C5F0-AC44-A5C2-53738AC608C4}"/>
              </a:ext>
            </a:extLst>
          </p:cNvPr>
          <p:cNvSpPr txBox="1"/>
          <p:nvPr/>
        </p:nvSpPr>
        <p:spPr>
          <a:xfrm>
            <a:off x="869797" y="146778"/>
            <a:ext cx="2656818" cy="369332"/>
          </a:xfrm>
          <a:prstGeom prst="rect">
            <a:avLst/>
          </a:prstGeom>
          <a:noFill/>
        </p:spPr>
        <p:txBody>
          <a:bodyPr wrap="none" rtlCol="0">
            <a:spAutoFit/>
          </a:bodyPr>
          <a:lstStyle/>
          <a:p>
            <a:r>
              <a:rPr lang="en-GB" b="1" dirty="0"/>
              <a:t>2.2.2 Adjust data formats </a:t>
            </a:r>
          </a:p>
        </p:txBody>
      </p:sp>
      <p:sp>
        <p:nvSpPr>
          <p:cNvPr id="32" name="TextBox 31">
            <a:extLst>
              <a:ext uri="{FF2B5EF4-FFF2-40B4-BE49-F238E27FC236}">
                <a16:creationId xmlns:a16="http://schemas.microsoft.com/office/drawing/2014/main" id="{1DD1B93F-6947-0B4A-8AD7-B41B93148E7C}"/>
              </a:ext>
            </a:extLst>
          </p:cNvPr>
          <p:cNvSpPr txBox="1"/>
          <p:nvPr/>
        </p:nvSpPr>
        <p:spPr>
          <a:xfrm>
            <a:off x="3255210" y="833514"/>
            <a:ext cx="792781" cy="369332"/>
          </a:xfrm>
          <a:prstGeom prst="rect">
            <a:avLst/>
          </a:prstGeom>
          <a:noFill/>
        </p:spPr>
        <p:txBody>
          <a:bodyPr wrap="none" rtlCol="0">
            <a:spAutoFit/>
          </a:bodyPr>
          <a:lstStyle/>
          <a:p>
            <a:r>
              <a:rPr lang="en-US" dirty="0"/>
              <a:t>scripts</a:t>
            </a:r>
          </a:p>
        </p:txBody>
      </p:sp>
      <p:sp>
        <p:nvSpPr>
          <p:cNvPr id="33" name="TextBox 32">
            <a:extLst>
              <a:ext uri="{FF2B5EF4-FFF2-40B4-BE49-F238E27FC236}">
                <a16:creationId xmlns:a16="http://schemas.microsoft.com/office/drawing/2014/main" id="{992DEE42-0BE2-C24A-8864-65962A1E6153}"/>
              </a:ext>
            </a:extLst>
          </p:cNvPr>
          <p:cNvSpPr txBox="1"/>
          <p:nvPr/>
        </p:nvSpPr>
        <p:spPr>
          <a:xfrm>
            <a:off x="4350346" y="833514"/>
            <a:ext cx="957313" cy="369332"/>
          </a:xfrm>
          <a:prstGeom prst="rect">
            <a:avLst/>
          </a:prstGeom>
          <a:noFill/>
        </p:spPr>
        <p:txBody>
          <a:bodyPr wrap="none" rtlCol="0">
            <a:spAutoFit/>
          </a:bodyPr>
          <a:lstStyle/>
          <a:p>
            <a:r>
              <a:rPr lang="en-US" dirty="0"/>
              <a:t>purpose</a:t>
            </a:r>
          </a:p>
        </p:txBody>
      </p:sp>
      <p:sp>
        <p:nvSpPr>
          <p:cNvPr id="34" name="TextBox 33">
            <a:extLst>
              <a:ext uri="{FF2B5EF4-FFF2-40B4-BE49-F238E27FC236}">
                <a16:creationId xmlns:a16="http://schemas.microsoft.com/office/drawing/2014/main" id="{383009FF-3AC0-CB44-A8DC-629AA6F25481}"/>
              </a:ext>
            </a:extLst>
          </p:cNvPr>
          <p:cNvSpPr txBox="1"/>
          <p:nvPr/>
        </p:nvSpPr>
        <p:spPr>
          <a:xfrm>
            <a:off x="6388018" y="833514"/>
            <a:ext cx="1154803" cy="369332"/>
          </a:xfrm>
          <a:prstGeom prst="rect">
            <a:avLst/>
          </a:prstGeom>
          <a:noFill/>
        </p:spPr>
        <p:txBody>
          <a:bodyPr wrap="none" rtlCol="0">
            <a:spAutoFit/>
          </a:bodyPr>
          <a:lstStyle/>
          <a:p>
            <a:r>
              <a:rPr lang="en-US" dirty="0"/>
              <a:t>saved files</a:t>
            </a:r>
          </a:p>
        </p:txBody>
      </p:sp>
      <p:sp>
        <p:nvSpPr>
          <p:cNvPr id="36" name="TextBox 35">
            <a:extLst>
              <a:ext uri="{FF2B5EF4-FFF2-40B4-BE49-F238E27FC236}">
                <a16:creationId xmlns:a16="http://schemas.microsoft.com/office/drawing/2014/main" id="{E1F23BEF-86FC-CA4A-A9DF-E831E3576DA0}"/>
              </a:ext>
            </a:extLst>
          </p:cNvPr>
          <p:cNvSpPr txBox="1"/>
          <p:nvPr/>
        </p:nvSpPr>
        <p:spPr>
          <a:xfrm>
            <a:off x="2284411" y="5542267"/>
            <a:ext cx="1803246" cy="612934"/>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mm9_proper_bedgraph.r</a:t>
            </a:r>
          </a:p>
          <a:p>
            <a:r>
              <a:rPr lang="en-US" sz="1000" dirty="0"/>
              <a:t>&lt;.*_5p.dz-collapsed.bedgraph</a:t>
            </a:r>
          </a:p>
          <a:p>
            <a:r>
              <a:rPr lang="en-US" sz="1000" dirty="0"/>
              <a:t>&gt;.*.bedgraph</a:t>
            </a:r>
          </a:p>
        </p:txBody>
      </p:sp>
      <p:sp>
        <p:nvSpPr>
          <p:cNvPr id="37" name="TextBox 36">
            <a:extLst>
              <a:ext uri="{FF2B5EF4-FFF2-40B4-BE49-F238E27FC236}">
                <a16:creationId xmlns:a16="http://schemas.microsoft.com/office/drawing/2014/main" id="{872EE502-F776-1346-AE8C-360A29B5DAB2}"/>
              </a:ext>
            </a:extLst>
          </p:cNvPr>
          <p:cNvSpPr txBox="1"/>
          <p:nvPr/>
        </p:nvSpPr>
        <p:spPr>
          <a:xfrm>
            <a:off x="4350346" y="5542267"/>
            <a:ext cx="2158852"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dirty="0">
                <a:solidFill>
                  <a:schemeClr val="tx1"/>
                </a:solidFill>
                <a:latin typeface="SFMono-Regular"/>
              </a:rPr>
              <a:t>normalise counts based on total read</a:t>
            </a:r>
          </a:p>
          <a:p>
            <a:r>
              <a:rPr lang="en-GB" sz="1000" dirty="0">
                <a:solidFill>
                  <a:schemeClr val="tx1"/>
                </a:solidFill>
                <a:latin typeface="SFMono-Regular"/>
              </a:rPr>
              <a:t>count</a:t>
            </a:r>
          </a:p>
          <a:p>
            <a:r>
              <a:rPr lang="en-GB" sz="1000" dirty="0">
                <a:solidFill>
                  <a:schemeClr val="tx1"/>
                </a:solidFill>
                <a:latin typeface="SFMono-Regular"/>
              </a:rPr>
              <a:t>format for downstream analysis</a:t>
            </a:r>
            <a:endParaRPr lang="en-US" sz="1000" dirty="0">
              <a:solidFill>
                <a:schemeClr val="tx1"/>
              </a:solidFill>
            </a:endParaRPr>
          </a:p>
        </p:txBody>
      </p:sp>
      <p:sp>
        <p:nvSpPr>
          <p:cNvPr id="38" name="TextBox 37">
            <a:extLst>
              <a:ext uri="{FF2B5EF4-FFF2-40B4-BE49-F238E27FC236}">
                <a16:creationId xmlns:a16="http://schemas.microsoft.com/office/drawing/2014/main" id="{1095705A-83E8-8A40-93FF-36B65E58CCEA}"/>
              </a:ext>
            </a:extLst>
          </p:cNvPr>
          <p:cNvSpPr txBox="1"/>
          <p:nvPr/>
        </p:nvSpPr>
        <p:spPr>
          <a:xfrm>
            <a:off x="1368339" y="6336740"/>
            <a:ext cx="2719318" cy="612934"/>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b="1" dirty="0"/>
              <a:t>mm9_output_bedgrpah_to_summary.counts.r</a:t>
            </a:r>
          </a:p>
          <a:p>
            <a:r>
              <a:rPr lang="en-US" sz="1000" dirty="0"/>
              <a:t>&lt;.*_5p.dz-collapsed.bedgraph</a:t>
            </a:r>
          </a:p>
          <a:p>
            <a:r>
              <a:rPr lang="en-US" sz="1000" dirty="0"/>
              <a:t>&gt;.*.</a:t>
            </a:r>
            <a:r>
              <a:rPr lang="en-US" sz="1000" dirty="0" err="1"/>
              <a:t>summary.counts</a:t>
            </a:r>
            <a:endParaRPr lang="en-US" sz="1000" dirty="0"/>
          </a:p>
        </p:txBody>
      </p:sp>
      <p:sp>
        <p:nvSpPr>
          <p:cNvPr id="39" name="TextBox 38">
            <a:extLst>
              <a:ext uri="{FF2B5EF4-FFF2-40B4-BE49-F238E27FC236}">
                <a16:creationId xmlns:a16="http://schemas.microsoft.com/office/drawing/2014/main" id="{212DCE59-784E-A641-977A-A0F438BE38C1}"/>
              </a:ext>
            </a:extLst>
          </p:cNvPr>
          <p:cNvSpPr txBox="1"/>
          <p:nvPr/>
        </p:nvSpPr>
        <p:spPr>
          <a:xfrm>
            <a:off x="4350346" y="6336740"/>
            <a:ext cx="2041260" cy="272415"/>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dirty="0">
                <a:solidFill>
                  <a:schemeClr val="tx1"/>
                </a:solidFill>
                <a:latin typeface="SFMono-Regular"/>
              </a:rPr>
              <a:t>Map to genes with </a:t>
            </a:r>
            <a:r>
              <a:rPr lang="en-GB" sz="1000" dirty="0" err="1">
                <a:solidFill>
                  <a:schemeClr val="tx1"/>
                </a:solidFill>
                <a:latin typeface="SFMono-Regular"/>
              </a:rPr>
              <a:t>GenomicRanges</a:t>
            </a:r>
            <a:endParaRPr lang="en-US" sz="1000" dirty="0">
              <a:solidFill>
                <a:schemeClr val="tx1"/>
              </a:solidFill>
            </a:endParaRPr>
          </a:p>
        </p:txBody>
      </p:sp>
      <p:sp>
        <p:nvSpPr>
          <p:cNvPr id="40" name="Rectangle 39">
            <a:extLst>
              <a:ext uri="{FF2B5EF4-FFF2-40B4-BE49-F238E27FC236}">
                <a16:creationId xmlns:a16="http://schemas.microsoft.com/office/drawing/2014/main" id="{C424EDB4-6907-F843-965C-94DD0746CF3F}"/>
              </a:ext>
            </a:extLst>
          </p:cNvPr>
          <p:cNvSpPr/>
          <p:nvPr/>
        </p:nvSpPr>
        <p:spPr>
          <a:xfrm>
            <a:off x="128212" y="545684"/>
            <a:ext cx="1283685" cy="369332"/>
          </a:xfrm>
          <a:prstGeom prst="rect">
            <a:avLst/>
          </a:prstGeom>
        </p:spPr>
        <p:txBody>
          <a:bodyPr wrap="none">
            <a:spAutoFit/>
          </a:bodyPr>
          <a:lstStyle/>
          <a:p>
            <a:r>
              <a:rPr lang="en-US" b="1" dirty="0"/>
              <a:t>mouse ESC:</a:t>
            </a:r>
          </a:p>
        </p:txBody>
      </p:sp>
      <p:sp>
        <p:nvSpPr>
          <p:cNvPr id="41" name="TextBox 40">
            <a:extLst>
              <a:ext uri="{FF2B5EF4-FFF2-40B4-BE49-F238E27FC236}">
                <a16:creationId xmlns:a16="http://schemas.microsoft.com/office/drawing/2014/main" id="{0995D625-2745-6541-8D29-F86E88CBD2F3}"/>
              </a:ext>
            </a:extLst>
          </p:cNvPr>
          <p:cNvSpPr txBox="1"/>
          <p:nvPr/>
        </p:nvSpPr>
        <p:spPr>
          <a:xfrm>
            <a:off x="1592362" y="1066638"/>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2.2.1</a:t>
            </a:r>
          </a:p>
        </p:txBody>
      </p:sp>
    </p:spTree>
    <p:extLst>
      <p:ext uri="{BB962C8B-B14F-4D97-AF65-F5344CB8AC3E}">
        <p14:creationId xmlns:p14="http://schemas.microsoft.com/office/powerpoint/2010/main" val="40203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712FA-3AC5-AC40-87D5-1CD113496386}"/>
              </a:ext>
            </a:extLst>
          </p:cNvPr>
          <p:cNvSpPr txBox="1"/>
          <p:nvPr/>
        </p:nvSpPr>
        <p:spPr>
          <a:xfrm>
            <a:off x="869797" y="146778"/>
            <a:ext cx="1098314" cy="369332"/>
          </a:xfrm>
          <a:prstGeom prst="rect">
            <a:avLst/>
          </a:prstGeom>
          <a:noFill/>
        </p:spPr>
        <p:txBody>
          <a:bodyPr wrap="none" rtlCol="0">
            <a:spAutoFit/>
          </a:bodyPr>
          <a:lstStyle/>
          <a:p>
            <a:r>
              <a:rPr lang="en-US" b="1" dirty="0"/>
              <a:t>FANTOM:</a:t>
            </a:r>
          </a:p>
        </p:txBody>
      </p:sp>
      <p:sp>
        <p:nvSpPr>
          <p:cNvPr id="3" name="TextBox 2">
            <a:extLst>
              <a:ext uri="{FF2B5EF4-FFF2-40B4-BE49-F238E27FC236}">
                <a16:creationId xmlns:a16="http://schemas.microsoft.com/office/drawing/2014/main" id="{E26D79B3-9318-C842-BF86-5AEE6D2C3651}"/>
              </a:ext>
            </a:extLst>
          </p:cNvPr>
          <p:cNvSpPr txBox="1"/>
          <p:nvPr/>
        </p:nvSpPr>
        <p:spPr>
          <a:xfrm>
            <a:off x="3255210" y="833514"/>
            <a:ext cx="792781" cy="369332"/>
          </a:xfrm>
          <a:prstGeom prst="rect">
            <a:avLst/>
          </a:prstGeom>
          <a:noFill/>
        </p:spPr>
        <p:txBody>
          <a:bodyPr wrap="none" rtlCol="0">
            <a:spAutoFit/>
          </a:bodyPr>
          <a:lstStyle/>
          <a:p>
            <a:r>
              <a:rPr lang="en-US" dirty="0"/>
              <a:t>scripts</a:t>
            </a:r>
          </a:p>
        </p:txBody>
      </p:sp>
      <p:sp>
        <p:nvSpPr>
          <p:cNvPr id="4" name="TextBox 3">
            <a:extLst>
              <a:ext uri="{FF2B5EF4-FFF2-40B4-BE49-F238E27FC236}">
                <a16:creationId xmlns:a16="http://schemas.microsoft.com/office/drawing/2014/main" id="{AAF1078D-C975-D141-82E3-22C6F9A203C3}"/>
              </a:ext>
            </a:extLst>
          </p:cNvPr>
          <p:cNvSpPr txBox="1"/>
          <p:nvPr/>
        </p:nvSpPr>
        <p:spPr>
          <a:xfrm>
            <a:off x="4350346" y="833514"/>
            <a:ext cx="957313" cy="369332"/>
          </a:xfrm>
          <a:prstGeom prst="rect">
            <a:avLst/>
          </a:prstGeom>
          <a:noFill/>
        </p:spPr>
        <p:txBody>
          <a:bodyPr wrap="none" rtlCol="0">
            <a:spAutoFit/>
          </a:bodyPr>
          <a:lstStyle/>
          <a:p>
            <a:r>
              <a:rPr lang="en-US" dirty="0"/>
              <a:t>purpose</a:t>
            </a:r>
          </a:p>
        </p:txBody>
      </p:sp>
      <p:sp>
        <p:nvSpPr>
          <p:cNvPr id="5" name="TextBox 4">
            <a:extLst>
              <a:ext uri="{FF2B5EF4-FFF2-40B4-BE49-F238E27FC236}">
                <a16:creationId xmlns:a16="http://schemas.microsoft.com/office/drawing/2014/main" id="{25AE6E3C-6244-6842-86E3-E539D21FEF0A}"/>
              </a:ext>
            </a:extLst>
          </p:cNvPr>
          <p:cNvSpPr txBox="1"/>
          <p:nvPr/>
        </p:nvSpPr>
        <p:spPr>
          <a:xfrm>
            <a:off x="6388018" y="833514"/>
            <a:ext cx="1154803" cy="369332"/>
          </a:xfrm>
          <a:prstGeom prst="rect">
            <a:avLst/>
          </a:prstGeom>
          <a:noFill/>
        </p:spPr>
        <p:txBody>
          <a:bodyPr wrap="none" rtlCol="0">
            <a:spAutoFit/>
          </a:bodyPr>
          <a:lstStyle/>
          <a:p>
            <a:r>
              <a:rPr lang="en-US" dirty="0"/>
              <a:t>saved files</a:t>
            </a:r>
          </a:p>
        </p:txBody>
      </p:sp>
      <p:sp>
        <p:nvSpPr>
          <p:cNvPr id="6" name="TextBox 5">
            <a:extLst>
              <a:ext uri="{FF2B5EF4-FFF2-40B4-BE49-F238E27FC236}">
                <a16:creationId xmlns:a16="http://schemas.microsoft.com/office/drawing/2014/main" id="{24EA4E26-37BF-F64E-8101-FBAA24B82C05}"/>
              </a:ext>
            </a:extLst>
          </p:cNvPr>
          <p:cNvSpPr txBox="1"/>
          <p:nvPr/>
        </p:nvSpPr>
        <p:spPr>
          <a:xfrm>
            <a:off x="1581343" y="1350455"/>
            <a:ext cx="2466648" cy="1634490"/>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b="1" dirty="0" err="1"/>
              <a:t>fantom_bed_to_summary.counts.r</a:t>
            </a:r>
            <a:r>
              <a:rPr lang="en-GB" sz="1000" b="1" baseline="30000" dirty="0"/>
              <a:t>(1)</a:t>
            </a:r>
          </a:p>
          <a:p>
            <a:r>
              <a:rPr lang="en-GB" sz="1000" b="1" dirty="0" err="1"/>
              <a:t>fantom_bed_to_bedgraph.r</a:t>
            </a:r>
            <a:r>
              <a:rPr lang="en-GB" sz="1000" b="1" baseline="30000" dirty="0"/>
              <a:t>(2)</a:t>
            </a:r>
          </a:p>
          <a:p>
            <a:r>
              <a:rPr lang="en-GB" sz="1000" b="1" dirty="0" err="1"/>
              <a:t>fantom_bed_to_positions_per_gene.r</a:t>
            </a:r>
            <a:r>
              <a:rPr lang="en-GB" sz="1000" b="1" baseline="30000" dirty="0"/>
              <a:t>(3)</a:t>
            </a:r>
            <a:endParaRPr lang="en-GB" sz="1000" b="1" dirty="0"/>
          </a:p>
          <a:p>
            <a:r>
              <a:rPr lang="en-US" sz="1000" dirty="0"/>
              <a:t>&lt;.*</a:t>
            </a:r>
            <a:r>
              <a:rPr lang="en-US" sz="1000" dirty="0" err="1"/>
              <a:t>bed.gz</a:t>
            </a:r>
            <a:endParaRPr lang="en-US" sz="1000" dirty="0"/>
          </a:p>
          <a:p>
            <a:r>
              <a:rPr lang="en-US" sz="1000" dirty="0"/>
              <a:t>&gt;.*.</a:t>
            </a:r>
            <a:r>
              <a:rPr lang="en-US" sz="1000" dirty="0" err="1"/>
              <a:t>summary.counts</a:t>
            </a:r>
            <a:r>
              <a:rPr lang="en-GB" sz="1000" b="1" baseline="30000" dirty="0"/>
              <a:t>(1)</a:t>
            </a:r>
            <a:endParaRPr lang="en-US" sz="1000" dirty="0"/>
          </a:p>
          <a:p>
            <a:r>
              <a:rPr lang="en-US" sz="1000" dirty="0"/>
              <a:t>&gt;.*.</a:t>
            </a:r>
            <a:r>
              <a:rPr lang="en-US" sz="1000" dirty="0" err="1"/>
              <a:t>bedgraph</a:t>
            </a:r>
            <a:r>
              <a:rPr lang="en-GB" sz="1000" b="1" baseline="30000" dirty="0"/>
              <a:t>(2)</a:t>
            </a:r>
            <a:endParaRPr lang="en-US" sz="1000" dirty="0"/>
          </a:p>
          <a:p>
            <a:r>
              <a:rPr lang="en-US" sz="1000" dirty="0"/>
              <a:t>&gt;.* </a:t>
            </a:r>
            <a:r>
              <a:rPr lang="en-US" sz="1000" dirty="0" err="1"/>
              <a:t>positions.csv</a:t>
            </a:r>
            <a:r>
              <a:rPr lang="en-GB" sz="1000" b="1" baseline="30000" dirty="0"/>
              <a:t>(3)</a:t>
            </a:r>
          </a:p>
          <a:p>
            <a:r>
              <a:rPr lang="en-US" sz="1000" dirty="0"/>
              <a:t>&gt; </a:t>
            </a:r>
            <a:r>
              <a:rPr lang="en-US" sz="1000" dirty="0" err="1"/>
              <a:t>all.tissues.positions.csv</a:t>
            </a:r>
            <a:r>
              <a:rPr lang="en-GB" sz="1000" b="1" baseline="30000" dirty="0"/>
              <a:t>(3)</a:t>
            </a:r>
            <a:endParaRPr lang="en-US" sz="1000" dirty="0"/>
          </a:p>
          <a:p>
            <a:r>
              <a:rPr lang="en-US" sz="1000" dirty="0"/>
              <a:t>&gt; </a:t>
            </a:r>
            <a:r>
              <a:rPr lang="en-US" sz="1000" dirty="0" err="1"/>
              <a:t>all.tissues.wo.thymus.positions.csv</a:t>
            </a:r>
            <a:r>
              <a:rPr lang="en-GB" sz="1000" b="1" baseline="30000" dirty="0"/>
              <a:t>(3)</a:t>
            </a:r>
          </a:p>
        </p:txBody>
      </p:sp>
      <p:sp>
        <p:nvSpPr>
          <p:cNvPr id="7" name="TextBox 6">
            <a:extLst>
              <a:ext uri="{FF2B5EF4-FFF2-40B4-BE49-F238E27FC236}">
                <a16:creationId xmlns:a16="http://schemas.microsoft.com/office/drawing/2014/main" id="{A6A7602D-BF5C-D74B-ACDE-01005916C52B}"/>
              </a:ext>
            </a:extLst>
          </p:cNvPr>
          <p:cNvSpPr txBox="1"/>
          <p:nvPr/>
        </p:nvSpPr>
        <p:spPr>
          <a:xfrm>
            <a:off x="4309381" y="1406227"/>
            <a:ext cx="2199817" cy="953453"/>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dirty="0">
                <a:solidFill>
                  <a:schemeClr val="tx1"/>
                </a:solidFill>
                <a:latin typeface="SFMono-Regular"/>
              </a:rPr>
              <a:t>normalise counts based on total read</a:t>
            </a:r>
          </a:p>
          <a:p>
            <a:r>
              <a:rPr lang="en-GB" sz="1000" dirty="0">
                <a:solidFill>
                  <a:schemeClr val="tx1"/>
                </a:solidFill>
                <a:latin typeface="SFMono-Regular"/>
              </a:rPr>
              <a:t>count</a:t>
            </a:r>
          </a:p>
          <a:p>
            <a:r>
              <a:rPr lang="en-GB" sz="1000" dirty="0">
                <a:solidFill>
                  <a:schemeClr val="tx1"/>
                </a:solidFill>
                <a:latin typeface="SFMono-Regular"/>
              </a:rPr>
              <a:t>Map to genes with </a:t>
            </a:r>
            <a:r>
              <a:rPr lang="en-GB" sz="1000" dirty="0" err="1">
                <a:solidFill>
                  <a:schemeClr val="tx1"/>
                </a:solidFill>
                <a:latin typeface="SFMono-Regular"/>
              </a:rPr>
              <a:t>GenomicRanges</a:t>
            </a:r>
            <a:endParaRPr lang="en-GB" sz="1000" dirty="0">
              <a:solidFill>
                <a:schemeClr val="tx1"/>
              </a:solidFill>
              <a:latin typeface="SFMono-Regular"/>
            </a:endParaRPr>
          </a:p>
          <a:p>
            <a:r>
              <a:rPr lang="en-GB" sz="1000" dirty="0">
                <a:solidFill>
                  <a:schemeClr val="tx1"/>
                </a:solidFill>
                <a:latin typeface="SFMono-Regular"/>
              </a:rPr>
              <a:t>Summarise all tissue positions</a:t>
            </a:r>
            <a:endParaRPr lang="en-US" sz="1000" dirty="0">
              <a:solidFill>
                <a:schemeClr val="tx1"/>
              </a:solidFill>
            </a:endParaRPr>
          </a:p>
          <a:p>
            <a:endParaRPr lang="en-US" sz="1000" dirty="0">
              <a:solidFill>
                <a:schemeClr val="tx1"/>
              </a:solidFill>
            </a:endParaRPr>
          </a:p>
        </p:txBody>
      </p:sp>
      <p:sp>
        <p:nvSpPr>
          <p:cNvPr id="8" name="TextBox 7">
            <a:extLst>
              <a:ext uri="{FF2B5EF4-FFF2-40B4-BE49-F238E27FC236}">
                <a16:creationId xmlns:a16="http://schemas.microsoft.com/office/drawing/2014/main" id="{815CA08A-6E05-124D-A50E-4CCB9FE50231}"/>
              </a:ext>
            </a:extLst>
          </p:cNvPr>
          <p:cNvSpPr txBox="1"/>
          <p:nvPr/>
        </p:nvSpPr>
        <p:spPr>
          <a:xfrm>
            <a:off x="300942" y="1284790"/>
            <a:ext cx="845103" cy="369332"/>
          </a:xfrm>
          <a:prstGeom prst="rect">
            <a:avLst/>
          </a:prstGeom>
          <a:noFill/>
        </p:spPr>
        <p:txBody>
          <a:bodyPr wrap="none" rtlCol="0">
            <a:spAutoFit/>
          </a:bodyPr>
          <a:lstStyle/>
          <a:p>
            <a:r>
              <a:rPr lang="en-US" dirty="0"/>
              <a:t>human</a:t>
            </a:r>
          </a:p>
        </p:txBody>
      </p:sp>
      <p:sp>
        <p:nvSpPr>
          <p:cNvPr id="9" name="TextBox 8">
            <a:extLst>
              <a:ext uri="{FF2B5EF4-FFF2-40B4-BE49-F238E27FC236}">
                <a16:creationId xmlns:a16="http://schemas.microsoft.com/office/drawing/2014/main" id="{71B5FE86-A2CC-2446-ACA3-A6E3D0B57199}"/>
              </a:ext>
            </a:extLst>
          </p:cNvPr>
          <p:cNvSpPr txBox="1"/>
          <p:nvPr/>
        </p:nvSpPr>
        <p:spPr>
          <a:xfrm>
            <a:off x="2059999" y="4176607"/>
            <a:ext cx="1987992" cy="612934"/>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b="1" dirty="0"/>
              <a:t>mm9_bed_to_summary.counts.r</a:t>
            </a:r>
          </a:p>
          <a:p>
            <a:r>
              <a:rPr lang="en-US" sz="1000" dirty="0"/>
              <a:t>&lt;.*</a:t>
            </a:r>
            <a:r>
              <a:rPr lang="en-US" sz="1000" dirty="0" err="1"/>
              <a:t>bed.gz</a:t>
            </a:r>
            <a:endParaRPr lang="en-US" sz="1000" dirty="0"/>
          </a:p>
          <a:p>
            <a:r>
              <a:rPr lang="en-US" sz="1000" dirty="0"/>
              <a:t>&gt;.*.</a:t>
            </a:r>
            <a:r>
              <a:rPr lang="en-US" sz="1000" dirty="0" err="1"/>
              <a:t>summary.counts</a:t>
            </a:r>
            <a:endParaRPr lang="en-US" sz="1000" dirty="0"/>
          </a:p>
        </p:txBody>
      </p:sp>
      <p:sp>
        <p:nvSpPr>
          <p:cNvPr id="10" name="TextBox 9">
            <a:extLst>
              <a:ext uri="{FF2B5EF4-FFF2-40B4-BE49-F238E27FC236}">
                <a16:creationId xmlns:a16="http://schemas.microsoft.com/office/drawing/2014/main" id="{B484D2AA-222F-A641-82CB-608C21A70365}"/>
              </a:ext>
            </a:extLst>
          </p:cNvPr>
          <p:cNvSpPr txBox="1"/>
          <p:nvPr/>
        </p:nvSpPr>
        <p:spPr>
          <a:xfrm>
            <a:off x="4350346" y="4176607"/>
            <a:ext cx="2158852"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dirty="0">
                <a:solidFill>
                  <a:schemeClr val="tx1"/>
                </a:solidFill>
                <a:latin typeface="SFMono-Regular"/>
              </a:rPr>
              <a:t>normalise counts based on total read</a:t>
            </a:r>
          </a:p>
          <a:p>
            <a:r>
              <a:rPr lang="en-GB" sz="1000" dirty="0">
                <a:solidFill>
                  <a:schemeClr val="tx1"/>
                </a:solidFill>
                <a:latin typeface="SFMono-Regular"/>
              </a:rPr>
              <a:t>count</a:t>
            </a:r>
          </a:p>
          <a:p>
            <a:r>
              <a:rPr lang="en-GB" sz="1000" dirty="0">
                <a:solidFill>
                  <a:schemeClr val="tx1"/>
                </a:solidFill>
                <a:latin typeface="SFMono-Regular"/>
              </a:rPr>
              <a:t>Map to genes with </a:t>
            </a:r>
            <a:r>
              <a:rPr lang="en-GB" sz="1000" dirty="0" err="1">
                <a:solidFill>
                  <a:schemeClr val="tx1"/>
                </a:solidFill>
                <a:latin typeface="SFMono-Regular"/>
              </a:rPr>
              <a:t>GenomicRanges</a:t>
            </a:r>
            <a:endParaRPr lang="en-US" sz="1000" dirty="0">
              <a:solidFill>
                <a:schemeClr val="tx1"/>
              </a:solidFill>
            </a:endParaRPr>
          </a:p>
        </p:txBody>
      </p:sp>
      <p:sp>
        <p:nvSpPr>
          <p:cNvPr id="11" name="TextBox 10">
            <a:extLst>
              <a:ext uri="{FF2B5EF4-FFF2-40B4-BE49-F238E27FC236}">
                <a16:creationId xmlns:a16="http://schemas.microsoft.com/office/drawing/2014/main" id="{4FC8D43B-8851-ED4D-BF77-40B928F38B36}"/>
              </a:ext>
            </a:extLst>
          </p:cNvPr>
          <p:cNvSpPr txBox="1"/>
          <p:nvPr/>
        </p:nvSpPr>
        <p:spPr>
          <a:xfrm>
            <a:off x="300941" y="4176607"/>
            <a:ext cx="817853" cy="369332"/>
          </a:xfrm>
          <a:prstGeom prst="rect">
            <a:avLst/>
          </a:prstGeom>
          <a:noFill/>
        </p:spPr>
        <p:txBody>
          <a:bodyPr wrap="none" rtlCol="0">
            <a:spAutoFit/>
          </a:bodyPr>
          <a:lstStyle/>
          <a:p>
            <a:r>
              <a:rPr lang="en-US" dirty="0"/>
              <a:t>mouse</a:t>
            </a:r>
          </a:p>
        </p:txBody>
      </p:sp>
      <p:sp>
        <p:nvSpPr>
          <p:cNvPr id="12" name="TextBox 11">
            <a:extLst>
              <a:ext uri="{FF2B5EF4-FFF2-40B4-BE49-F238E27FC236}">
                <a16:creationId xmlns:a16="http://schemas.microsoft.com/office/drawing/2014/main" id="{B008DD8F-1C5C-8645-BF51-4C7D09EE524D}"/>
              </a:ext>
            </a:extLst>
          </p:cNvPr>
          <p:cNvSpPr txBox="1"/>
          <p:nvPr/>
        </p:nvSpPr>
        <p:spPr>
          <a:xfrm>
            <a:off x="5649665" y="2553196"/>
            <a:ext cx="1910010" cy="276999"/>
          </a:xfrm>
          <a:prstGeom prst="rect">
            <a:avLst/>
          </a:prstGeom>
          <a:noFill/>
        </p:spPr>
        <p:txBody>
          <a:bodyPr wrap="none" rtlCol="0">
            <a:spAutoFit/>
          </a:bodyPr>
          <a:lstStyle/>
          <a:p>
            <a:r>
              <a:rPr lang="en-GB" sz="1200" b="1" dirty="0"/>
              <a:t>3_tss_data/</a:t>
            </a:r>
            <a:r>
              <a:rPr lang="en-GB" sz="1200" b="1" dirty="0" err="1"/>
              <a:t>raw_positions</a:t>
            </a:r>
            <a:r>
              <a:rPr lang="en-GB" sz="1200" b="1" dirty="0"/>
              <a:t>/</a:t>
            </a:r>
            <a:endParaRPr lang="en-US" sz="1200" b="1" dirty="0"/>
          </a:p>
        </p:txBody>
      </p:sp>
      <p:sp>
        <p:nvSpPr>
          <p:cNvPr id="13" name="Triangle 12">
            <a:extLst>
              <a:ext uri="{FF2B5EF4-FFF2-40B4-BE49-F238E27FC236}">
                <a16:creationId xmlns:a16="http://schemas.microsoft.com/office/drawing/2014/main" id="{69B65022-FF9A-1848-999D-28CA0F9B6F3E}"/>
              </a:ext>
            </a:extLst>
          </p:cNvPr>
          <p:cNvSpPr/>
          <p:nvPr/>
        </p:nvSpPr>
        <p:spPr>
          <a:xfrm rot="5400000">
            <a:off x="5321535" y="2557239"/>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8E059E3-B96F-D648-8495-9FCE3BF5579D}"/>
              </a:ext>
            </a:extLst>
          </p:cNvPr>
          <p:cNvSpPr txBox="1"/>
          <p:nvPr/>
        </p:nvSpPr>
        <p:spPr>
          <a:xfrm>
            <a:off x="1319658" y="1214247"/>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2.2.2</a:t>
            </a:r>
          </a:p>
        </p:txBody>
      </p:sp>
      <p:sp>
        <p:nvSpPr>
          <p:cNvPr id="15" name="TextBox 14">
            <a:extLst>
              <a:ext uri="{FF2B5EF4-FFF2-40B4-BE49-F238E27FC236}">
                <a16:creationId xmlns:a16="http://schemas.microsoft.com/office/drawing/2014/main" id="{8B8B90EE-5132-DD4F-90DA-785638CD478F}"/>
              </a:ext>
            </a:extLst>
          </p:cNvPr>
          <p:cNvSpPr txBox="1"/>
          <p:nvPr/>
        </p:nvSpPr>
        <p:spPr>
          <a:xfrm>
            <a:off x="1677471" y="4040399"/>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2.2.2</a:t>
            </a:r>
          </a:p>
        </p:txBody>
      </p:sp>
      <p:pic>
        <p:nvPicPr>
          <p:cNvPr id="16" name="Picture 15">
            <a:extLst>
              <a:ext uri="{FF2B5EF4-FFF2-40B4-BE49-F238E27FC236}">
                <a16:creationId xmlns:a16="http://schemas.microsoft.com/office/drawing/2014/main" id="{492EC846-A94F-F947-BB8F-FFA60A867F18}"/>
              </a:ext>
            </a:extLst>
          </p:cNvPr>
          <p:cNvPicPr>
            <a:picLocks noChangeAspect="1"/>
          </p:cNvPicPr>
          <p:nvPr/>
        </p:nvPicPr>
        <p:blipFill>
          <a:blip r:embed="rId3"/>
          <a:stretch>
            <a:fillRect/>
          </a:stretch>
        </p:blipFill>
        <p:spPr>
          <a:xfrm>
            <a:off x="2148" y="0"/>
            <a:ext cx="7555379" cy="10691813"/>
          </a:xfrm>
          <a:prstGeom prst="rect">
            <a:avLst/>
          </a:prstGeom>
        </p:spPr>
      </p:pic>
    </p:spTree>
    <p:extLst>
      <p:ext uri="{BB962C8B-B14F-4D97-AF65-F5344CB8AC3E}">
        <p14:creationId xmlns:p14="http://schemas.microsoft.com/office/powerpoint/2010/main" val="48324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97C071-C9F7-A34C-920F-B50A18786CA0}"/>
              </a:ext>
            </a:extLst>
          </p:cNvPr>
          <p:cNvSpPr/>
          <p:nvPr/>
        </p:nvSpPr>
        <p:spPr>
          <a:xfrm>
            <a:off x="907013" y="148607"/>
            <a:ext cx="3899657" cy="369332"/>
          </a:xfrm>
          <a:prstGeom prst="rect">
            <a:avLst/>
          </a:prstGeom>
        </p:spPr>
        <p:txBody>
          <a:bodyPr wrap="none">
            <a:spAutoFit/>
          </a:bodyPr>
          <a:lstStyle/>
          <a:p>
            <a:r>
              <a:rPr lang="en-GB" b="1" dirty="0">
                <a:latin typeface="CMBX12"/>
              </a:rPr>
              <a:t>2.3 Calling of transcriptional start sites </a:t>
            </a:r>
            <a:endParaRPr lang="en-GB" b="1" dirty="0"/>
          </a:p>
        </p:txBody>
      </p:sp>
      <p:sp>
        <p:nvSpPr>
          <p:cNvPr id="3" name="TextBox 2">
            <a:extLst>
              <a:ext uri="{FF2B5EF4-FFF2-40B4-BE49-F238E27FC236}">
                <a16:creationId xmlns:a16="http://schemas.microsoft.com/office/drawing/2014/main" id="{BD5658D4-291C-E348-87DF-B5BA73D6536E}"/>
              </a:ext>
            </a:extLst>
          </p:cNvPr>
          <p:cNvSpPr txBox="1"/>
          <p:nvPr/>
        </p:nvSpPr>
        <p:spPr>
          <a:xfrm>
            <a:off x="3255210" y="833514"/>
            <a:ext cx="792781" cy="369332"/>
          </a:xfrm>
          <a:prstGeom prst="rect">
            <a:avLst/>
          </a:prstGeom>
          <a:noFill/>
        </p:spPr>
        <p:txBody>
          <a:bodyPr wrap="none" rtlCol="0">
            <a:spAutoFit/>
          </a:bodyPr>
          <a:lstStyle/>
          <a:p>
            <a:r>
              <a:rPr lang="en-US" dirty="0"/>
              <a:t>scripts</a:t>
            </a:r>
          </a:p>
        </p:txBody>
      </p:sp>
      <p:sp>
        <p:nvSpPr>
          <p:cNvPr id="4" name="TextBox 3">
            <a:extLst>
              <a:ext uri="{FF2B5EF4-FFF2-40B4-BE49-F238E27FC236}">
                <a16:creationId xmlns:a16="http://schemas.microsoft.com/office/drawing/2014/main" id="{81836218-B069-4744-958A-7C5DE15FBC98}"/>
              </a:ext>
            </a:extLst>
          </p:cNvPr>
          <p:cNvSpPr txBox="1"/>
          <p:nvPr/>
        </p:nvSpPr>
        <p:spPr>
          <a:xfrm>
            <a:off x="4350346" y="833514"/>
            <a:ext cx="957313" cy="369332"/>
          </a:xfrm>
          <a:prstGeom prst="rect">
            <a:avLst/>
          </a:prstGeom>
          <a:noFill/>
        </p:spPr>
        <p:txBody>
          <a:bodyPr wrap="none" rtlCol="0">
            <a:spAutoFit/>
          </a:bodyPr>
          <a:lstStyle/>
          <a:p>
            <a:r>
              <a:rPr lang="en-US" dirty="0"/>
              <a:t>purpose</a:t>
            </a:r>
          </a:p>
        </p:txBody>
      </p:sp>
      <p:sp>
        <p:nvSpPr>
          <p:cNvPr id="5" name="TextBox 4">
            <a:extLst>
              <a:ext uri="{FF2B5EF4-FFF2-40B4-BE49-F238E27FC236}">
                <a16:creationId xmlns:a16="http://schemas.microsoft.com/office/drawing/2014/main" id="{5240AC94-FE04-1A44-B666-935F081BB67D}"/>
              </a:ext>
            </a:extLst>
          </p:cNvPr>
          <p:cNvSpPr txBox="1"/>
          <p:nvPr/>
        </p:nvSpPr>
        <p:spPr>
          <a:xfrm>
            <a:off x="6388018" y="833514"/>
            <a:ext cx="1154803" cy="369332"/>
          </a:xfrm>
          <a:prstGeom prst="rect">
            <a:avLst/>
          </a:prstGeom>
          <a:noFill/>
        </p:spPr>
        <p:txBody>
          <a:bodyPr wrap="none" rtlCol="0">
            <a:spAutoFit/>
          </a:bodyPr>
          <a:lstStyle/>
          <a:p>
            <a:r>
              <a:rPr lang="en-US" dirty="0"/>
              <a:t>saved files</a:t>
            </a:r>
          </a:p>
        </p:txBody>
      </p:sp>
      <p:sp>
        <p:nvSpPr>
          <p:cNvPr id="6" name="TextBox 5">
            <a:extLst>
              <a:ext uri="{FF2B5EF4-FFF2-40B4-BE49-F238E27FC236}">
                <a16:creationId xmlns:a16="http://schemas.microsoft.com/office/drawing/2014/main" id="{931AABF6-85B3-A74B-9432-39A00408F1CE}"/>
              </a:ext>
            </a:extLst>
          </p:cNvPr>
          <p:cNvSpPr txBox="1"/>
          <p:nvPr/>
        </p:nvSpPr>
        <p:spPr>
          <a:xfrm>
            <a:off x="50702" y="572122"/>
            <a:ext cx="1427507" cy="369332"/>
          </a:xfrm>
          <a:prstGeom prst="rect">
            <a:avLst/>
          </a:prstGeom>
          <a:noFill/>
        </p:spPr>
        <p:txBody>
          <a:bodyPr wrap="none" rtlCol="0">
            <a:spAutoFit/>
          </a:bodyPr>
          <a:lstStyle/>
          <a:p>
            <a:r>
              <a:rPr lang="en-US" b="1" dirty="0"/>
              <a:t>human </a:t>
            </a:r>
            <a:r>
              <a:rPr lang="en-US" b="1" dirty="0" err="1"/>
              <a:t>mTEC</a:t>
            </a:r>
            <a:endParaRPr lang="en-US" b="1" dirty="0"/>
          </a:p>
        </p:txBody>
      </p:sp>
      <p:sp>
        <p:nvSpPr>
          <p:cNvPr id="8" name="TextBox 7">
            <a:extLst>
              <a:ext uri="{FF2B5EF4-FFF2-40B4-BE49-F238E27FC236}">
                <a16:creationId xmlns:a16="http://schemas.microsoft.com/office/drawing/2014/main" id="{43B49B24-CDCC-FC4D-996A-E5A0E961513C}"/>
              </a:ext>
            </a:extLst>
          </p:cNvPr>
          <p:cNvSpPr txBox="1"/>
          <p:nvPr/>
        </p:nvSpPr>
        <p:spPr>
          <a:xfrm>
            <a:off x="4350346" y="1382213"/>
            <a:ext cx="1277530"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Define consensus 5’</a:t>
            </a:r>
          </a:p>
          <a:p>
            <a:r>
              <a:rPr lang="en-US" sz="1000" dirty="0"/>
              <a:t>positions across all </a:t>
            </a:r>
          </a:p>
          <a:p>
            <a:r>
              <a:rPr lang="en-US" sz="1000" dirty="0"/>
              <a:t>samples</a:t>
            </a:r>
          </a:p>
        </p:txBody>
      </p:sp>
      <p:sp>
        <p:nvSpPr>
          <p:cNvPr id="9" name="TextBox 8">
            <a:extLst>
              <a:ext uri="{FF2B5EF4-FFF2-40B4-BE49-F238E27FC236}">
                <a16:creationId xmlns:a16="http://schemas.microsoft.com/office/drawing/2014/main" id="{5EA591E7-EB78-9043-A962-E73D89A3505B}"/>
              </a:ext>
            </a:extLst>
          </p:cNvPr>
          <p:cNvSpPr txBox="1"/>
          <p:nvPr/>
        </p:nvSpPr>
        <p:spPr>
          <a:xfrm>
            <a:off x="2014675" y="1297084"/>
            <a:ext cx="2033316" cy="78319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collapse_3Positions.sh</a:t>
            </a:r>
          </a:p>
          <a:p>
            <a:r>
              <a:rPr lang="en-US" sz="1000" dirty="0"/>
              <a:t>&lt;.*_</a:t>
            </a:r>
            <a:r>
              <a:rPr lang="en-US" sz="1000" dirty="0" err="1"/>
              <a:t>summary.counts</a:t>
            </a:r>
            <a:endParaRPr lang="en-US" sz="1000" dirty="0"/>
          </a:p>
          <a:p>
            <a:r>
              <a:rPr lang="en-US" sz="1000" dirty="0"/>
              <a:t>&gt;.*_</a:t>
            </a:r>
            <a:r>
              <a:rPr lang="en-US" sz="1000" dirty="0" err="1"/>
              <a:t>consensus_sites.csv</a:t>
            </a:r>
            <a:endParaRPr lang="en-US" sz="1000" dirty="0"/>
          </a:p>
          <a:p>
            <a:r>
              <a:rPr lang="en-US" sz="1000" dirty="0"/>
              <a:t>&gt;.*_</a:t>
            </a:r>
            <a:r>
              <a:rPr lang="en-US" sz="1000" dirty="0" err="1"/>
              <a:t>consensus_sites.summary.csv</a:t>
            </a:r>
            <a:endParaRPr lang="en-US" sz="1000" dirty="0"/>
          </a:p>
        </p:txBody>
      </p:sp>
      <p:sp>
        <p:nvSpPr>
          <p:cNvPr id="10" name="TextBox 9">
            <a:extLst>
              <a:ext uri="{FF2B5EF4-FFF2-40B4-BE49-F238E27FC236}">
                <a16:creationId xmlns:a16="http://schemas.microsoft.com/office/drawing/2014/main" id="{7FDDAA86-C69D-744C-9111-BD57836D4C2D}"/>
              </a:ext>
            </a:extLst>
          </p:cNvPr>
          <p:cNvSpPr txBox="1"/>
          <p:nvPr/>
        </p:nvSpPr>
        <p:spPr>
          <a:xfrm>
            <a:off x="1788233" y="2382695"/>
            <a:ext cx="2259758" cy="95345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collapse_3Positions_individualCell.sh</a:t>
            </a:r>
          </a:p>
          <a:p>
            <a:r>
              <a:rPr lang="en-US" sz="1000" dirty="0"/>
              <a:t>&lt;.*_</a:t>
            </a:r>
            <a:r>
              <a:rPr lang="en-US" sz="1000" dirty="0" err="1"/>
              <a:t>summary.counts</a:t>
            </a:r>
            <a:endParaRPr lang="en-US" sz="1000" dirty="0"/>
          </a:p>
          <a:p>
            <a:r>
              <a:rPr lang="en-US" sz="1000" dirty="0"/>
              <a:t>&lt;. _</a:t>
            </a:r>
            <a:r>
              <a:rPr lang="en-US" sz="1000" dirty="0" err="1"/>
              <a:t>consensus_sites.csv</a:t>
            </a:r>
            <a:endParaRPr lang="en-US" sz="1000" dirty="0"/>
          </a:p>
          <a:p>
            <a:r>
              <a:rPr lang="en-US" sz="1000" dirty="0"/>
              <a:t>&gt;.*_.</a:t>
            </a:r>
            <a:r>
              <a:rPr lang="en-US" sz="1000" dirty="0" err="1"/>
              <a:t>isoforms.csv</a:t>
            </a:r>
            <a:endParaRPr lang="en-US" sz="1000" dirty="0"/>
          </a:p>
          <a:p>
            <a:r>
              <a:rPr lang="en-US" sz="1000" dirty="0"/>
              <a:t>&gt;.*_</a:t>
            </a:r>
            <a:r>
              <a:rPr lang="en-US" sz="1000" dirty="0" err="1"/>
              <a:t>genes.csv</a:t>
            </a:r>
            <a:endParaRPr lang="en-US" sz="1000" dirty="0"/>
          </a:p>
        </p:txBody>
      </p:sp>
      <p:sp>
        <p:nvSpPr>
          <p:cNvPr id="11" name="TextBox 10">
            <a:extLst>
              <a:ext uri="{FF2B5EF4-FFF2-40B4-BE49-F238E27FC236}">
                <a16:creationId xmlns:a16="http://schemas.microsoft.com/office/drawing/2014/main" id="{87A864B0-0400-FC44-9BC3-1D0A18257D97}"/>
              </a:ext>
            </a:extLst>
          </p:cNvPr>
          <p:cNvSpPr txBox="1"/>
          <p:nvPr/>
        </p:nvSpPr>
        <p:spPr>
          <a:xfrm>
            <a:off x="4350346" y="2638084"/>
            <a:ext cx="1425509" cy="44267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Define  5’ positions per</a:t>
            </a:r>
          </a:p>
          <a:p>
            <a:r>
              <a:rPr lang="en-US" sz="1000" dirty="0"/>
              <a:t>sample</a:t>
            </a:r>
          </a:p>
        </p:txBody>
      </p:sp>
      <p:sp>
        <p:nvSpPr>
          <p:cNvPr id="12" name="TextBox 11">
            <a:extLst>
              <a:ext uri="{FF2B5EF4-FFF2-40B4-BE49-F238E27FC236}">
                <a16:creationId xmlns:a16="http://schemas.microsoft.com/office/drawing/2014/main" id="{BF0DF909-ACC9-B542-8A0E-48A406068964}"/>
              </a:ext>
            </a:extLst>
          </p:cNvPr>
          <p:cNvSpPr txBox="1"/>
          <p:nvPr/>
        </p:nvSpPr>
        <p:spPr>
          <a:xfrm>
            <a:off x="5395022" y="2174514"/>
            <a:ext cx="2300630" cy="276999"/>
          </a:xfrm>
          <a:prstGeom prst="rect">
            <a:avLst/>
          </a:prstGeom>
          <a:noFill/>
        </p:spPr>
        <p:txBody>
          <a:bodyPr wrap="none" rtlCol="0">
            <a:spAutoFit/>
          </a:bodyPr>
          <a:lstStyle/>
          <a:p>
            <a:r>
              <a:rPr lang="en-GB" sz="1200" b="1" dirty="0"/>
              <a:t>3_tss_data/</a:t>
            </a:r>
            <a:r>
              <a:rPr lang="en-GB" sz="1200" b="1" dirty="0" err="1"/>
              <a:t>Unfiltered_isoforms</a:t>
            </a:r>
            <a:endParaRPr lang="en-US" sz="1200" b="1" dirty="0"/>
          </a:p>
        </p:txBody>
      </p:sp>
      <p:sp>
        <p:nvSpPr>
          <p:cNvPr id="13" name="Triangle 12">
            <a:extLst>
              <a:ext uri="{FF2B5EF4-FFF2-40B4-BE49-F238E27FC236}">
                <a16:creationId xmlns:a16="http://schemas.microsoft.com/office/drawing/2014/main" id="{C173AC05-FC00-B844-9A81-B3C370FD2225}"/>
              </a:ext>
            </a:extLst>
          </p:cNvPr>
          <p:cNvSpPr/>
          <p:nvPr/>
        </p:nvSpPr>
        <p:spPr>
          <a:xfrm rot="5400000">
            <a:off x="5066892" y="2178557"/>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76B8390-AD27-8246-B189-0045119B75BB}"/>
              </a:ext>
            </a:extLst>
          </p:cNvPr>
          <p:cNvSpPr txBox="1"/>
          <p:nvPr/>
        </p:nvSpPr>
        <p:spPr>
          <a:xfrm>
            <a:off x="1653872" y="1113758"/>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2.3.1</a:t>
            </a:r>
          </a:p>
        </p:txBody>
      </p:sp>
      <p:sp>
        <p:nvSpPr>
          <p:cNvPr id="15" name="TextBox 14">
            <a:extLst>
              <a:ext uri="{FF2B5EF4-FFF2-40B4-BE49-F238E27FC236}">
                <a16:creationId xmlns:a16="http://schemas.microsoft.com/office/drawing/2014/main" id="{394B8B79-1845-5A4A-B4BD-9C1EF85EFA7F}"/>
              </a:ext>
            </a:extLst>
          </p:cNvPr>
          <p:cNvSpPr txBox="1"/>
          <p:nvPr/>
        </p:nvSpPr>
        <p:spPr>
          <a:xfrm>
            <a:off x="1445484" y="2197663"/>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2.3.2</a:t>
            </a:r>
          </a:p>
        </p:txBody>
      </p:sp>
      <p:sp>
        <p:nvSpPr>
          <p:cNvPr id="16" name="Rectangle 15">
            <a:extLst>
              <a:ext uri="{FF2B5EF4-FFF2-40B4-BE49-F238E27FC236}">
                <a16:creationId xmlns:a16="http://schemas.microsoft.com/office/drawing/2014/main" id="{8B1FB37B-1B06-AD44-8844-5374B669CBC9}"/>
              </a:ext>
            </a:extLst>
          </p:cNvPr>
          <p:cNvSpPr/>
          <p:nvPr/>
        </p:nvSpPr>
        <p:spPr>
          <a:xfrm>
            <a:off x="907013" y="4593637"/>
            <a:ext cx="4996224" cy="369332"/>
          </a:xfrm>
          <a:prstGeom prst="rect">
            <a:avLst/>
          </a:prstGeom>
        </p:spPr>
        <p:txBody>
          <a:bodyPr wrap="square">
            <a:spAutoFit/>
          </a:bodyPr>
          <a:lstStyle/>
          <a:p>
            <a:r>
              <a:rPr lang="en-GB" b="1" dirty="0">
                <a:latin typeface="CMBX12"/>
              </a:rPr>
              <a:t>2.4 Data harmonisation using machine learning </a:t>
            </a:r>
            <a:endParaRPr lang="en-GB" b="1" dirty="0"/>
          </a:p>
        </p:txBody>
      </p:sp>
      <p:sp>
        <p:nvSpPr>
          <p:cNvPr id="17" name="Rectangle 16">
            <a:extLst>
              <a:ext uri="{FF2B5EF4-FFF2-40B4-BE49-F238E27FC236}">
                <a16:creationId xmlns:a16="http://schemas.microsoft.com/office/drawing/2014/main" id="{C88C7F48-7C0D-B041-B48F-6EE5D03449BC}"/>
              </a:ext>
            </a:extLst>
          </p:cNvPr>
          <p:cNvSpPr/>
          <p:nvPr/>
        </p:nvSpPr>
        <p:spPr>
          <a:xfrm>
            <a:off x="50702" y="3305819"/>
            <a:ext cx="1283685" cy="369332"/>
          </a:xfrm>
          <a:prstGeom prst="rect">
            <a:avLst/>
          </a:prstGeom>
        </p:spPr>
        <p:txBody>
          <a:bodyPr wrap="none">
            <a:spAutoFit/>
          </a:bodyPr>
          <a:lstStyle/>
          <a:p>
            <a:r>
              <a:rPr lang="en-US" b="1" dirty="0"/>
              <a:t>mouse ESC:</a:t>
            </a:r>
          </a:p>
        </p:txBody>
      </p:sp>
      <p:sp>
        <p:nvSpPr>
          <p:cNvPr id="18" name="TextBox 17">
            <a:extLst>
              <a:ext uri="{FF2B5EF4-FFF2-40B4-BE49-F238E27FC236}">
                <a16:creationId xmlns:a16="http://schemas.microsoft.com/office/drawing/2014/main" id="{EA60B01C-7572-A640-BEFE-AA38ECEAB33B}"/>
              </a:ext>
            </a:extLst>
          </p:cNvPr>
          <p:cNvSpPr txBox="1"/>
          <p:nvPr/>
        </p:nvSpPr>
        <p:spPr>
          <a:xfrm>
            <a:off x="4350346" y="7996752"/>
            <a:ext cx="1248710" cy="272415"/>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Train random forest</a:t>
            </a:r>
          </a:p>
        </p:txBody>
      </p:sp>
      <p:sp>
        <p:nvSpPr>
          <p:cNvPr id="19" name="TextBox 18">
            <a:extLst>
              <a:ext uri="{FF2B5EF4-FFF2-40B4-BE49-F238E27FC236}">
                <a16:creationId xmlns:a16="http://schemas.microsoft.com/office/drawing/2014/main" id="{ED1FC659-B47B-FA41-BD40-99D7ADDA7487}"/>
              </a:ext>
            </a:extLst>
          </p:cNvPr>
          <p:cNvSpPr txBox="1"/>
          <p:nvPr/>
        </p:nvSpPr>
        <p:spPr>
          <a:xfrm>
            <a:off x="2014675" y="7656234"/>
            <a:ext cx="2136274" cy="1123712"/>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random_forest.r</a:t>
            </a:r>
            <a:endParaRPr lang="en-US" sz="1000" b="1" dirty="0"/>
          </a:p>
          <a:p>
            <a:r>
              <a:rPr lang="en-US" sz="1000" dirty="0"/>
              <a:t>&lt; features_internal_data_mm9.csv</a:t>
            </a:r>
          </a:p>
          <a:p>
            <a:r>
              <a:rPr lang="en-US" sz="1000" dirty="0"/>
              <a:t>&lt; features_fantom_data_mm9.csv  </a:t>
            </a:r>
          </a:p>
          <a:p>
            <a:r>
              <a:rPr lang="en-US" sz="1000" dirty="0"/>
              <a:t>&gt; </a:t>
            </a:r>
            <a:r>
              <a:rPr lang="en-US" sz="1000" dirty="0" err="1"/>
              <a:t>int_fit_s.rds</a:t>
            </a:r>
            <a:endParaRPr lang="en-US" sz="1000" dirty="0"/>
          </a:p>
          <a:p>
            <a:r>
              <a:rPr lang="en-US" sz="1000" dirty="0"/>
              <a:t>&gt; </a:t>
            </a:r>
            <a:r>
              <a:rPr lang="en-US" sz="1000" dirty="0" err="1"/>
              <a:t>fa_fit_s.rds</a:t>
            </a:r>
            <a:endParaRPr lang="en-US" sz="1000" dirty="0"/>
          </a:p>
          <a:p>
            <a:endParaRPr lang="en-US" sz="1000" dirty="0"/>
          </a:p>
        </p:txBody>
      </p:sp>
      <p:sp>
        <p:nvSpPr>
          <p:cNvPr id="20" name="TextBox 19">
            <a:extLst>
              <a:ext uri="{FF2B5EF4-FFF2-40B4-BE49-F238E27FC236}">
                <a16:creationId xmlns:a16="http://schemas.microsoft.com/office/drawing/2014/main" id="{3201C22A-7B25-634A-9FDD-A46BAC70F375}"/>
              </a:ext>
            </a:extLst>
          </p:cNvPr>
          <p:cNvSpPr txBox="1"/>
          <p:nvPr/>
        </p:nvSpPr>
        <p:spPr>
          <a:xfrm>
            <a:off x="4350346" y="9008206"/>
            <a:ext cx="2091911"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Use random forest classifier to find</a:t>
            </a:r>
          </a:p>
          <a:p>
            <a:r>
              <a:rPr lang="en-US" sz="1000" dirty="0"/>
              <a:t>reliable features across </a:t>
            </a:r>
            <a:r>
              <a:rPr lang="en-US" sz="1000" dirty="0" err="1"/>
              <a:t>fantom</a:t>
            </a:r>
            <a:r>
              <a:rPr lang="en-US" sz="1000" dirty="0"/>
              <a:t> and</a:t>
            </a:r>
          </a:p>
          <a:p>
            <a:r>
              <a:rPr lang="en-US" sz="1000" dirty="0" err="1"/>
              <a:t>mTEC</a:t>
            </a:r>
            <a:r>
              <a:rPr lang="en-US" sz="1000" dirty="0"/>
              <a:t> samples</a:t>
            </a:r>
          </a:p>
        </p:txBody>
      </p:sp>
      <p:sp>
        <p:nvSpPr>
          <p:cNvPr id="21" name="TextBox 20">
            <a:extLst>
              <a:ext uri="{FF2B5EF4-FFF2-40B4-BE49-F238E27FC236}">
                <a16:creationId xmlns:a16="http://schemas.microsoft.com/office/drawing/2014/main" id="{968AE6BC-A15D-2B49-A528-0EE4751ED6CB}"/>
              </a:ext>
            </a:extLst>
          </p:cNvPr>
          <p:cNvSpPr txBox="1"/>
          <p:nvPr/>
        </p:nvSpPr>
        <p:spPr>
          <a:xfrm>
            <a:off x="2523872" y="8752817"/>
            <a:ext cx="1604040" cy="1123712"/>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filter_isoforms_with_rf.r</a:t>
            </a:r>
            <a:endParaRPr lang="en-US" sz="1000" b="1" dirty="0"/>
          </a:p>
          <a:p>
            <a:r>
              <a:rPr lang="en-US" sz="1000" dirty="0"/>
              <a:t>&lt; </a:t>
            </a:r>
            <a:r>
              <a:rPr lang="en-US" sz="1000" dirty="0" err="1"/>
              <a:t>int_fit_s.rds</a:t>
            </a:r>
            <a:endParaRPr lang="en-US" sz="1000" dirty="0"/>
          </a:p>
          <a:p>
            <a:r>
              <a:rPr lang="en-US" sz="1000" dirty="0"/>
              <a:t>&lt; </a:t>
            </a:r>
            <a:r>
              <a:rPr lang="en-US" sz="1000" dirty="0" err="1"/>
              <a:t>fa_fit_s.rds</a:t>
            </a:r>
            <a:endParaRPr lang="en-US" sz="1000" dirty="0"/>
          </a:p>
          <a:p>
            <a:r>
              <a:rPr lang="en-US" sz="1000" dirty="0"/>
              <a:t>&lt;.*.</a:t>
            </a:r>
            <a:r>
              <a:rPr lang="en-US" sz="1000" dirty="0" err="1"/>
              <a:t>features.csv</a:t>
            </a:r>
            <a:endParaRPr lang="en-US" sz="1000" dirty="0"/>
          </a:p>
          <a:p>
            <a:r>
              <a:rPr lang="en-US" sz="1000" dirty="0"/>
              <a:t>&gt;.*.</a:t>
            </a:r>
            <a:r>
              <a:rPr lang="en-US" sz="1000" dirty="0" err="1"/>
              <a:t>filtered.csv</a:t>
            </a:r>
            <a:endParaRPr lang="en-US" sz="1000" dirty="0"/>
          </a:p>
          <a:p>
            <a:r>
              <a:rPr lang="en-US" sz="1000" dirty="0"/>
              <a:t>&gt;.*.features-</a:t>
            </a:r>
            <a:r>
              <a:rPr lang="en-US" sz="1000" dirty="0" err="1"/>
              <a:t>filtered.csv</a:t>
            </a:r>
            <a:endParaRPr lang="en-US" sz="1000" dirty="0"/>
          </a:p>
        </p:txBody>
      </p:sp>
      <p:sp>
        <p:nvSpPr>
          <p:cNvPr id="22" name="TextBox 21">
            <a:extLst>
              <a:ext uri="{FF2B5EF4-FFF2-40B4-BE49-F238E27FC236}">
                <a16:creationId xmlns:a16="http://schemas.microsoft.com/office/drawing/2014/main" id="{66554EC6-65F9-DF4E-A222-26754AA7AFB7}"/>
              </a:ext>
            </a:extLst>
          </p:cNvPr>
          <p:cNvSpPr txBox="1"/>
          <p:nvPr/>
        </p:nvSpPr>
        <p:spPr>
          <a:xfrm>
            <a:off x="1683096" y="7501919"/>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2.4.2</a:t>
            </a:r>
          </a:p>
        </p:txBody>
      </p:sp>
      <p:sp>
        <p:nvSpPr>
          <p:cNvPr id="23" name="TextBox 22">
            <a:extLst>
              <a:ext uri="{FF2B5EF4-FFF2-40B4-BE49-F238E27FC236}">
                <a16:creationId xmlns:a16="http://schemas.microsoft.com/office/drawing/2014/main" id="{4C7A227A-438D-5A44-8F6C-FF9FE0BBD200}"/>
              </a:ext>
            </a:extLst>
          </p:cNvPr>
          <p:cNvSpPr txBox="1"/>
          <p:nvPr/>
        </p:nvSpPr>
        <p:spPr>
          <a:xfrm>
            <a:off x="4350346" y="6843426"/>
            <a:ext cx="2140879"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Generate feature lists for mouse</a:t>
            </a:r>
          </a:p>
          <a:p>
            <a:r>
              <a:rPr lang="en-US" sz="1000" dirty="0"/>
              <a:t>internal and </a:t>
            </a:r>
            <a:r>
              <a:rPr lang="en-US" sz="1000" dirty="0" err="1"/>
              <a:t>fantom</a:t>
            </a:r>
            <a:r>
              <a:rPr lang="en-US" sz="1000" dirty="0"/>
              <a:t> to train Random</a:t>
            </a:r>
          </a:p>
          <a:p>
            <a:r>
              <a:rPr lang="en-US" sz="1000" dirty="0"/>
              <a:t>Forest</a:t>
            </a:r>
          </a:p>
        </p:txBody>
      </p:sp>
      <p:sp>
        <p:nvSpPr>
          <p:cNvPr id="24" name="TextBox 23">
            <a:extLst>
              <a:ext uri="{FF2B5EF4-FFF2-40B4-BE49-F238E27FC236}">
                <a16:creationId xmlns:a16="http://schemas.microsoft.com/office/drawing/2014/main" id="{D29B068F-D949-DB40-B84C-C370D9BE6672}"/>
              </a:ext>
            </a:extLst>
          </p:cNvPr>
          <p:cNvSpPr txBox="1"/>
          <p:nvPr/>
        </p:nvSpPr>
        <p:spPr>
          <a:xfrm>
            <a:off x="2014675" y="6502908"/>
            <a:ext cx="2086596" cy="95345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feature_tables.r</a:t>
            </a:r>
            <a:endParaRPr lang="en-US" sz="1000" b="1" dirty="0"/>
          </a:p>
          <a:p>
            <a:r>
              <a:rPr lang="en-US" sz="1000" dirty="0"/>
              <a:t>&lt; </a:t>
            </a:r>
            <a:r>
              <a:rPr lang="en-US" sz="1000" dirty="0" err="1"/>
              <a:t>all_internal.isoforms.csv</a:t>
            </a:r>
            <a:endParaRPr lang="en-US" sz="1000" dirty="0"/>
          </a:p>
          <a:p>
            <a:r>
              <a:rPr lang="en-US" sz="1000" dirty="0"/>
              <a:t>&lt; </a:t>
            </a:r>
            <a:r>
              <a:rPr lang="en-US" sz="1000" dirty="0" err="1"/>
              <a:t>all_fantoms.isoforms.csv</a:t>
            </a:r>
            <a:endParaRPr lang="en-US" sz="1000" b="1" dirty="0"/>
          </a:p>
          <a:p>
            <a:r>
              <a:rPr lang="en-US" sz="1000" dirty="0"/>
              <a:t>&gt; features_internal_data_mm9.cs</a:t>
            </a:r>
          </a:p>
          <a:p>
            <a:r>
              <a:rPr lang="en-US" sz="1000" dirty="0"/>
              <a:t>&gt; features_fantom_data_mm9.csv </a:t>
            </a:r>
          </a:p>
        </p:txBody>
      </p:sp>
      <p:sp>
        <p:nvSpPr>
          <p:cNvPr id="25" name="TextBox 24">
            <a:extLst>
              <a:ext uri="{FF2B5EF4-FFF2-40B4-BE49-F238E27FC236}">
                <a16:creationId xmlns:a16="http://schemas.microsoft.com/office/drawing/2014/main" id="{F61EF886-D074-FC4A-B8EF-E4BF56F1CF8F}"/>
              </a:ext>
            </a:extLst>
          </p:cNvPr>
          <p:cNvSpPr txBox="1"/>
          <p:nvPr/>
        </p:nvSpPr>
        <p:spPr>
          <a:xfrm>
            <a:off x="1683096" y="6348593"/>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2.4.1</a:t>
            </a:r>
          </a:p>
        </p:txBody>
      </p:sp>
      <p:sp>
        <p:nvSpPr>
          <p:cNvPr id="28" name="TextBox 27">
            <a:extLst>
              <a:ext uri="{FF2B5EF4-FFF2-40B4-BE49-F238E27FC236}">
                <a16:creationId xmlns:a16="http://schemas.microsoft.com/office/drawing/2014/main" id="{586CAC3C-5F74-494A-8E60-9F84DE8435DA}"/>
              </a:ext>
            </a:extLst>
          </p:cNvPr>
          <p:cNvSpPr txBox="1"/>
          <p:nvPr/>
        </p:nvSpPr>
        <p:spPr>
          <a:xfrm>
            <a:off x="4350346" y="10189918"/>
            <a:ext cx="1305900" cy="272415"/>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Format to </a:t>
            </a:r>
            <a:r>
              <a:rPr lang="en-US" sz="1000" dirty="0" err="1"/>
              <a:t>bedgraphs</a:t>
            </a:r>
            <a:endParaRPr lang="en-US" sz="1000" dirty="0"/>
          </a:p>
        </p:txBody>
      </p:sp>
      <p:sp>
        <p:nvSpPr>
          <p:cNvPr id="29" name="TextBox 28">
            <a:extLst>
              <a:ext uri="{FF2B5EF4-FFF2-40B4-BE49-F238E27FC236}">
                <a16:creationId xmlns:a16="http://schemas.microsoft.com/office/drawing/2014/main" id="{6DD181AE-5AC2-DF41-92E1-62ABB327413B}"/>
              </a:ext>
            </a:extLst>
          </p:cNvPr>
          <p:cNvSpPr txBox="1"/>
          <p:nvPr/>
        </p:nvSpPr>
        <p:spPr>
          <a:xfrm>
            <a:off x="2388809" y="10019659"/>
            <a:ext cx="1757060" cy="612934"/>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b="1" dirty="0" err="1">
                <a:solidFill>
                  <a:srgbClr val="24292E"/>
                </a:solidFill>
                <a:latin typeface="-apple-system"/>
              </a:rPr>
              <a:t>filtered_data_to_bedgraph.r</a:t>
            </a:r>
            <a:endParaRPr lang="en-US" sz="1000" b="1" dirty="0"/>
          </a:p>
          <a:p>
            <a:r>
              <a:rPr lang="en-US" sz="1000" dirty="0"/>
              <a:t>&lt;.*.</a:t>
            </a:r>
            <a:r>
              <a:rPr lang="en-US" sz="1000" dirty="0" err="1"/>
              <a:t>filtered.csv</a:t>
            </a:r>
            <a:endParaRPr lang="en-US" sz="1000" dirty="0"/>
          </a:p>
          <a:p>
            <a:r>
              <a:rPr lang="en-US" sz="1000" dirty="0"/>
              <a:t>&gt;.*.</a:t>
            </a:r>
            <a:r>
              <a:rPr lang="en-US" sz="1000" dirty="0" err="1"/>
              <a:t>filtered.bedgraph</a:t>
            </a:r>
            <a:endParaRPr lang="en-US" sz="1000" dirty="0"/>
          </a:p>
        </p:txBody>
      </p:sp>
      <p:sp>
        <p:nvSpPr>
          <p:cNvPr id="30" name="TextBox 29">
            <a:extLst>
              <a:ext uri="{FF2B5EF4-FFF2-40B4-BE49-F238E27FC236}">
                <a16:creationId xmlns:a16="http://schemas.microsoft.com/office/drawing/2014/main" id="{7521187E-46BD-5C42-86AC-A8766385A0E1}"/>
              </a:ext>
            </a:extLst>
          </p:cNvPr>
          <p:cNvSpPr txBox="1"/>
          <p:nvPr/>
        </p:nvSpPr>
        <p:spPr>
          <a:xfrm>
            <a:off x="2181019" y="8655241"/>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2.4.3</a:t>
            </a:r>
          </a:p>
        </p:txBody>
      </p:sp>
      <p:sp>
        <p:nvSpPr>
          <p:cNvPr id="33" name="TextBox 32">
            <a:extLst>
              <a:ext uri="{FF2B5EF4-FFF2-40B4-BE49-F238E27FC236}">
                <a16:creationId xmlns:a16="http://schemas.microsoft.com/office/drawing/2014/main" id="{409E9ED4-C5CD-4445-8324-16A2C632D955}"/>
              </a:ext>
            </a:extLst>
          </p:cNvPr>
          <p:cNvSpPr txBox="1"/>
          <p:nvPr/>
        </p:nvSpPr>
        <p:spPr>
          <a:xfrm>
            <a:off x="5340910" y="9806427"/>
            <a:ext cx="1430135" cy="276999"/>
          </a:xfrm>
          <a:prstGeom prst="rect">
            <a:avLst/>
          </a:prstGeom>
          <a:noFill/>
        </p:spPr>
        <p:txBody>
          <a:bodyPr wrap="none" rtlCol="0">
            <a:spAutoFit/>
          </a:bodyPr>
          <a:lstStyle/>
          <a:p>
            <a:r>
              <a:rPr lang="en-GB" sz="1200" b="1" dirty="0"/>
              <a:t>3_tss_data/Filtered</a:t>
            </a:r>
            <a:endParaRPr lang="en-US" sz="1200" b="1" dirty="0"/>
          </a:p>
        </p:txBody>
      </p:sp>
      <p:sp>
        <p:nvSpPr>
          <p:cNvPr id="34" name="Triangle 33">
            <a:extLst>
              <a:ext uri="{FF2B5EF4-FFF2-40B4-BE49-F238E27FC236}">
                <a16:creationId xmlns:a16="http://schemas.microsoft.com/office/drawing/2014/main" id="{919A962F-F6CB-A44D-9B1D-6196BE130D83}"/>
              </a:ext>
            </a:extLst>
          </p:cNvPr>
          <p:cNvSpPr/>
          <p:nvPr/>
        </p:nvSpPr>
        <p:spPr>
          <a:xfrm rot="5400000">
            <a:off x="5012780" y="9810470"/>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293FCB6-242B-1F45-842B-970C6E103589}"/>
              </a:ext>
            </a:extLst>
          </p:cNvPr>
          <p:cNvSpPr txBox="1"/>
          <p:nvPr/>
        </p:nvSpPr>
        <p:spPr>
          <a:xfrm>
            <a:off x="5395022" y="7589538"/>
            <a:ext cx="2191306" cy="276999"/>
          </a:xfrm>
          <a:prstGeom prst="rect">
            <a:avLst/>
          </a:prstGeom>
          <a:noFill/>
        </p:spPr>
        <p:txBody>
          <a:bodyPr wrap="none" rtlCol="0">
            <a:spAutoFit/>
          </a:bodyPr>
          <a:lstStyle/>
          <a:p>
            <a:r>
              <a:rPr lang="en-GB" sz="1200" b="1" dirty="0"/>
              <a:t>3_tss_data/</a:t>
            </a:r>
            <a:r>
              <a:rPr lang="en-GB" sz="1200" b="1" dirty="0" err="1"/>
              <a:t>Unfiltered_features</a:t>
            </a:r>
            <a:endParaRPr lang="en-US" sz="1200" b="1" dirty="0"/>
          </a:p>
        </p:txBody>
      </p:sp>
      <p:sp>
        <p:nvSpPr>
          <p:cNvPr id="36" name="Triangle 35">
            <a:extLst>
              <a:ext uri="{FF2B5EF4-FFF2-40B4-BE49-F238E27FC236}">
                <a16:creationId xmlns:a16="http://schemas.microsoft.com/office/drawing/2014/main" id="{CDCB61BE-A74A-E149-A647-FACF4B8EEB63}"/>
              </a:ext>
            </a:extLst>
          </p:cNvPr>
          <p:cNvSpPr/>
          <p:nvPr/>
        </p:nvSpPr>
        <p:spPr>
          <a:xfrm rot="5400000">
            <a:off x="5066892" y="7593581"/>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140AA4C-79DF-C443-A4D9-4397C1770EC3}"/>
              </a:ext>
            </a:extLst>
          </p:cNvPr>
          <p:cNvSpPr txBox="1"/>
          <p:nvPr/>
        </p:nvSpPr>
        <p:spPr>
          <a:xfrm>
            <a:off x="4350346" y="5343181"/>
            <a:ext cx="1981393"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Pool  all </a:t>
            </a:r>
            <a:r>
              <a:rPr lang="en-US" sz="1000" dirty="0" err="1"/>
              <a:t>mESC</a:t>
            </a:r>
            <a:r>
              <a:rPr lang="en-US" sz="1000" dirty="0"/>
              <a:t> and </a:t>
            </a:r>
            <a:r>
              <a:rPr lang="en-US" sz="1000" dirty="0" err="1"/>
              <a:t>fantom</a:t>
            </a:r>
            <a:r>
              <a:rPr lang="en-US" sz="1000" dirty="0"/>
              <a:t> mouse</a:t>
            </a:r>
          </a:p>
          <a:p>
            <a:r>
              <a:rPr lang="en-US" sz="1000" dirty="0"/>
              <a:t>data into single sample for </a:t>
            </a:r>
            <a:r>
              <a:rPr lang="en-US" sz="1000" dirty="0" err="1"/>
              <a:t>mESC</a:t>
            </a:r>
            <a:endParaRPr lang="en-US" sz="1000" dirty="0"/>
          </a:p>
          <a:p>
            <a:r>
              <a:rPr lang="en-US" sz="1000" dirty="0"/>
              <a:t>and single sample for </a:t>
            </a:r>
            <a:r>
              <a:rPr lang="en-US" sz="1000" dirty="0" err="1"/>
              <a:t>fantom</a:t>
            </a:r>
            <a:endParaRPr lang="en-US" sz="1000" dirty="0"/>
          </a:p>
        </p:txBody>
      </p:sp>
      <p:sp>
        <p:nvSpPr>
          <p:cNvPr id="38" name="TextBox 37">
            <a:extLst>
              <a:ext uri="{FF2B5EF4-FFF2-40B4-BE49-F238E27FC236}">
                <a16:creationId xmlns:a16="http://schemas.microsoft.com/office/drawing/2014/main" id="{8C97F602-CDFA-5D46-A163-AA87B4F7F1C3}"/>
              </a:ext>
            </a:extLst>
          </p:cNvPr>
          <p:cNvSpPr txBox="1"/>
          <p:nvPr/>
        </p:nvSpPr>
        <p:spPr>
          <a:xfrm>
            <a:off x="2427057" y="5200181"/>
            <a:ext cx="1670790" cy="1123712"/>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a:t>mm9_pool_isoforms.r</a:t>
            </a:r>
          </a:p>
          <a:p>
            <a:r>
              <a:rPr lang="en-US" sz="1000" dirty="0"/>
              <a:t>&lt;_*</a:t>
            </a:r>
            <a:r>
              <a:rPr lang="en-US" sz="1000" dirty="0" err="1"/>
              <a:t>trimmed.isoforms.csv</a:t>
            </a:r>
            <a:endParaRPr lang="en-US" sz="1000" dirty="0"/>
          </a:p>
          <a:p>
            <a:r>
              <a:rPr lang="en-US" sz="1000" dirty="0"/>
              <a:t>&lt;_*</a:t>
            </a:r>
            <a:r>
              <a:rPr lang="en-US" sz="1000" dirty="0" err="1"/>
              <a:t>ctss.isoforms.csv</a:t>
            </a:r>
            <a:endParaRPr lang="en-US" sz="1000" dirty="0"/>
          </a:p>
          <a:p>
            <a:r>
              <a:rPr lang="en-US" sz="1000" dirty="0"/>
              <a:t>&gt; </a:t>
            </a:r>
            <a:r>
              <a:rPr lang="en-US" sz="1000" dirty="0" err="1"/>
              <a:t>all_internal.isoforms.csv</a:t>
            </a:r>
            <a:endParaRPr lang="en-US" sz="1000" dirty="0"/>
          </a:p>
          <a:p>
            <a:r>
              <a:rPr lang="en-US" sz="1000" dirty="0"/>
              <a:t>&gt; </a:t>
            </a:r>
            <a:r>
              <a:rPr lang="en-US" sz="1000" dirty="0" err="1"/>
              <a:t>all_fantoms.isoforms.csv</a:t>
            </a:r>
            <a:endParaRPr lang="en-US" sz="1000" b="1" dirty="0"/>
          </a:p>
          <a:p>
            <a:endParaRPr lang="en-US" sz="1000" dirty="0"/>
          </a:p>
        </p:txBody>
      </p:sp>
    </p:spTree>
    <p:extLst>
      <p:ext uri="{BB962C8B-B14F-4D97-AF65-F5344CB8AC3E}">
        <p14:creationId xmlns:p14="http://schemas.microsoft.com/office/powerpoint/2010/main" val="2594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DA4E0-3B5C-B548-ABD6-67D89BECB484}"/>
              </a:ext>
            </a:extLst>
          </p:cNvPr>
          <p:cNvSpPr/>
          <p:nvPr/>
        </p:nvSpPr>
        <p:spPr>
          <a:xfrm>
            <a:off x="907013" y="148607"/>
            <a:ext cx="3009798" cy="369332"/>
          </a:xfrm>
          <a:prstGeom prst="rect">
            <a:avLst/>
          </a:prstGeom>
        </p:spPr>
        <p:txBody>
          <a:bodyPr wrap="none">
            <a:spAutoFit/>
          </a:bodyPr>
          <a:lstStyle/>
          <a:p>
            <a:r>
              <a:rPr lang="en-GB" b="1" dirty="0">
                <a:latin typeface="CMBX12"/>
              </a:rPr>
              <a:t>2.5 Definition of gene classes </a:t>
            </a:r>
          </a:p>
        </p:txBody>
      </p:sp>
      <p:sp>
        <p:nvSpPr>
          <p:cNvPr id="3" name="TextBox 2">
            <a:extLst>
              <a:ext uri="{FF2B5EF4-FFF2-40B4-BE49-F238E27FC236}">
                <a16:creationId xmlns:a16="http://schemas.microsoft.com/office/drawing/2014/main" id="{AA40D284-868D-A241-94F8-E5FC3DD19BC2}"/>
              </a:ext>
            </a:extLst>
          </p:cNvPr>
          <p:cNvSpPr txBox="1"/>
          <p:nvPr/>
        </p:nvSpPr>
        <p:spPr>
          <a:xfrm>
            <a:off x="3255210" y="833514"/>
            <a:ext cx="792781" cy="369332"/>
          </a:xfrm>
          <a:prstGeom prst="rect">
            <a:avLst/>
          </a:prstGeom>
          <a:noFill/>
        </p:spPr>
        <p:txBody>
          <a:bodyPr wrap="none" rtlCol="0">
            <a:spAutoFit/>
          </a:bodyPr>
          <a:lstStyle/>
          <a:p>
            <a:r>
              <a:rPr lang="en-US" dirty="0"/>
              <a:t>scripts</a:t>
            </a:r>
          </a:p>
        </p:txBody>
      </p:sp>
      <p:sp>
        <p:nvSpPr>
          <p:cNvPr id="4" name="TextBox 3">
            <a:extLst>
              <a:ext uri="{FF2B5EF4-FFF2-40B4-BE49-F238E27FC236}">
                <a16:creationId xmlns:a16="http://schemas.microsoft.com/office/drawing/2014/main" id="{9BE6ACDB-510C-B743-9650-29F6BF701E5A}"/>
              </a:ext>
            </a:extLst>
          </p:cNvPr>
          <p:cNvSpPr txBox="1"/>
          <p:nvPr/>
        </p:nvSpPr>
        <p:spPr>
          <a:xfrm>
            <a:off x="4350346" y="833514"/>
            <a:ext cx="957313" cy="369332"/>
          </a:xfrm>
          <a:prstGeom prst="rect">
            <a:avLst/>
          </a:prstGeom>
          <a:noFill/>
        </p:spPr>
        <p:txBody>
          <a:bodyPr wrap="none" rtlCol="0">
            <a:spAutoFit/>
          </a:bodyPr>
          <a:lstStyle/>
          <a:p>
            <a:r>
              <a:rPr lang="en-US" dirty="0"/>
              <a:t>purpose</a:t>
            </a:r>
          </a:p>
        </p:txBody>
      </p:sp>
      <p:sp>
        <p:nvSpPr>
          <p:cNvPr id="5" name="TextBox 4">
            <a:extLst>
              <a:ext uri="{FF2B5EF4-FFF2-40B4-BE49-F238E27FC236}">
                <a16:creationId xmlns:a16="http://schemas.microsoft.com/office/drawing/2014/main" id="{8D01E623-099A-6C4D-A88D-869FCE824A43}"/>
              </a:ext>
            </a:extLst>
          </p:cNvPr>
          <p:cNvSpPr txBox="1"/>
          <p:nvPr/>
        </p:nvSpPr>
        <p:spPr>
          <a:xfrm>
            <a:off x="6388018" y="833514"/>
            <a:ext cx="1154803" cy="369332"/>
          </a:xfrm>
          <a:prstGeom prst="rect">
            <a:avLst/>
          </a:prstGeom>
          <a:noFill/>
        </p:spPr>
        <p:txBody>
          <a:bodyPr wrap="none" rtlCol="0">
            <a:spAutoFit/>
          </a:bodyPr>
          <a:lstStyle/>
          <a:p>
            <a:r>
              <a:rPr lang="en-US" dirty="0"/>
              <a:t>saved files</a:t>
            </a:r>
          </a:p>
        </p:txBody>
      </p:sp>
      <p:sp>
        <p:nvSpPr>
          <p:cNvPr id="7" name="TextBox 6">
            <a:extLst>
              <a:ext uri="{FF2B5EF4-FFF2-40B4-BE49-F238E27FC236}">
                <a16:creationId xmlns:a16="http://schemas.microsoft.com/office/drawing/2014/main" id="{5608D143-F6D8-AE49-86D8-3985723A94B1}"/>
              </a:ext>
            </a:extLst>
          </p:cNvPr>
          <p:cNvSpPr txBox="1"/>
          <p:nvPr/>
        </p:nvSpPr>
        <p:spPr>
          <a:xfrm>
            <a:off x="4334759" y="3004158"/>
            <a:ext cx="1277530" cy="612934"/>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Define consensus 5’</a:t>
            </a:r>
          </a:p>
          <a:p>
            <a:r>
              <a:rPr lang="en-US" sz="1000" dirty="0"/>
              <a:t>positions across all </a:t>
            </a:r>
          </a:p>
          <a:p>
            <a:r>
              <a:rPr lang="en-US" sz="1000" dirty="0"/>
              <a:t>samples</a:t>
            </a:r>
          </a:p>
        </p:txBody>
      </p:sp>
      <p:sp>
        <p:nvSpPr>
          <p:cNvPr id="8" name="TextBox 7">
            <a:extLst>
              <a:ext uri="{FF2B5EF4-FFF2-40B4-BE49-F238E27FC236}">
                <a16:creationId xmlns:a16="http://schemas.microsoft.com/office/drawing/2014/main" id="{10E7CB53-7386-774C-AA6D-11D7D474C23D}"/>
              </a:ext>
            </a:extLst>
          </p:cNvPr>
          <p:cNvSpPr txBox="1"/>
          <p:nvPr/>
        </p:nvSpPr>
        <p:spPr>
          <a:xfrm>
            <a:off x="1123424" y="2493380"/>
            <a:ext cx="3021907" cy="1634490"/>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b="1" dirty="0" err="1"/>
              <a:t>gene_Lists.r</a:t>
            </a:r>
            <a:endParaRPr lang="en-US" sz="1000" b="1" dirty="0"/>
          </a:p>
          <a:p>
            <a:r>
              <a:rPr lang="en-US" sz="1000" dirty="0"/>
              <a:t>&lt;. tra.human.index2.5x.genes.annotated.tissues.csv</a:t>
            </a:r>
          </a:p>
          <a:p>
            <a:r>
              <a:rPr lang="en-US" sz="1000" dirty="0"/>
              <a:t>&gt; human_ </a:t>
            </a:r>
            <a:r>
              <a:rPr lang="en-US" sz="1000" dirty="0" err="1"/>
              <a:t>tra_genes.csv</a:t>
            </a:r>
            <a:endParaRPr lang="en-US" sz="1000" dirty="0"/>
          </a:p>
          <a:p>
            <a:r>
              <a:rPr lang="en-US" sz="1000" dirty="0"/>
              <a:t>&gt;  </a:t>
            </a:r>
            <a:r>
              <a:rPr lang="en-US" sz="1000" dirty="0" err="1"/>
              <a:t>human_aire_dep_genes.csv</a:t>
            </a:r>
            <a:endParaRPr lang="en-US" sz="1000" dirty="0"/>
          </a:p>
          <a:p>
            <a:r>
              <a:rPr lang="en-US" sz="1000" dirty="0"/>
              <a:t>&gt; </a:t>
            </a:r>
            <a:r>
              <a:rPr lang="en-US" sz="1000" dirty="0" err="1"/>
              <a:t>human_afez_dep_genes.csv</a:t>
            </a:r>
            <a:endParaRPr lang="en-US" sz="1000" dirty="0"/>
          </a:p>
          <a:p>
            <a:r>
              <a:rPr lang="en-US" sz="1000" dirty="0"/>
              <a:t>&gt; </a:t>
            </a:r>
            <a:r>
              <a:rPr lang="en-US" sz="1000" dirty="0" err="1"/>
              <a:t>thymus_specific_genes.csv</a:t>
            </a:r>
            <a:endParaRPr lang="en-US" sz="1000" dirty="0"/>
          </a:p>
          <a:p>
            <a:r>
              <a:rPr lang="en-US" sz="1000" dirty="0"/>
              <a:t>&gt; </a:t>
            </a:r>
            <a:r>
              <a:rPr lang="en-US" sz="1000" dirty="0" err="1"/>
              <a:t>testis_specific_genes.csv</a:t>
            </a:r>
            <a:endParaRPr lang="en-US" sz="1000" dirty="0"/>
          </a:p>
          <a:p>
            <a:r>
              <a:rPr lang="en-US" sz="1000" dirty="0"/>
              <a:t>&gt; </a:t>
            </a:r>
            <a:r>
              <a:rPr lang="en-US" sz="1000" dirty="0" err="1"/>
              <a:t>mTEC_specific_genes.csv</a:t>
            </a:r>
            <a:endParaRPr lang="en-US" sz="1000" dirty="0"/>
          </a:p>
          <a:p>
            <a:r>
              <a:rPr lang="en-US" sz="1000" dirty="0"/>
              <a:t>&gt; </a:t>
            </a:r>
            <a:r>
              <a:rPr lang="en-US" sz="1000" dirty="0" err="1"/>
              <a:t>housekeeping_genes.csv</a:t>
            </a:r>
            <a:endParaRPr lang="en-US" sz="1000" dirty="0"/>
          </a:p>
        </p:txBody>
      </p:sp>
      <p:sp>
        <p:nvSpPr>
          <p:cNvPr id="9" name="TextBox 8">
            <a:extLst>
              <a:ext uri="{FF2B5EF4-FFF2-40B4-BE49-F238E27FC236}">
                <a16:creationId xmlns:a16="http://schemas.microsoft.com/office/drawing/2014/main" id="{03E3B5F9-59CF-AA46-884A-EBB554702492}"/>
              </a:ext>
            </a:extLst>
          </p:cNvPr>
          <p:cNvSpPr txBox="1"/>
          <p:nvPr/>
        </p:nvSpPr>
        <p:spPr>
          <a:xfrm>
            <a:off x="531433" y="2357172"/>
            <a:ext cx="773951"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2.5.2-2.5.5</a:t>
            </a:r>
          </a:p>
        </p:txBody>
      </p:sp>
      <p:sp>
        <p:nvSpPr>
          <p:cNvPr id="11" name="TextBox 10">
            <a:extLst>
              <a:ext uri="{FF2B5EF4-FFF2-40B4-BE49-F238E27FC236}">
                <a16:creationId xmlns:a16="http://schemas.microsoft.com/office/drawing/2014/main" id="{5E25462F-BC2B-2340-A031-13E866E1DBF7}"/>
              </a:ext>
            </a:extLst>
          </p:cNvPr>
          <p:cNvSpPr txBox="1"/>
          <p:nvPr/>
        </p:nvSpPr>
        <p:spPr>
          <a:xfrm>
            <a:off x="4350346" y="1703019"/>
            <a:ext cx="1460216" cy="272415"/>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Tags per tissue per gene</a:t>
            </a:r>
          </a:p>
        </p:txBody>
      </p:sp>
      <p:sp>
        <p:nvSpPr>
          <p:cNvPr id="12" name="TextBox 11">
            <a:extLst>
              <a:ext uri="{FF2B5EF4-FFF2-40B4-BE49-F238E27FC236}">
                <a16:creationId xmlns:a16="http://schemas.microsoft.com/office/drawing/2014/main" id="{49E028D1-B8C0-DE40-BA69-4453318E481A}"/>
              </a:ext>
            </a:extLst>
          </p:cNvPr>
          <p:cNvSpPr txBox="1"/>
          <p:nvPr/>
        </p:nvSpPr>
        <p:spPr>
          <a:xfrm>
            <a:off x="1349079" y="1257028"/>
            <a:ext cx="2796252" cy="95345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000" b="1" dirty="0" err="1">
                <a:solidFill>
                  <a:srgbClr val="24292E"/>
                </a:solidFill>
                <a:latin typeface="-apple-system"/>
              </a:rPr>
              <a:t>plot_gene_expression_variance_all_tissues.r</a:t>
            </a:r>
            <a:endParaRPr lang="en-GB" sz="1000" dirty="0">
              <a:solidFill>
                <a:srgbClr val="586069"/>
              </a:solidFill>
              <a:latin typeface="-apple-system"/>
            </a:endParaRPr>
          </a:p>
          <a:p>
            <a:r>
              <a:rPr lang="en-US" sz="1000" dirty="0"/>
              <a:t>&lt; </a:t>
            </a:r>
            <a:r>
              <a:rPr lang="nb-NO" sz="1000" dirty="0" err="1"/>
              <a:t>human_tra_genes_sansom.csv</a:t>
            </a:r>
            <a:endParaRPr lang="nb-NO" sz="1000" dirty="0"/>
          </a:p>
          <a:p>
            <a:r>
              <a:rPr lang="nb-NO" sz="1000" dirty="0"/>
              <a:t>&lt; </a:t>
            </a:r>
            <a:r>
              <a:rPr lang="nb-NO" sz="1000" dirty="0" err="1"/>
              <a:t>all_mTECS_filtered.csv</a:t>
            </a:r>
            <a:endParaRPr lang="nb-NO" sz="1000" dirty="0"/>
          </a:p>
          <a:p>
            <a:r>
              <a:rPr lang="nb-NO" sz="1000" dirty="0"/>
              <a:t>&lt; .*</a:t>
            </a:r>
            <a:r>
              <a:rPr lang="nb-NO" sz="1000" dirty="0" err="1"/>
              <a:t>ctss.filtered.csv</a:t>
            </a:r>
            <a:endParaRPr lang="nb-NO" sz="1000" dirty="0"/>
          </a:p>
          <a:p>
            <a:r>
              <a:rPr lang="nb-NO" sz="1000" dirty="0"/>
              <a:t>&gt; </a:t>
            </a:r>
            <a:r>
              <a:rPr lang="en-GB" sz="1000" dirty="0" err="1"/>
              <a:t>tra_san_gene_expression_stats_all_tissues.csv</a:t>
            </a:r>
            <a:endParaRPr lang="en-US" sz="1000" dirty="0"/>
          </a:p>
        </p:txBody>
      </p:sp>
      <p:sp>
        <p:nvSpPr>
          <p:cNvPr id="13" name="TextBox 12">
            <a:extLst>
              <a:ext uri="{FF2B5EF4-FFF2-40B4-BE49-F238E27FC236}">
                <a16:creationId xmlns:a16="http://schemas.microsoft.com/office/drawing/2014/main" id="{A6E97C1F-6BF1-9D40-8255-CF7BA45E03C2}"/>
              </a:ext>
            </a:extLst>
          </p:cNvPr>
          <p:cNvSpPr txBox="1"/>
          <p:nvPr/>
        </p:nvSpPr>
        <p:spPr>
          <a:xfrm>
            <a:off x="980631" y="1109246"/>
            <a:ext cx="475225" cy="272415"/>
          </a:xfrm>
          <a:prstGeom prst="round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b="1" dirty="0"/>
              <a:t>2.5.1</a:t>
            </a:r>
          </a:p>
        </p:txBody>
      </p:sp>
      <p:sp>
        <p:nvSpPr>
          <p:cNvPr id="14" name="Rectangle 13">
            <a:extLst>
              <a:ext uri="{FF2B5EF4-FFF2-40B4-BE49-F238E27FC236}">
                <a16:creationId xmlns:a16="http://schemas.microsoft.com/office/drawing/2014/main" id="{6C564706-B408-D747-AC41-F40F662A8303}"/>
              </a:ext>
            </a:extLst>
          </p:cNvPr>
          <p:cNvSpPr/>
          <p:nvPr/>
        </p:nvSpPr>
        <p:spPr>
          <a:xfrm>
            <a:off x="907013" y="4580361"/>
            <a:ext cx="2581604" cy="369332"/>
          </a:xfrm>
          <a:prstGeom prst="rect">
            <a:avLst/>
          </a:prstGeom>
        </p:spPr>
        <p:txBody>
          <a:bodyPr wrap="none">
            <a:spAutoFit/>
          </a:bodyPr>
          <a:lstStyle/>
          <a:p>
            <a:r>
              <a:rPr lang="en-GB" b="1" dirty="0">
                <a:latin typeface="CMBX12"/>
              </a:rPr>
              <a:t>2.6 Comparative Analysis</a:t>
            </a:r>
          </a:p>
        </p:txBody>
      </p:sp>
      <p:sp>
        <p:nvSpPr>
          <p:cNvPr id="15" name="TextBox 14">
            <a:extLst>
              <a:ext uri="{FF2B5EF4-FFF2-40B4-BE49-F238E27FC236}">
                <a16:creationId xmlns:a16="http://schemas.microsoft.com/office/drawing/2014/main" id="{64DFA137-DA55-0144-89AC-C33243AC7214}"/>
              </a:ext>
            </a:extLst>
          </p:cNvPr>
          <p:cNvSpPr txBox="1"/>
          <p:nvPr/>
        </p:nvSpPr>
        <p:spPr>
          <a:xfrm>
            <a:off x="6598058" y="3172125"/>
            <a:ext cx="976358" cy="276999"/>
          </a:xfrm>
          <a:prstGeom prst="rect">
            <a:avLst/>
          </a:prstGeom>
          <a:noFill/>
        </p:spPr>
        <p:txBody>
          <a:bodyPr wrap="none" rtlCol="0">
            <a:spAutoFit/>
          </a:bodyPr>
          <a:lstStyle/>
          <a:p>
            <a:r>
              <a:rPr lang="en-GB" sz="1200" b="1" dirty="0"/>
              <a:t>4_gene_lists</a:t>
            </a:r>
            <a:endParaRPr lang="en-US" sz="1200" b="1" dirty="0"/>
          </a:p>
        </p:txBody>
      </p:sp>
      <p:sp>
        <p:nvSpPr>
          <p:cNvPr id="16" name="Triangle 15">
            <a:extLst>
              <a:ext uri="{FF2B5EF4-FFF2-40B4-BE49-F238E27FC236}">
                <a16:creationId xmlns:a16="http://schemas.microsoft.com/office/drawing/2014/main" id="{EDEB3E47-9816-D441-917D-40C94186F520}"/>
              </a:ext>
            </a:extLst>
          </p:cNvPr>
          <p:cNvSpPr/>
          <p:nvPr/>
        </p:nvSpPr>
        <p:spPr>
          <a:xfrm rot="5400000">
            <a:off x="6269928" y="3176168"/>
            <a:ext cx="447554" cy="211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020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42215</TotalTime>
  <Words>1614</Words>
  <Application>Microsoft Macintosh PowerPoint</Application>
  <PresentationFormat>Custom</PresentationFormat>
  <Paragraphs>298</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Calibri</vt:lpstr>
      <vt:lpstr>Calibri Light</vt:lpstr>
      <vt:lpstr>CMBX12</vt:lpstr>
      <vt:lpstr>SFMono-Regular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Hannah</dc:creator>
  <cp:lastModifiedBy>Hannah Hannah</cp:lastModifiedBy>
  <cp:revision>57</cp:revision>
  <dcterms:created xsi:type="dcterms:W3CDTF">2019-05-20T20:58:17Z</dcterms:created>
  <dcterms:modified xsi:type="dcterms:W3CDTF">2019-10-01T16:47:57Z</dcterms:modified>
</cp:coreProperties>
</file>