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2017%200407%20fCrn%20ELIS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'Final graph'!$G$20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graph'!$M$21:$M$26</c:f>
                <c:numCache>
                  <c:formatCode>General</c:formatCode>
                  <c:ptCount val="6"/>
                  <c:pt idx="0">
                    <c:v>0.53229064742237697</c:v>
                  </c:pt>
                  <c:pt idx="1">
                    <c:v>0.81381304159288836</c:v>
                  </c:pt>
                  <c:pt idx="2">
                    <c:v>0.36266535215288132</c:v>
                  </c:pt>
                  <c:pt idx="3">
                    <c:v>0.14290987454866486</c:v>
                  </c:pt>
                  <c:pt idx="4">
                    <c:v>5.5539760959499647E-2</c:v>
                  </c:pt>
                  <c:pt idx="5">
                    <c:v>1.4999999999999999E-2</c:v>
                  </c:pt>
                </c:numCache>
              </c:numRef>
            </c:plus>
            <c:minus>
              <c:numRef>
                <c:f>'Final graph'!$M$21:$M$26</c:f>
                <c:numCache>
                  <c:formatCode>General</c:formatCode>
                  <c:ptCount val="6"/>
                  <c:pt idx="0">
                    <c:v>0.53229064742237697</c:v>
                  </c:pt>
                  <c:pt idx="1">
                    <c:v>0.81381304159288836</c:v>
                  </c:pt>
                  <c:pt idx="2">
                    <c:v>0.36266535215288132</c:v>
                  </c:pt>
                  <c:pt idx="3">
                    <c:v>0.14290987454866486</c:v>
                  </c:pt>
                  <c:pt idx="4">
                    <c:v>5.5539760959499647E-2</c:v>
                  </c:pt>
                  <c:pt idx="5">
                    <c:v>1.4999999999999999E-2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graph'!$G$21:$G$27</c:f>
              <c:numCache>
                <c:formatCode>General</c:formatCode>
                <c:ptCount val="7"/>
                <c:pt idx="0">
                  <c:v>14</c:v>
                </c:pt>
                <c:pt idx="1">
                  <c:v>6.9749999999999996</c:v>
                </c:pt>
                <c:pt idx="2">
                  <c:v>1.5797381944444444</c:v>
                </c:pt>
                <c:pt idx="3">
                  <c:v>0.3810260135135134</c:v>
                </c:pt>
                <c:pt idx="4">
                  <c:v>0.1066234772978959</c:v>
                </c:pt>
                <c:pt idx="5">
                  <c:v>5.7000000000000002E-2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C2-4E49-9CB8-22ECC93B6BB7}"/>
            </c:ext>
          </c:extLst>
        </c:ser>
        <c:ser>
          <c:idx val="1"/>
          <c:order val="1"/>
          <c:tx>
            <c:strRef>
              <c:f>'Final graph'!$H$20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graph'!$N$21:$N$27</c:f>
                <c:numCache>
                  <c:formatCode>General</c:formatCode>
                  <c:ptCount val="7"/>
                  <c:pt idx="0">
                    <c:v>2.2818665428018807</c:v>
                  </c:pt>
                  <c:pt idx="1">
                    <c:v>1.5356038467524102</c:v>
                  </c:pt>
                  <c:pt idx="2">
                    <c:v>0.73337261754833316</c:v>
                  </c:pt>
                  <c:pt idx="3">
                    <c:v>0.30671051751697687</c:v>
                  </c:pt>
                  <c:pt idx="4">
                    <c:v>0.26922491751521099</c:v>
                  </c:pt>
                  <c:pt idx="5">
                    <c:v>0.233263172107642</c:v>
                  </c:pt>
                  <c:pt idx="6">
                    <c:v>0.40301246201680524</c:v>
                  </c:pt>
                </c:numCache>
              </c:numRef>
            </c:plus>
            <c:minus>
              <c:numRef>
                <c:f>'Final graph'!$N$21:$N$27</c:f>
                <c:numCache>
                  <c:formatCode>General</c:formatCode>
                  <c:ptCount val="7"/>
                  <c:pt idx="0">
                    <c:v>2.2818665428018807</c:v>
                  </c:pt>
                  <c:pt idx="1">
                    <c:v>1.5356038467524102</c:v>
                  </c:pt>
                  <c:pt idx="2">
                    <c:v>0.73337261754833316</c:v>
                  </c:pt>
                  <c:pt idx="3">
                    <c:v>0.30671051751697687</c:v>
                  </c:pt>
                  <c:pt idx="4">
                    <c:v>0.26922491751521099</c:v>
                  </c:pt>
                  <c:pt idx="5">
                    <c:v>0.233263172107642</c:v>
                  </c:pt>
                  <c:pt idx="6">
                    <c:v>0.40301246201680524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graph'!$H$21:$H$27</c:f>
              <c:numCache>
                <c:formatCode>General</c:formatCode>
                <c:ptCount val="7"/>
                <c:pt idx="0">
                  <c:v>20.752200462376766</c:v>
                </c:pt>
                <c:pt idx="1">
                  <c:v>12.296033565832376</c:v>
                </c:pt>
                <c:pt idx="2">
                  <c:v>7.1552109452873118</c:v>
                </c:pt>
                <c:pt idx="3">
                  <c:v>5.5821101926376775</c:v>
                </c:pt>
                <c:pt idx="4">
                  <c:v>4.2197134960442773</c:v>
                </c:pt>
                <c:pt idx="5">
                  <c:v>3.616833070141817</c:v>
                </c:pt>
                <c:pt idx="6">
                  <c:v>2.9602387539635528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C2-4E49-9CB8-22ECC93B6BB7}"/>
            </c:ext>
          </c:extLst>
        </c:ser>
        <c:ser>
          <c:idx val="2"/>
          <c:order val="2"/>
          <c:tx>
            <c:strRef>
              <c:f>'Final graph'!$I$20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graph'!$O$21:$O$26</c:f>
                <c:numCache>
                  <c:formatCode>General</c:formatCode>
                  <c:ptCount val="6"/>
                  <c:pt idx="0">
                    <c:v>1.9384856768622283</c:v>
                  </c:pt>
                  <c:pt idx="1">
                    <c:v>0.44777035919084984</c:v>
                  </c:pt>
                  <c:pt idx="2">
                    <c:v>1.2461130393767117</c:v>
                  </c:pt>
                  <c:pt idx="3">
                    <c:v>0.19678301451409791</c:v>
                  </c:pt>
                  <c:pt idx="4">
                    <c:v>0.3208443917215007</c:v>
                  </c:pt>
                  <c:pt idx="5">
                    <c:v>0.30205253304186513</c:v>
                  </c:pt>
                </c:numCache>
              </c:numRef>
            </c:plus>
            <c:minus>
              <c:numRef>
                <c:f>'Final graph'!$O$21:$O$26</c:f>
                <c:numCache>
                  <c:formatCode>General</c:formatCode>
                  <c:ptCount val="6"/>
                  <c:pt idx="0">
                    <c:v>1.9384856768622283</c:v>
                  </c:pt>
                  <c:pt idx="1">
                    <c:v>0.44777035919084984</c:v>
                  </c:pt>
                  <c:pt idx="2">
                    <c:v>1.2461130393767117</c:v>
                  </c:pt>
                  <c:pt idx="3">
                    <c:v>0.19678301451409791</c:v>
                  </c:pt>
                  <c:pt idx="4">
                    <c:v>0.3208443917215007</c:v>
                  </c:pt>
                  <c:pt idx="5">
                    <c:v>0.30205253304186513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graph'!$I$21:$I$27</c:f>
              <c:numCache>
                <c:formatCode>General</c:formatCode>
                <c:ptCount val="7"/>
                <c:pt idx="0">
                  <c:v>24.006230738411229</c:v>
                </c:pt>
                <c:pt idx="1">
                  <c:v>12.46054030167009</c:v>
                </c:pt>
                <c:pt idx="2">
                  <c:v>7.4423973985689296</c:v>
                </c:pt>
                <c:pt idx="3">
                  <c:v>2.7176042455470442</c:v>
                </c:pt>
                <c:pt idx="4">
                  <c:v>1.9677333184923618</c:v>
                </c:pt>
                <c:pt idx="5">
                  <c:v>1.1836668220797579</c:v>
                </c:pt>
                <c:pt idx="6">
                  <c:v>0.53966686954062504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C2-4E49-9CB8-22ECC93B6BB7}"/>
            </c:ext>
          </c:extLst>
        </c:ser>
        <c:ser>
          <c:idx val="3"/>
          <c:order val="3"/>
          <c:tx>
            <c:strRef>
              <c:f>'Final graph'!$J$20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graph'!$P$21:$P$28</c:f>
                <c:numCache>
                  <c:formatCode>General</c:formatCode>
                  <c:ptCount val="8"/>
                  <c:pt idx="0">
                    <c:v>1.5259353907765332</c:v>
                  </c:pt>
                  <c:pt idx="1">
                    <c:v>0.54450282072343548</c:v>
                  </c:pt>
                  <c:pt idx="2">
                    <c:v>0.62263706565435806</c:v>
                  </c:pt>
                  <c:pt idx="3">
                    <c:v>0.11292802515806064</c:v>
                  </c:pt>
                  <c:pt idx="4">
                    <c:v>5.8943324200183798E-2</c:v>
                  </c:pt>
                  <c:pt idx="5">
                    <c:v>0.28496007649943256</c:v>
                  </c:pt>
                  <c:pt idx="6">
                    <c:v>0.12492055893288194</c:v>
                  </c:pt>
                  <c:pt idx="7">
                    <c:v>0.26183993323636362</c:v>
                  </c:pt>
                </c:numCache>
              </c:numRef>
            </c:plus>
            <c:minus>
              <c:numRef>
                <c:f>'Final graph'!$P$21:$P$28</c:f>
                <c:numCache>
                  <c:formatCode>General</c:formatCode>
                  <c:ptCount val="8"/>
                  <c:pt idx="0">
                    <c:v>1.5259353907765332</c:v>
                  </c:pt>
                  <c:pt idx="1">
                    <c:v>0.54450282072343548</c:v>
                  </c:pt>
                  <c:pt idx="2">
                    <c:v>0.62263706565435806</c:v>
                  </c:pt>
                  <c:pt idx="3">
                    <c:v>0.11292802515806064</c:v>
                  </c:pt>
                  <c:pt idx="4">
                    <c:v>5.8943324200183798E-2</c:v>
                  </c:pt>
                  <c:pt idx="5">
                    <c:v>0.28496007649943256</c:v>
                  </c:pt>
                  <c:pt idx="6">
                    <c:v>0.12492055893288194</c:v>
                  </c:pt>
                  <c:pt idx="7">
                    <c:v>0.26183993323636362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graph'!$J$21:$J$27</c:f>
              <c:numCache>
                <c:formatCode>General</c:formatCode>
                <c:ptCount val="7"/>
                <c:pt idx="0">
                  <c:v>18.32604270686393</c:v>
                </c:pt>
                <c:pt idx="1">
                  <c:v>11.942022838082218</c:v>
                </c:pt>
                <c:pt idx="2">
                  <c:v>5.33419966977283</c:v>
                </c:pt>
                <c:pt idx="3">
                  <c:v>2.289086577095893</c:v>
                </c:pt>
                <c:pt idx="4">
                  <c:v>1.2939661366807917</c:v>
                </c:pt>
                <c:pt idx="5">
                  <c:v>1.3700779504674612</c:v>
                </c:pt>
                <c:pt idx="6">
                  <c:v>0.92522097497676425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CC2-4E49-9CB8-22ECC93B6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816544"/>
        <c:axId val="710817200"/>
      </c:scatterChart>
      <c:valAx>
        <c:axId val="71081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710817200"/>
        <c:crossesAt val="1.0000000000000002E-2"/>
        <c:crossBetween val="midCat"/>
      </c:valAx>
      <c:valAx>
        <c:axId val="710817200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710816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4B76-0505-465F-AC58-AC8F53321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9842-5B4D-46A8-8DA6-370680C07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DCE2-D3BF-4E45-9E97-FB9A4159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C367-DFEF-438D-B68B-6D16007A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01D3-AFF5-44E8-B708-9425EB15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FE80-3814-431C-ABAB-96ACD40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8516A-D50A-4CCA-80B2-B95B1F2A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0C30-4175-45E4-AF88-DD0BCECD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19FF-B20E-405D-AC04-8B457951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F39B-139D-482E-8249-7DC29861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839BE-1649-4615-A6A4-8A22E519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FABF8-456E-4F1F-9F23-46C46396B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11D7-D699-4D95-A5B2-58208BCC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C66D-3DC7-4DA8-A57D-665B3B05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D3084-BDBA-4C91-B775-AD8DAC1C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765-741D-4030-A918-92445153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1565-AA5E-400A-B1AE-A5613CB8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BDF5-EE7C-4393-9545-3EC6FD79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8BB5-701A-40D1-B549-9DF7E1EA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AA16-6BCE-4FEF-AA30-44ED0788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8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E4ED-F169-45B4-BD51-D37A1A32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512A-A424-46D4-9C54-B51B2F8C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CAD2-A0DF-4730-A8A4-0C572A3D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1CBC-EAEE-4974-A41F-FECF959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DA99-F602-4D65-841A-446C407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A97F-A863-41B9-A4D8-8BF4DA33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F757-4B08-44E0-8A1D-C1F53DF7B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92EEB-3E37-449D-AEE5-3822CF9D5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9363-54F5-45D3-B8E8-4D964AE5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AEEA-67A2-452A-9E98-16FD9985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C6D6-8476-4594-9D57-DA920FDC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1358-8FB9-474F-A579-0E5AB1A0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4D77-01C2-4594-8551-A167384F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1697-7A6B-4C4B-AD75-B16E5436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3DA4D-27CA-488B-B8AE-39530B13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AC811-E0F5-4101-9935-7D649612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C5A2F-EE25-49A3-8D99-BEFA7072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47CDD-A8AA-42C4-96BE-ED802F3D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F800B-90A1-4D61-ACBD-48F704C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0130-DFCA-49EB-8201-045F7886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EB802-7740-4471-9668-66866FCC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14316-4190-4CBF-A10C-C0A67E0A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2E240-8527-474A-AAD4-BC0AC774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9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F5413-B2DD-42F4-9F0F-86327FB7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02097-0263-4FD5-9922-A0FADAF9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B2C1-84FD-449E-9756-8799C7F0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1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8FD-24AA-41FF-AFD7-F2AA24A3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39A5-596B-4476-9EEC-BF992633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043BE-5920-4E04-BF1A-7550864E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C9CA-3D01-4C05-AB4F-8DBB6ECE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9CD0-90C0-4800-861B-7AAC2C95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C898-F96F-42E4-8A16-6C4874ED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22C2-B74E-42D9-89FD-7AAFAF37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C16A8-4D64-41C4-BFC4-4CA0CBE0F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91F5-7AE9-4CA4-86F8-6458111F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E087D-A52C-4C38-AD90-7BD3A026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29569-37E2-4D1B-88C4-C0AE93E9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8A93-417A-49B3-827C-D28756C6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29D3D-6C18-4AF6-AD79-8C34B958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DA28-2DEE-4434-9E4D-F38CB9FF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7E20-EF43-4934-913C-8CD6D5925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6CFA3-9000-454F-9DF3-2664C8251660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84A-6999-43AE-B1F4-DC0F604EF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F7FA-C6E6-4AC8-8470-904331A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3DBD-A1C0-489D-962F-ECAFE6C0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24C3B6-00EF-4601-A76A-965E4BBAC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390137"/>
              </p:ext>
            </p:extLst>
          </p:nvPr>
        </p:nvGraphicFramePr>
        <p:xfrm>
          <a:off x="3225197" y="14052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6163B7D-58CC-4432-B798-ABA7BEE41137}"/>
              </a:ext>
            </a:extLst>
          </p:cNvPr>
          <p:cNvSpPr txBox="1"/>
          <p:nvPr/>
        </p:nvSpPr>
        <p:spPr>
          <a:xfrm rot="16200000">
            <a:off x="1714184" y="2350732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IgG concentration (</a:t>
            </a:r>
            <a:r>
              <a:rPr lang="en-US" altLang="ko-KR" dirty="0" err="1"/>
              <a:t>ug</a:t>
            </a:r>
            <a:r>
              <a:rPr lang="en-US" altLang="ko-KR" dirty="0"/>
              <a:t>/ml)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E0086-89D1-4773-8C0A-C4F52258ABF9}"/>
              </a:ext>
            </a:extLst>
          </p:cNvPr>
          <p:cNvSpPr txBox="1"/>
          <p:nvPr/>
        </p:nvSpPr>
        <p:spPr>
          <a:xfrm>
            <a:off x="7358332" y="41047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Days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E7177-948E-4EC9-962A-B797FE16BF8B}"/>
              </a:ext>
            </a:extLst>
          </p:cNvPr>
          <p:cNvSpPr txBox="1"/>
          <p:nvPr/>
        </p:nvSpPr>
        <p:spPr>
          <a:xfrm>
            <a:off x="4198848" y="2782167"/>
            <a:ext cx="564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WT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DHS</a:t>
            </a:r>
          </a:p>
          <a:p>
            <a:r>
              <a:rPr lang="en-US" altLang="ko-KR" sz="1400" dirty="0">
                <a:solidFill>
                  <a:schemeClr val="accent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LS</a:t>
            </a:r>
          </a:p>
          <a:p>
            <a:r>
              <a:rPr lang="en-US" altLang="ko-KR" sz="1400" dirty="0">
                <a:solidFill>
                  <a:schemeClr val="accent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YTE</a:t>
            </a:r>
            <a:endParaRPr lang="ko-KR" altLang="en-US" sz="1400" dirty="0">
              <a:solidFill>
                <a:schemeClr val="accent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39B428-C149-44D7-9BDE-F7E9092FEE74}"/>
              </a:ext>
            </a:extLst>
          </p:cNvPr>
          <p:cNvCxnSpPr/>
          <p:nvPr/>
        </p:nvCxnSpPr>
        <p:spPr>
          <a:xfrm>
            <a:off x="4084548" y="2949126"/>
            <a:ext cx="144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3E4B89-3038-4454-B6DC-94B7A94E459B}"/>
              </a:ext>
            </a:extLst>
          </p:cNvPr>
          <p:cNvCxnSpPr/>
          <p:nvPr/>
        </p:nvCxnSpPr>
        <p:spPr>
          <a:xfrm>
            <a:off x="4084548" y="3160803"/>
            <a:ext cx="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8953A-9682-42AB-B417-7FDEDE3144B5}"/>
              </a:ext>
            </a:extLst>
          </p:cNvPr>
          <p:cNvCxnSpPr/>
          <p:nvPr/>
        </p:nvCxnSpPr>
        <p:spPr>
          <a:xfrm>
            <a:off x="4084548" y="3372479"/>
            <a:ext cx="144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7A86F1-FE05-48AE-9094-F3F3C0EF30CF}"/>
              </a:ext>
            </a:extLst>
          </p:cNvPr>
          <p:cNvCxnSpPr/>
          <p:nvPr/>
        </p:nvCxnSpPr>
        <p:spPr>
          <a:xfrm>
            <a:off x="4084548" y="3569329"/>
            <a:ext cx="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5A5593-635F-4035-A950-8AFC87911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91318"/>
              </p:ext>
            </p:extLst>
          </p:nvPr>
        </p:nvGraphicFramePr>
        <p:xfrm>
          <a:off x="1067499" y="4474085"/>
          <a:ext cx="9715160" cy="184062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662638">
                  <a:extLst>
                    <a:ext uri="{9D8B030D-6E8A-4147-A177-3AD203B41FA5}">
                      <a16:colId xmlns:a16="http://schemas.microsoft.com/office/drawing/2014/main" val="99275456"/>
                    </a:ext>
                  </a:extLst>
                </a:gridCol>
                <a:gridCol w="2223426">
                  <a:extLst>
                    <a:ext uri="{9D8B030D-6E8A-4147-A177-3AD203B41FA5}">
                      <a16:colId xmlns:a16="http://schemas.microsoft.com/office/drawing/2014/main" val="2227209769"/>
                    </a:ext>
                  </a:extLst>
                </a:gridCol>
                <a:gridCol w="1943032">
                  <a:extLst>
                    <a:ext uri="{9D8B030D-6E8A-4147-A177-3AD203B41FA5}">
                      <a16:colId xmlns:a16="http://schemas.microsoft.com/office/drawing/2014/main" val="2800832539"/>
                    </a:ext>
                  </a:extLst>
                </a:gridCol>
                <a:gridCol w="1943032">
                  <a:extLst>
                    <a:ext uri="{9D8B030D-6E8A-4147-A177-3AD203B41FA5}">
                      <a16:colId xmlns:a16="http://schemas.microsoft.com/office/drawing/2014/main" val="1046701344"/>
                    </a:ext>
                  </a:extLst>
                </a:gridCol>
                <a:gridCol w="1943032">
                  <a:extLst>
                    <a:ext uri="{9D8B030D-6E8A-4147-A177-3AD203B41FA5}">
                      <a16:colId xmlns:a16="http://schemas.microsoft.com/office/drawing/2014/main" val="636017068"/>
                    </a:ext>
                  </a:extLst>
                </a:gridCol>
              </a:tblGrid>
              <a:tr h="57008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맑은 고딕" panose="020B0503020000020004" pitchFamily="34" charset="-127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Clearance (ml/days/kg)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β </a:t>
                      </a:r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phase T</a:t>
                      </a:r>
                      <a:r>
                        <a:rPr lang="en-US" sz="1600" b="0" i="0" u="none" strike="noStrike" baseline="-25000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1/2 </a:t>
                      </a:r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(</a:t>
                      </a:r>
                      <a:r>
                        <a:rPr lang="en-US" sz="1600" b="0" i="0" u="none" strike="noStrike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hrs</a:t>
                      </a:r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AUC</a:t>
                      </a:r>
                      <a:r>
                        <a:rPr lang="en-US" sz="1600" b="0" i="0" u="none" strike="noStrike" baseline="-25000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inf</a:t>
                      </a:r>
                      <a:r>
                        <a:rPr lang="en-US" sz="1600" b="0" i="0" u="none" strike="noStrike" baseline="-25000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. </a:t>
                      </a:r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(</a:t>
                      </a:r>
                      <a:r>
                        <a:rPr lang="el-GR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μ</a:t>
                      </a:r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g*days/ml)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Vss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(ml/kg)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505869"/>
                  </a:ext>
                </a:extLst>
              </a:tr>
              <a:tr h="2892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Wild-type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0.58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49.3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8.8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41.2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23.6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1.11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0.15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1454431"/>
                  </a:ext>
                </a:extLst>
              </a:tr>
              <a:tr h="4029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0.061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0.003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336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49.5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326.6 ± 17.9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0.28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0.01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796388"/>
                  </a:ext>
                </a:extLst>
              </a:tr>
              <a:tr h="2892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0.099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 ± 0.004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107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 ± 14.3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200.7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 ± 9.4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0.34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± 0.01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994040"/>
                  </a:ext>
                </a:extLst>
              </a:tr>
              <a:tr h="2892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0.111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 ± 0.028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204.3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 ± 17.4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178.7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 ± 12.5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0.42 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± 0.01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9666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E918ECE-7634-4D9E-B663-BEB2C4C67B3B}"/>
              </a:ext>
            </a:extLst>
          </p:cNvPr>
          <p:cNvSpPr txBox="1"/>
          <p:nvPr/>
        </p:nvSpPr>
        <p:spPr>
          <a:xfrm>
            <a:off x="138022" y="310551"/>
            <a:ext cx="514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PK properties of each Fc variants.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0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8EBD54F-2545-4F86-A7DB-78027B79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67950"/>
              </p:ext>
            </p:extLst>
          </p:nvPr>
        </p:nvGraphicFramePr>
        <p:xfrm>
          <a:off x="1319554" y="1682537"/>
          <a:ext cx="9561600" cy="188388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390400">
                  <a:extLst>
                    <a:ext uri="{9D8B030D-6E8A-4147-A177-3AD203B41FA5}">
                      <a16:colId xmlns:a16="http://schemas.microsoft.com/office/drawing/2014/main" val="449022922"/>
                    </a:ext>
                  </a:extLst>
                </a:gridCol>
                <a:gridCol w="2390400">
                  <a:extLst>
                    <a:ext uri="{9D8B030D-6E8A-4147-A177-3AD203B41FA5}">
                      <a16:colId xmlns:a16="http://schemas.microsoft.com/office/drawing/2014/main" val="2081070675"/>
                    </a:ext>
                  </a:extLst>
                </a:gridCol>
                <a:gridCol w="2390400">
                  <a:extLst>
                    <a:ext uri="{9D8B030D-6E8A-4147-A177-3AD203B41FA5}">
                      <a16:colId xmlns:a16="http://schemas.microsoft.com/office/drawing/2014/main" val="664712118"/>
                    </a:ext>
                  </a:extLst>
                </a:gridCol>
                <a:gridCol w="2390400">
                  <a:extLst>
                    <a:ext uri="{9D8B030D-6E8A-4147-A177-3AD203B41FA5}">
                      <a16:colId xmlns:a16="http://schemas.microsoft.com/office/drawing/2014/main" val="416366425"/>
                    </a:ext>
                  </a:extLst>
                </a:gridCol>
              </a:tblGrid>
              <a:tr h="420844">
                <a:tc>
                  <a:txBody>
                    <a:bodyPr/>
                    <a:lstStyle/>
                    <a:p>
                      <a:endParaRPr lang="en-US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</a:t>
                      </a:r>
                      <a:r>
                        <a:rPr lang="en-US" sz="1800" baseline="-25000" dirty="0" err="1"/>
                        <a:t>on</a:t>
                      </a:r>
                      <a:r>
                        <a:rPr lang="en-US" sz="1800" dirty="0"/>
                        <a:t> (10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 M</a:t>
                      </a:r>
                      <a:r>
                        <a:rPr lang="en-US" sz="1800" baseline="30000" dirty="0"/>
                        <a:t>-1</a:t>
                      </a:r>
                      <a:r>
                        <a:rPr lang="en-US" sz="1800" dirty="0"/>
                        <a:t> sec</a:t>
                      </a:r>
                      <a:r>
                        <a:rPr lang="en-US" sz="1800" baseline="30000" dirty="0"/>
                        <a:t>-1</a:t>
                      </a:r>
                      <a:r>
                        <a:rPr lang="en-US" sz="1800" dirty="0"/>
                        <a:t>)</a:t>
                      </a:r>
                      <a:endParaRPr lang="en-US" sz="18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</a:t>
                      </a:r>
                      <a:r>
                        <a:rPr lang="en-US" sz="1800" baseline="-25000" dirty="0" err="1"/>
                        <a:t>off</a:t>
                      </a:r>
                      <a:r>
                        <a:rPr lang="en-US" sz="1800" dirty="0"/>
                        <a:t> (10</a:t>
                      </a:r>
                      <a:r>
                        <a:rPr lang="en-US" sz="1800" baseline="30000" dirty="0"/>
                        <a:t>-2</a:t>
                      </a:r>
                      <a:r>
                        <a:rPr lang="en-US" sz="1800" dirty="0"/>
                        <a:t> sec</a:t>
                      </a:r>
                      <a:r>
                        <a:rPr lang="en-US" sz="1800" baseline="30000" dirty="0"/>
                        <a:t>-1</a:t>
                      </a:r>
                      <a:r>
                        <a:rPr lang="en-US" sz="1800" dirty="0"/>
                        <a:t>)</a:t>
                      </a:r>
                      <a:endParaRPr lang="en-US" sz="18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</a:t>
                      </a:r>
                      <a:r>
                        <a:rPr lang="en-US" sz="1800" baseline="-25000" dirty="0"/>
                        <a:t>D</a:t>
                      </a:r>
                      <a:r>
                        <a:rPr lang="en-US" sz="1800" dirty="0"/>
                        <a:t> (nM)</a:t>
                      </a:r>
                      <a:endParaRPr lang="en-US" sz="18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803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Herceptin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5.4 ± 0.30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29 ± 0.85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550 ± 46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29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Herceptin-LS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6.2 ± 1.6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3.3 ± 0.07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55 ± 3.2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643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Herceptin-YTE</a:t>
                      </a:r>
                      <a:endParaRPr lang="en-US" altLang="ko-KR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8.2 ± 1.4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2.3 ± 0.1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23 ± 1.0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7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Herceptin-DHS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7.77 </a:t>
                      </a:r>
                      <a:r>
                        <a:rPr lang="en-US" altLang="en-US" sz="1800" dirty="0"/>
                        <a:t>± 0.24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en-US" sz="1800" dirty="0"/>
                        <a:t>± 0.09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 </a:t>
                      </a:r>
                      <a:r>
                        <a:rPr lang="en-US" altLang="en-US" sz="1800" dirty="0"/>
                        <a:t>± 20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672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FEBD3D-3A64-433A-B4CE-42B032D9F903}"/>
              </a:ext>
            </a:extLst>
          </p:cNvPr>
          <p:cNvSpPr txBox="1"/>
          <p:nvPr/>
        </p:nvSpPr>
        <p:spPr>
          <a:xfrm>
            <a:off x="457200" y="603114"/>
            <a:ext cx="517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KD values of antibody variants at pH5.8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5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163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Malgun Gothic</vt:lpstr>
      <vt:lpstr>Arial</vt:lpstr>
      <vt:lpstr>Microsoft Sans 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Chang-han Lee</dc:creator>
  <cp:lastModifiedBy>Chang-han Lee</cp:lastModifiedBy>
  <cp:revision>3</cp:revision>
  <dcterms:created xsi:type="dcterms:W3CDTF">2017-07-14T18:29:44Z</dcterms:created>
  <dcterms:modified xsi:type="dcterms:W3CDTF">2017-07-14T18:58:32Z</dcterms:modified>
</cp:coreProperties>
</file>