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121A-A352-6549-8DFE-E8F8416EF755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094-2B5F-0D4E-9A1B-0AC21FF7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9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121A-A352-6549-8DFE-E8F8416EF755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094-2B5F-0D4E-9A1B-0AC21FF7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121A-A352-6549-8DFE-E8F8416EF755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094-2B5F-0D4E-9A1B-0AC21FF7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4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664"/>
            <a:ext cx="9144000" cy="58310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4AD-9528-4F4E-AD9A-AC00CEC740A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D52D-B1F5-A948-B909-23A507F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8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664"/>
            <a:ext cx="9144000" cy="58310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4AD-9528-4F4E-AD9A-AC00CEC740A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D52D-B1F5-A948-B909-23A507F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8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664"/>
            <a:ext cx="9144000" cy="58310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4AD-9528-4F4E-AD9A-AC00CEC740A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D52D-B1F5-A948-B909-23A507F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8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664"/>
            <a:ext cx="9144000" cy="58310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4AD-9528-4F4E-AD9A-AC00CEC740A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D52D-B1F5-A948-B909-23A507F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8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664"/>
            <a:ext cx="9144000" cy="58310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4AD-9528-4F4E-AD9A-AC00CEC740A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D52D-B1F5-A948-B909-23A507F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664"/>
            <a:ext cx="9144000" cy="58310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4AD-9528-4F4E-AD9A-AC00CEC740A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D52D-B1F5-A948-B909-23A507F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8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664"/>
            <a:ext cx="9144000" cy="58310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4AD-9528-4F4E-AD9A-AC00CEC740A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D52D-B1F5-A948-B909-23A507F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8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664"/>
            <a:ext cx="9144000" cy="58310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4AD-9528-4F4E-AD9A-AC00CEC740A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D52D-B1F5-A948-B909-23A507F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121A-A352-6549-8DFE-E8F8416EF755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094-2B5F-0D4E-9A1B-0AC21FF7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664"/>
            <a:ext cx="9144000" cy="58310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4AD-9528-4F4E-AD9A-AC00CEC740A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D52D-B1F5-A948-B909-23A507F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8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664"/>
            <a:ext cx="9144000" cy="58310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4AD-9528-4F4E-AD9A-AC00CEC740A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D52D-B1F5-A948-B909-23A507F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8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664"/>
            <a:ext cx="9144000" cy="58310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4AD-9528-4F4E-AD9A-AC00CEC740A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D52D-B1F5-A948-B909-23A507F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8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664"/>
            <a:ext cx="9144000" cy="58310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4AD-9528-4F4E-AD9A-AC00CEC740A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D52D-B1F5-A948-B909-23A507F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85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664"/>
            <a:ext cx="9144000" cy="58310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4AD-9528-4F4E-AD9A-AC00CEC740A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D52D-B1F5-A948-B909-23A507F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8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664"/>
            <a:ext cx="9144000" cy="58310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4AD-9528-4F4E-AD9A-AC00CEC740A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D52D-B1F5-A948-B909-23A507F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85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664"/>
            <a:ext cx="9144000" cy="58310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C4AD-9528-4F4E-AD9A-AC00CEC740A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D52D-B1F5-A948-B909-23A507FC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121A-A352-6549-8DFE-E8F8416EF755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094-2B5F-0D4E-9A1B-0AC21FF7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1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121A-A352-6549-8DFE-E8F8416EF755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094-2B5F-0D4E-9A1B-0AC21FF7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4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121A-A352-6549-8DFE-E8F8416EF755}" type="datetimeFigureOut">
              <a:rPr lang="en-US" smtClean="0"/>
              <a:t>5/7/14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094-2B5F-0D4E-9A1B-0AC21FF7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121A-A352-6549-8DFE-E8F8416EF755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094-2B5F-0D4E-9A1B-0AC21FF7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121A-A352-6549-8DFE-E8F8416EF755}" type="datetimeFigureOut">
              <a:rPr lang="en-US" smtClean="0"/>
              <a:t>5/7/14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094-2B5F-0D4E-9A1B-0AC21FF7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121A-A352-6549-8DFE-E8F8416EF755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094-2B5F-0D4E-9A1B-0AC21FF7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6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121A-A352-6549-8DFE-E8F8416EF755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3094-2B5F-0D4E-9A1B-0AC21FF7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1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121A-A352-6549-8DFE-E8F8416EF755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3094-2B5F-0D4E-9A1B-0AC21FF7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3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881" y="762875"/>
            <a:ext cx="8860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ill Sans"/>
                <a:cs typeface="Gill Sans"/>
              </a:rPr>
              <a:t>How do we measure the cell overtime</a:t>
            </a:r>
            <a:r>
              <a:rPr lang="en-US" b="1" dirty="0" smtClean="0">
                <a:latin typeface="Gill Sans"/>
                <a:cs typeface="Gill Sans"/>
              </a:rPr>
              <a:t>?</a:t>
            </a:r>
          </a:p>
          <a:p>
            <a:pPr algn="ctr"/>
            <a:r>
              <a:rPr lang="en-US" dirty="0" smtClean="0">
                <a:latin typeface="Gill Sans"/>
                <a:cs typeface="Gill Sans"/>
              </a:rPr>
              <a:t>Manual vs. Automated</a:t>
            </a:r>
            <a:endParaRPr lang="en-US" dirty="0">
              <a:latin typeface="Gill Sans"/>
              <a:cs typeface="Gill San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1409206"/>
            <a:ext cx="4545843" cy="5362003"/>
            <a:chOff x="0" y="1409206"/>
            <a:chExt cx="4545843" cy="5362003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2092497"/>
              <a:ext cx="4545843" cy="4678712"/>
              <a:chOff x="0" y="2092497"/>
              <a:chExt cx="4545843" cy="467871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0" y="2092497"/>
                <a:ext cx="45458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Can be accurate</a:t>
                </a:r>
              </a:p>
              <a:p>
                <a:pPr algn="ctr"/>
                <a:r>
                  <a:rPr lang="en-US" dirty="0" smtClean="0"/>
                  <a:t>Time consuming</a:t>
                </a:r>
              </a:p>
              <a:p>
                <a:pPr algn="ctr"/>
                <a:r>
                  <a:rPr lang="en-US" i="1" dirty="0" smtClean="0"/>
                  <a:t>Do you really want to track 600 image stack?</a:t>
                </a: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106702"/>
                <a:ext cx="4545843" cy="3664507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</p:grpSp>
        <p:cxnSp>
          <p:nvCxnSpPr>
            <p:cNvPr id="8" name="Straight Arrow Connector 7"/>
            <p:cNvCxnSpPr>
              <a:endCxn id="4" idx="0"/>
            </p:cNvCxnSpPr>
            <p:nvPr/>
          </p:nvCxnSpPr>
          <p:spPr>
            <a:xfrm flipH="1">
              <a:off x="2272922" y="1409206"/>
              <a:ext cx="1565790" cy="68329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611657" y="1409206"/>
            <a:ext cx="4545843" cy="2234639"/>
            <a:chOff x="4611657" y="1409206"/>
            <a:chExt cx="4545843" cy="2234639"/>
          </a:xfrm>
        </p:grpSpPr>
        <p:sp>
          <p:nvSpPr>
            <p:cNvPr id="9" name="TextBox 8"/>
            <p:cNvSpPr txBox="1"/>
            <p:nvPr/>
          </p:nvSpPr>
          <p:spPr>
            <a:xfrm>
              <a:off x="4611657" y="2166517"/>
              <a:ext cx="454584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Different Algorithms</a:t>
              </a:r>
            </a:p>
            <a:p>
              <a:pPr algn="ctr"/>
              <a:r>
                <a:rPr lang="en-US" dirty="0" smtClean="0"/>
                <a:t>Can be accurate </a:t>
              </a:r>
            </a:p>
            <a:p>
              <a:pPr algn="ctr"/>
              <a:r>
                <a:rPr lang="en-US" dirty="0" smtClean="0"/>
                <a:t>Faster</a:t>
              </a:r>
            </a:p>
            <a:p>
              <a:pPr algn="ctr"/>
              <a:r>
                <a:rPr lang="en-US" dirty="0" smtClean="0"/>
                <a:t>Some are user friendly</a:t>
              </a:r>
            </a:p>
            <a:p>
              <a:pPr algn="ctr"/>
              <a:r>
                <a:rPr lang="en-US" i="1" dirty="0" smtClean="0"/>
                <a:t>Tend to be cell type and condition specific</a:t>
              </a:r>
            </a:p>
          </p:txBody>
        </p:sp>
        <p:cxnSp>
          <p:nvCxnSpPr>
            <p:cNvPr id="11" name="Straight Arrow Connector 10"/>
            <p:cNvCxnSpPr>
              <a:endCxn id="9" idx="0"/>
            </p:cNvCxnSpPr>
            <p:nvPr/>
          </p:nvCxnSpPr>
          <p:spPr>
            <a:xfrm>
              <a:off x="5094231" y="1409206"/>
              <a:ext cx="1790348" cy="75731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50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Build High Confidence </a:t>
            </a:r>
            <a:r>
              <a:rPr lang="en-US" dirty="0" smtClean="0"/>
              <a:t>Tracks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740"/>
            <a:ext cx="9144000" cy="120971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45287" y="1872447"/>
            <a:ext cx="8089661" cy="1456335"/>
            <a:chOff x="145287" y="1872447"/>
            <a:chExt cx="8089661" cy="1456335"/>
          </a:xfrm>
        </p:grpSpPr>
        <p:sp>
          <p:nvSpPr>
            <p:cNvPr id="5" name="Oval 4"/>
            <p:cNvSpPr/>
            <p:nvPr/>
          </p:nvSpPr>
          <p:spPr>
            <a:xfrm>
              <a:off x="720129" y="1872447"/>
              <a:ext cx="1545004" cy="314257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5287" y="2405452"/>
              <a:ext cx="80896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- Uses </a:t>
              </a:r>
              <a:r>
                <a:rPr lang="en-US" dirty="0" err="1" smtClean="0">
                  <a:solidFill>
                    <a:srgbClr val="FF0000"/>
                  </a:solidFill>
                </a:rPr>
                <a:t>Matlab’s</a:t>
              </a:r>
              <a:r>
                <a:rPr lang="en-US" dirty="0" smtClean="0">
                  <a:solidFill>
                    <a:srgbClr val="FF0000"/>
                  </a:solidFill>
                </a:rPr>
                <a:t> Nearest Neighbor Algorithm to generate the high confidence tracks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- The tracks must last the length of the time frame, not be dividing cells, and not be within 10% of the image edge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2843"/>
            <a:ext cx="9144000" cy="227263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128211" y="686772"/>
            <a:ext cx="6015789" cy="6100167"/>
            <a:chOff x="3128211" y="686772"/>
            <a:chExt cx="6015789" cy="610016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5572" y="686772"/>
              <a:ext cx="4468427" cy="34833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8211" y="4170164"/>
              <a:ext cx="6015789" cy="26167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4" name="Picture 3" descr="HND_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9" y="1701343"/>
            <a:ext cx="8419326" cy="38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1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Nearest Neighbor works?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506982" y="351593"/>
            <a:ext cx="1182469" cy="529376"/>
            <a:chOff x="2215065" y="1218993"/>
            <a:chExt cx="1182469" cy="529376"/>
          </a:xfrm>
        </p:grpSpPr>
        <p:sp>
          <p:nvSpPr>
            <p:cNvPr id="68" name="Oval 67"/>
            <p:cNvSpPr/>
            <p:nvPr/>
          </p:nvSpPr>
          <p:spPr>
            <a:xfrm>
              <a:off x="2215065" y="1296309"/>
              <a:ext cx="209492" cy="1933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12995" y="1218993"/>
              <a:ext cx="984539" cy="529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 smtClean="0">
                  <a:latin typeface="Gill Sans"/>
                  <a:cs typeface="Gill Sans"/>
                </a:rPr>
                <a:t>Non-dividing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 smtClean="0">
                  <a:latin typeface="Gill Sans"/>
                  <a:cs typeface="Gill Sans"/>
                </a:rPr>
                <a:t>Dividing</a:t>
              </a:r>
              <a:endParaRPr lang="en-US" sz="1200" dirty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215065" y="1513605"/>
              <a:ext cx="209492" cy="193367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63001" y="921704"/>
            <a:ext cx="1687892" cy="2854499"/>
            <a:chOff x="263001" y="1086804"/>
            <a:chExt cx="1687892" cy="2854499"/>
          </a:xfrm>
        </p:grpSpPr>
        <p:sp>
          <p:nvSpPr>
            <p:cNvPr id="3" name="Rectangle 2"/>
            <p:cNvSpPr/>
            <p:nvPr/>
          </p:nvSpPr>
          <p:spPr>
            <a:xfrm>
              <a:off x="288050" y="1086804"/>
              <a:ext cx="1662843" cy="2854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63526" y="1121376"/>
              <a:ext cx="268492" cy="261610"/>
              <a:chOff x="372292" y="1252181"/>
              <a:chExt cx="268492" cy="26161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72292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23552" y="1317904"/>
              <a:ext cx="352317" cy="261610"/>
              <a:chOff x="349879" y="1252181"/>
              <a:chExt cx="352317" cy="26161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9879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11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45256" y="1426176"/>
              <a:ext cx="274434" cy="261610"/>
              <a:chOff x="387234" y="1252181"/>
              <a:chExt cx="274434" cy="26161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7234" y="1252181"/>
                <a:ext cx="2744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2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57348" y="1740084"/>
              <a:ext cx="268492" cy="261610"/>
              <a:chOff x="387234" y="1252181"/>
              <a:chExt cx="268492" cy="26161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7234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Gill Sans"/>
                    <a:cs typeface="Gill Sans"/>
                  </a:rPr>
                  <a:t>3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585876" y="1609279"/>
              <a:ext cx="352317" cy="261610"/>
              <a:chOff x="337179" y="1252181"/>
              <a:chExt cx="352317" cy="26161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37179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13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1198" y="1896308"/>
              <a:ext cx="268492" cy="261610"/>
              <a:chOff x="379763" y="1252181"/>
              <a:chExt cx="268492" cy="26161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9763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Gill Sans"/>
                    <a:cs typeface="Gill Sans"/>
                  </a:rPr>
                  <a:t>4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290680" y="1940436"/>
              <a:ext cx="352317" cy="261610"/>
              <a:chOff x="327466" y="1252181"/>
              <a:chExt cx="352317" cy="26161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27466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14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96973" y="2208976"/>
              <a:ext cx="268492" cy="261610"/>
              <a:chOff x="387234" y="1252181"/>
              <a:chExt cx="268492" cy="26161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7234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Gill Sans"/>
                    <a:cs typeface="Gill Sans"/>
                  </a:rPr>
                  <a:t>5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90776" y="2538656"/>
              <a:ext cx="268492" cy="261610"/>
              <a:chOff x="380884" y="1252181"/>
              <a:chExt cx="268492" cy="26161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80884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6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31219" y="2585773"/>
              <a:ext cx="268492" cy="261610"/>
              <a:chOff x="379763" y="1252181"/>
              <a:chExt cx="268492" cy="26161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9763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7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85233" y="2907454"/>
              <a:ext cx="274434" cy="261610"/>
              <a:chOff x="379763" y="1252181"/>
              <a:chExt cx="274434" cy="26161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79763" y="1252181"/>
                <a:ext cx="2744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8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39160" y="3212254"/>
              <a:ext cx="268492" cy="261610"/>
              <a:chOff x="372292" y="1252181"/>
              <a:chExt cx="268492" cy="26161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2292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9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63001" y="3505490"/>
              <a:ext cx="352317" cy="261610"/>
              <a:chOff x="342408" y="1252181"/>
              <a:chExt cx="352317" cy="26161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10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84851" y="2827217"/>
              <a:ext cx="352317" cy="261610"/>
              <a:chOff x="334937" y="1252181"/>
              <a:chExt cx="352317" cy="26161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34937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17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77774" y="2803102"/>
              <a:ext cx="352317" cy="261610"/>
              <a:chOff x="327466" y="1252181"/>
              <a:chExt cx="352317" cy="26161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27466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18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88763" y="3249397"/>
              <a:ext cx="352317" cy="261610"/>
              <a:chOff x="342408" y="1252181"/>
              <a:chExt cx="352317" cy="26161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19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567346" y="3118592"/>
              <a:ext cx="352317" cy="261610"/>
              <a:chOff x="342408" y="1252181"/>
              <a:chExt cx="352317" cy="26161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20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281863" y="3449749"/>
              <a:ext cx="352317" cy="261610"/>
              <a:chOff x="342408" y="1252181"/>
              <a:chExt cx="352317" cy="26161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21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466122" y="2192412"/>
              <a:ext cx="352317" cy="261610"/>
              <a:chOff x="342408" y="1252181"/>
              <a:chExt cx="352317" cy="26161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15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158804" y="2522092"/>
              <a:ext cx="352317" cy="261610"/>
              <a:chOff x="334937" y="1252181"/>
              <a:chExt cx="352317" cy="26161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34937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16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1458891" y="1293789"/>
              <a:ext cx="364202" cy="261610"/>
              <a:chOff x="334937" y="1252181"/>
              <a:chExt cx="364202" cy="26161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34937" y="1252181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12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599" name="Group 598"/>
          <p:cNvGrpSpPr/>
          <p:nvPr/>
        </p:nvGrpSpPr>
        <p:grpSpPr>
          <a:xfrm>
            <a:off x="4174250" y="921704"/>
            <a:ext cx="1726343" cy="2854499"/>
            <a:chOff x="3158250" y="1086804"/>
            <a:chExt cx="1726343" cy="2854499"/>
          </a:xfrm>
        </p:grpSpPr>
        <p:sp>
          <p:nvSpPr>
            <p:cNvPr id="78" name="Rectangle 77"/>
            <p:cNvSpPr/>
            <p:nvPr/>
          </p:nvSpPr>
          <p:spPr>
            <a:xfrm>
              <a:off x="3158250" y="1086804"/>
              <a:ext cx="1662843" cy="2854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309926" y="1172176"/>
              <a:ext cx="268492" cy="261610"/>
              <a:chOff x="372292" y="1252181"/>
              <a:chExt cx="268492" cy="261610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72292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869952" y="1127404"/>
              <a:ext cx="352317" cy="261610"/>
              <a:chOff x="349879" y="1252181"/>
              <a:chExt cx="352317" cy="261610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49879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11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3291656" y="1603976"/>
              <a:ext cx="274434" cy="261610"/>
              <a:chOff x="387234" y="1252181"/>
              <a:chExt cx="274434" cy="261610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87234" y="1252181"/>
                <a:ext cx="2744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2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03748" y="1917884"/>
              <a:ext cx="268492" cy="261610"/>
              <a:chOff x="387234" y="1252181"/>
              <a:chExt cx="268492" cy="261610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87234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Gill Sans"/>
                    <a:cs typeface="Gill Sans"/>
                  </a:rPr>
                  <a:t>3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532276" y="1660079"/>
              <a:ext cx="352317" cy="261610"/>
              <a:chOff x="337179" y="1252181"/>
              <a:chExt cx="352317" cy="261610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37179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13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3500798" y="1947108"/>
              <a:ext cx="268492" cy="261610"/>
              <a:chOff x="379763" y="1252181"/>
              <a:chExt cx="268492" cy="261610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79763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Gill Sans"/>
                    <a:cs typeface="Gill Sans"/>
                  </a:rPr>
                  <a:t>4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4237080" y="1749936"/>
              <a:ext cx="352317" cy="261610"/>
              <a:chOff x="327466" y="1252181"/>
              <a:chExt cx="352317" cy="26161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27466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14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3211573" y="2259776"/>
              <a:ext cx="268492" cy="261610"/>
              <a:chOff x="387234" y="1252181"/>
              <a:chExt cx="268492" cy="261610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87234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Gill Sans"/>
                    <a:cs typeface="Gill Sans"/>
                  </a:rPr>
                  <a:t>5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37176" y="2589456"/>
              <a:ext cx="268492" cy="261610"/>
              <a:chOff x="380884" y="1252181"/>
              <a:chExt cx="268492" cy="261610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80884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6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777619" y="2636573"/>
              <a:ext cx="268492" cy="261610"/>
              <a:chOff x="379763" y="1252181"/>
              <a:chExt cx="268492" cy="261610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79763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7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331633" y="2958254"/>
              <a:ext cx="274434" cy="261610"/>
              <a:chOff x="379763" y="1252181"/>
              <a:chExt cx="274434" cy="26161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79763" y="1252181"/>
                <a:ext cx="2744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8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3461760" y="3123354"/>
              <a:ext cx="268492" cy="261610"/>
              <a:chOff x="372292" y="1252181"/>
              <a:chExt cx="268492" cy="26161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72292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9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374501" y="3556290"/>
              <a:ext cx="352317" cy="261610"/>
              <a:chOff x="342408" y="1252181"/>
              <a:chExt cx="352317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10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831251" y="2878017"/>
              <a:ext cx="352317" cy="261610"/>
              <a:chOff x="334937" y="1252181"/>
              <a:chExt cx="352317" cy="26161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34937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17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4425774" y="2752302"/>
              <a:ext cx="352317" cy="261610"/>
              <a:chOff x="327466" y="1252181"/>
              <a:chExt cx="352317" cy="26161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27466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18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735163" y="3300197"/>
              <a:ext cx="352317" cy="261610"/>
              <a:chOff x="342408" y="1252181"/>
              <a:chExt cx="352317" cy="26161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19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513746" y="3372592"/>
              <a:ext cx="352317" cy="261610"/>
              <a:chOff x="342408" y="1252181"/>
              <a:chExt cx="352317" cy="261610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20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4063163" y="3500549"/>
              <a:ext cx="352317" cy="261610"/>
              <a:chOff x="342408" y="1252181"/>
              <a:chExt cx="352317" cy="26161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21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4412522" y="2243212"/>
              <a:ext cx="352317" cy="261610"/>
              <a:chOff x="342408" y="1252181"/>
              <a:chExt cx="352317" cy="26161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15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105204" y="2572892"/>
              <a:ext cx="352317" cy="261610"/>
              <a:chOff x="334937" y="1252181"/>
              <a:chExt cx="352317" cy="261610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34937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16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405291" y="1103289"/>
              <a:ext cx="364202" cy="261610"/>
              <a:chOff x="334937" y="1252181"/>
              <a:chExt cx="364202" cy="26161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34937" y="1252181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12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209901" y="941168"/>
            <a:ext cx="1687892" cy="2854499"/>
            <a:chOff x="263001" y="1086804"/>
            <a:chExt cx="1687892" cy="2854499"/>
          </a:xfrm>
        </p:grpSpPr>
        <p:sp>
          <p:nvSpPr>
            <p:cNvPr id="143" name="Rectangle 142"/>
            <p:cNvSpPr/>
            <p:nvPr/>
          </p:nvSpPr>
          <p:spPr>
            <a:xfrm>
              <a:off x="288050" y="1086804"/>
              <a:ext cx="1662843" cy="2854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363526" y="1121376"/>
              <a:ext cx="268492" cy="261610"/>
              <a:chOff x="372292" y="1252181"/>
              <a:chExt cx="268492" cy="26161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372292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923552" y="1317904"/>
              <a:ext cx="352317" cy="261610"/>
              <a:chOff x="349879" y="1252181"/>
              <a:chExt cx="352317" cy="26161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349879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11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345256" y="1426176"/>
              <a:ext cx="274434" cy="261610"/>
              <a:chOff x="387234" y="1252181"/>
              <a:chExt cx="274434" cy="26161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87234" y="1252181"/>
                <a:ext cx="2744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2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857348" y="1740084"/>
              <a:ext cx="268492" cy="261610"/>
              <a:chOff x="387234" y="1252181"/>
              <a:chExt cx="268492" cy="26161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87234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Gill Sans"/>
                    <a:cs typeface="Gill Sans"/>
                  </a:rPr>
                  <a:t>3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1585876" y="1609279"/>
              <a:ext cx="352317" cy="261610"/>
              <a:chOff x="337179" y="1252181"/>
              <a:chExt cx="352317" cy="26161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337179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13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51198" y="1896308"/>
              <a:ext cx="268492" cy="261610"/>
              <a:chOff x="379763" y="1252181"/>
              <a:chExt cx="268492" cy="26161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379763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Gill Sans"/>
                    <a:cs typeface="Gill Sans"/>
                  </a:rPr>
                  <a:t>4</a:t>
                </a: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1290680" y="1940436"/>
              <a:ext cx="352317" cy="261610"/>
              <a:chOff x="327466" y="1252181"/>
              <a:chExt cx="352317" cy="2616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27466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14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696973" y="2208976"/>
              <a:ext cx="268492" cy="261610"/>
              <a:chOff x="387234" y="1252181"/>
              <a:chExt cx="268492" cy="26161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387234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Gill Sans"/>
                    <a:cs typeface="Gill Sans"/>
                  </a:rPr>
                  <a:t>5</a:t>
                </a: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390776" y="2538656"/>
              <a:ext cx="268492" cy="261610"/>
              <a:chOff x="380884" y="1252181"/>
              <a:chExt cx="268492" cy="26161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80884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6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31219" y="2585773"/>
              <a:ext cx="268492" cy="261610"/>
              <a:chOff x="379763" y="1252181"/>
              <a:chExt cx="268492" cy="26161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79763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7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385233" y="2907454"/>
              <a:ext cx="274434" cy="261610"/>
              <a:chOff x="379763" y="1252181"/>
              <a:chExt cx="274434" cy="26161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79763" y="1252181"/>
                <a:ext cx="2744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8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439160" y="3212254"/>
              <a:ext cx="268492" cy="261610"/>
              <a:chOff x="372292" y="1252181"/>
              <a:chExt cx="268492" cy="26161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72292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9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63001" y="3505490"/>
              <a:ext cx="352317" cy="261610"/>
              <a:chOff x="342408" y="1252181"/>
              <a:chExt cx="352317" cy="26161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10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884851" y="2827217"/>
              <a:ext cx="352317" cy="261610"/>
              <a:chOff x="334937" y="1252181"/>
              <a:chExt cx="352317" cy="26161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34937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17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1377774" y="2803102"/>
              <a:ext cx="352317" cy="261610"/>
              <a:chOff x="327466" y="1252181"/>
              <a:chExt cx="352317" cy="26161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27466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18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788763" y="3249397"/>
              <a:ext cx="352317" cy="261610"/>
              <a:chOff x="342408" y="1252181"/>
              <a:chExt cx="352317" cy="26161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19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1567346" y="3118592"/>
              <a:ext cx="352317" cy="261610"/>
              <a:chOff x="342408" y="1252181"/>
              <a:chExt cx="352317" cy="26161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20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281863" y="3449749"/>
              <a:ext cx="352317" cy="261610"/>
              <a:chOff x="342408" y="1252181"/>
              <a:chExt cx="352317" cy="26161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21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1466122" y="2192412"/>
              <a:ext cx="352317" cy="261610"/>
              <a:chOff x="342408" y="1252181"/>
              <a:chExt cx="352317" cy="26161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15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1158804" y="2522092"/>
              <a:ext cx="352317" cy="261610"/>
              <a:chOff x="334937" y="1252181"/>
              <a:chExt cx="352317" cy="26161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334937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16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458891" y="1293789"/>
              <a:ext cx="364202" cy="261610"/>
              <a:chOff x="334937" y="1252181"/>
              <a:chExt cx="364202" cy="26161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34937" y="1252181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12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</p:grpSp>
      <p:sp>
        <p:nvSpPr>
          <p:cNvPr id="532" name="TextBox 531"/>
          <p:cNvSpPr txBox="1"/>
          <p:nvPr/>
        </p:nvSpPr>
        <p:spPr>
          <a:xfrm>
            <a:off x="872114" y="3860882"/>
            <a:ext cx="39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Gill Sans"/>
                <a:cs typeface="Gill Sans"/>
              </a:rPr>
              <a:t>t</a:t>
            </a:r>
            <a:endParaRPr lang="en-US" sz="2800" b="1" i="1" dirty="0">
              <a:latin typeface="Gill Sans"/>
              <a:cs typeface="Gill Sans"/>
            </a:endParaRPr>
          </a:p>
        </p:txBody>
      </p:sp>
      <p:sp>
        <p:nvSpPr>
          <p:cNvPr id="533" name="TextBox 532"/>
          <p:cNvSpPr txBox="1"/>
          <p:nvPr/>
        </p:nvSpPr>
        <p:spPr>
          <a:xfrm>
            <a:off x="4565320" y="3860882"/>
            <a:ext cx="944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Gill Sans"/>
                <a:cs typeface="Gill Sans"/>
              </a:rPr>
              <a:t>t +1</a:t>
            </a:r>
            <a:endParaRPr lang="en-US" sz="2800" b="1" i="1" dirty="0">
              <a:latin typeface="Gill Sans"/>
              <a:cs typeface="Gill Sans"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7209360" y="3873731"/>
            <a:ext cx="178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Gill Sans"/>
                <a:cs typeface="Gill Sans"/>
              </a:rPr>
              <a:t>t = </a:t>
            </a:r>
            <a:r>
              <a:rPr lang="en-US" b="1" i="1" dirty="0" err="1" smtClean="0">
                <a:latin typeface="Gill Sans"/>
                <a:cs typeface="Gill Sans"/>
              </a:rPr>
              <a:t>MaxFrame</a:t>
            </a:r>
            <a:endParaRPr lang="en-US" b="1" i="1" dirty="0">
              <a:latin typeface="Gill Sans"/>
              <a:cs typeface="Gill Sans"/>
            </a:endParaRPr>
          </a:p>
        </p:txBody>
      </p:sp>
      <p:grpSp>
        <p:nvGrpSpPr>
          <p:cNvPr id="598" name="Group 597"/>
          <p:cNvGrpSpPr/>
          <p:nvPr/>
        </p:nvGrpSpPr>
        <p:grpSpPr>
          <a:xfrm>
            <a:off x="615318" y="1081694"/>
            <a:ext cx="4932958" cy="2453001"/>
            <a:chOff x="615318" y="1246794"/>
            <a:chExt cx="4932958" cy="2453001"/>
          </a:xfrm>
        </p:grpSpPr>
        <p:cxnSp>
          <p:nvCxnSpPr>
            <p:cNvPr id="536" name="Straight Arrow Connector 535"/>
            <p:cNvCxnSpPr>
              <a:stCxn id="5" idx="3"/>
              <a:endCxn id="141" idx="1"/>
            </p:cNvCxnSpPr>
            <p:nvPr/>
          </p:nvCxnSpPr>
          <p:spPr>
            <a:xfrm>
              <a:off x="632018" y="1264881"/>
              <a:ext cx="3693908" cy="508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Arrow Connector 536"/>
            <p:cNvCxnSpPr>
              <a:stCxn id="12" idx="3"/>
              <a:endCxn id="137" idx="1"/>
            </p:cNvCxnSpPr>
            <p:nvPr/>
          </p:nvCxnSpPr>
          <p:spPr>
            <a:xfrm>
              <a:off x="619690" y="1569681"/>
              <a:ext cx="3687966" cy="1778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/>
            <p:cNvCxnSpPr>
              <a:stCxn id="9" idx="3"/>
              <a:endCxn id="139" idx="1"/>
            </p:cNvCxnSpPr>
            <p:nvPr/>
          </p:nvCxnSpPr>
          <p:spPr>
            <a:xfrm flipV="1">
              <a:off x="1275869" y="1270909"/>
              <a:ext cx="3610083" cy="1905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75" idx="3"/>
              <a:endCxn id="101" idx="1"/>
            </p:cNvCxnSpPr>
            <p:nvPr/>
          </p:nvCxnSpPr>
          <p:spPr>
            <a:xfrm flipV="1">
              <a:off x="1823093" y="1246794"/>
              <a:ext cx="3598198" cy="1905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/>
            <p:cNvCxnSpPr>
              <a:stCxn id="18" idx="3"/>
              <a:endCxn id="135" idx="1"/>
            </p:cNvCxnSpPr>
            <p:nvPr/>
          </p:nvCxnSpPr>
          <p:spPr>
            <a:xfrm>
              <a:off x="1125840" y="1883589"/>
              <a:ext cx="3693908" cy="1778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Arrow Connector 548"/>
            <p:cNvCxnSpPr>
              <a:stCxn id="24" idx="3"/>
              <a:endCxn id="131" idx="1"/>
            </p:cNvCxnSpPr>
            <p:nvPr/>
          </p:nvCxnSpPr>
          <p:spPr>
            <a:xfrm>
              <a:off x="619690" y="2039813"/>
              <a:ext cx="3897108" cy="508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21" idx="3"/>
              <a:endCxn id="133" idx="1"/>
            </p:cNvCxnSpPr>
            <p:nvPr/>
          </p:nvCxnSpPr>
          <p:spPr>
            <a:xfrm>
              <a:off x="1938193" y="1752784"/>
              <a:ext cx="3610083" cy="508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/>
            <p:cNvCxnSpPr>
              <a:stCxn id="27" idx="3"/>
              <a:endCxn id="129" idx="1"/>
            </p:cNvCxnSpPr>
            <p:nvPr/>
          </p:nvCxnSpPr>
          <p:spPr>
            <a:xfrm flipV="1">
              <a:off x="1642997" y="1893441"/>
              <a:ext cx="3610083" cy="1905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Arrow Connector 558"/>
            <p:cNvCxnSpPr>
              <a:stCxn id="30" idx="3"/>
              <a:endCxn id="127" idx="1"/>
            </p:cNvCxnSpPr>
            <p:nvPr/>
          </p:nvCxnSpPr>
          <p:spPr>
            <a:xfrm>
              <a:off x="965465" y="2352481"/>
              <a:ext cx="3262108" cy="508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/>
            <p:cNvCxnSpPr>
              <a:stCxn id="63" idx="3"/>
              <a:endCxn id="105" idx="1"/>
            </p:cNvCxnSpPr>
            <p:nvPr/>
          </p:nvCxnSpPr>
          <p:spPr>
            <a:xfrm>
              <a:off x="1818439" y="2335917"/>
              <a:ext cx="3610083" cy="508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/>
            <p:cNvCxnSpPr>
              <a:stCxn id="33" idx="3"/>
              <a:endCxn id="125" idx="1"/>
            </p:cNvCxnSpPr>
            <p:nvPr/>
          </p:nvCxnSpPr>
          <p:spPr>
            <a:xfrm>
              <a:off x="659268" y="2682161"/>
              <a:ext cx="3693908" cy="508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/>
            <p:cNvCxnSpPr>
              <a:stCxn id="36" idx="3"/>
              <a:endCxn id="123" idx="1"/>
            </p:cNvCxnSpPr>
            <p:nvPr/>
          </p:nvCxnSpPr>
          <p:spPr>
            <a:xfrm>
              <a:off x="1099711" y="2729278"/>
              <a:ext cx="3693908" cy="508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/>
            <p:cNvCxnSpPr>
              <a:stCxn id="66" idx="3"/>
              <a:endCxn id="103" idx="1"/>
            </p:cNvCxnSpPr>
            <p:nvPr/>
          </p:nvCxnSpPr>
          <p:spPr>
            <a:xfrm>
              <a:off x="1511121" y="2665597"/>
              <a:ext cx="3610083" cy="508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/>
            <p:cNvCxnSpPr>
              <a:stCxn id="51" idx="3"/>
              <a:endCxn id="113" idx="1"/>
            </p:cNvCxnSpPr>
            <p:nvPr/>
          </p:nvCxnSpPr>
          <p:spPr>
            <a:xfrm flipV="1">
              <a:off x="1730091" y="2895807"/>
              <a:ext cx="3711683" cy="508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Arrow Connector 576"/>
            <p:cNvCxnSpPr>
              <a:stCxn id="48" idx="3"/>
              <a:endCxn id="115" idx="1"/>
            </p:cNvCxnSpPr>
            <p:nvPr/>
          </p:nvCxnSpPr>
          <p:spPr>
            <a:xfrm>
              <a:off x="1237168" y="2970722"/>
              <a:ext cx="3610083" cy="508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Arrow Connector 579"/>
            <p:cNvCxnSpPr>
              <a:stCxn id="39" idx="3"/>
              <a:endCxn id="121" idx="1"/>
            </p:cNvCxnSpPr>
            <p:nvPr/>
          </p:nvCxnSpPr>
          <p:spPr>
            <a:xfrm>
              <a:off x="659667" y="3050959"/>
              <a:ext cx="3687966" cy="508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>
              <a:stCxn id="42" idx="3"/>
              <a:endCxn id="119" idx="1"/>
            </p:cNvCxnSpPr>
            <p:nvPr/>
          </p:nvCxnSpPr>
          <p:spPr>
            <a:xfrm flipV="1">
              <a:off x="707652" y="3266859"/>
              <a:ext cx="3770108" cy="889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/>
            <p:cNvCxnSpPr>
              <a:stCxn id="45" idx="3"/>
              <a:endCxn id="117" idx="1"/>
            </p:cNvCxnSpPr>
            <p:nvPr/>
          </p:nvCxnSpPr>
          <p:spPr>
            <a:xfrm>
              <a:off x="615318" y="3648995"/>
              <a:ext cx="3775183" cy="508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Arrow Connector 588"/>
            <p:cNvCxnSpPr>
              <a:stCxn id="54" idx="3"/>
              <a:endCxn id="111" idx="1"/>
            </p:cNvCxnSpPr>
            <p:nvPr/>
          </p:nvCxnSpPr>
          <p:spPr>
            <a:xfrm>
              <a:off x="1141080" y="3392902"/>
              <a:ext cx="3610083" cy="508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Arrow Connector 591"/>
            <p:cNvCxnSpPr>
              <a:endCxn id="107" idx="1"/>
            </p:cNvCxnSpPr>
            <p:nvPr/>
          </p:nvCxnSpPr>
          <p:spPr>
            <a:xfrm>
              <a:off x="2650180" y="3418302"/>
              <a:ext cx="2428983" cy="47952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/>
            <p:cNvCxnSpPr>
              <a:stCxn id="57" idx="3"/>
              <a:endCxn id="109" idx="1"/>
            </p:cNvCxnSpPr>
            <p:nvPr/>
          </p:nvCxnSpPr>
          <p:spPr>
            <a:xfrm>
              <a:off x="1919663" y="3262097"/>
              <a:ext cx="3610083" cy="2540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0" name="Group 729"/>
          <p:cNvGrpSpPr/>
          <p:nvPr/>
        </p:nvGrpSpPr>
        <p:grpSpPr>
          <a:xfrm>
            <a:off x="2230608" y="3736431"/>
            <a:ext cx="1726343" cy="2866401"/>
            <a:chOff x="2230608" y="3736431"/>
            <a:chExt cx="1726343" cy="2866401"/>
          </a:xfrm>
        </p:grpSpPr>
        <p:grpSp>
          <p:nvGrpSpPr>
            <p:cNvPr id="665" name="Group 664"/>
            <p:cNvGrpSpPr/>
            <p:nvPr/>
          </p:nvGrpSpPr>
          <p:grpSpPr>
            <a:xfrm>
              <a:off x="2230608" y="3736431"/>
              <a:ext cx="1687892" cy="2854499"/>
              <a:chOff x="263001" y="1086804"/>
              <a:chExt cx="1687892" cy="2854499"/>
            </a:xfrm>
          </p:grpSpPr>
          <p:sp>
            <p:nvSpPr>
              <p:cNvPr id="666" name="Rectangle 665"/>
              <p:cNvSpPr/>
              <p:nvPr/>
            </p:nvSpPr>
            <p:spPr>
              <a:xfrm>
                <a:off x="288050" y="1086804"/>
                <a:ext cx="1662843" cy="2854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7" name="Group 666"/>
              <p:cNvGrpSpPr/>
              <p:nvPr/>
            </p:nvGrpSpPr>
            <p:grpSpPr>
              <a:xfrm>
                <a:off x="363526" y="1121376"/>
                <a:ext cx="268492" cy="261610"/>
                <a:chOff x="372292" y="1252181"/>
                <a:chExt cx="268492" cy="261610"/>
              </a:xfrm>
            </p:grpSpPr>
            <p:sp>
              <p:nvSpPr>
                <p:cNvPr id="728" name="Oval 727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729" name="TextBox 728"/>
                <p:cNvSpPr txBox="1"/>
                <p:nvPr/>
              </p:nvSpPr>
              <p:spPr>
                <a:xfrm>
                  <a:off x="372292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68" name="Group 667"/>
              <p:cNvGrpSpPr/>
              <p:nvPr/>
            </p:nvGrpSpPr>
            <p:grpSpPr>
              <a:xfrm>
                <a:off x="923552" y="1317904"/>
                <a:ext cx="352317" cy="261610"/>
                <a:chOff x="349879" y="1252181"/>
                <a:chExt cx="352317" cy="261610"/>
              </a:xfrm>
            </p:grpSpPr>
            <p:sp>
              <p:nvSpPr>
                <p:cNvPr id="726" name="Oval 725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727" name="TextBox 726"/>
                <p:cNvSpPr txBox="1"/>
                <p:nvPr/>
              </p:nvSpPr>
              <p:spPr>
                <a:xfrm>
                  <a:off x="349879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11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69" name="Group 668"/>
              <p:cNvGrpSpPr/>
              <p:nvPr/>
            </p:nvGrpSpPr>
            <p:grpSpPr>
              <a:xfrm>
                <a:off x="345256" y="1426176"/>
                <a:ext cx="274434" cy="261610"/>
                <a:chOff x="387234" y="1252181"/>
                <a:chExt cx="274434" cy="261610"/>
              </a:xfrm>
            </p:grpSpPr>
            <p:sp>
              <p:nvSpPr>
                <p:cNvPr id="724" name="Oval 723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725" name="TextBox 724"/>
                <p:cNvSpPr txBox="1"/>
                <p:nvPr/>
              </p:nvSpPr>
              <p:spPr>
                <a:xfrm>
                  <a:off x="387234" y="1252181"/>
                  <a:ext cx="2744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2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70" name="Group 669"/>
              <p:cNvGrpSpPr/>
              <p:nvPr/>
            </p:nvGrpSpPr>
            <p:grpSpPr>
              <a:xfrm>
                <a:off x="857348" y="1740084"/>
                <a:ext cx="268492" cy="261610"/>
                <a:chOff x="387234" y="1252181"/>
                <a:chExt cx="268492" cy="261610"/>
              </a:xfrm>
            </p:grpSpPr>
            <p:sp>
              <p:nvSpPr>
                <p:cNvPr id="722" name="Oval 721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723" name="TextBox 722"/>
                <p:cNvSpPr txBox="1"/>
                <p:nvPr/>
              </p:nvSpPr>
              <p:spPr>
                <a:xfrm>
                  <a:off x="387234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latin typeface="Gill Sans"/>
                      <a:cs typeface="Gill Sans"/>
                    </a:rPr>
                    <a:t>3</a:t>
                  </a:r>
                </a:p>
              </p:txBody>
            </p:sp>
          </p:grpSp>
          <p:grpSp>
            <p:nvGrpSpPr>
              <p:cNvPr id="671" name="Group 670"/>
              <p:cNvGrpSpPr/>
              <p:nvPr/>
            </p:nvGrpSpPr>
            <p:grpSpPr>
              <a:xfrm>
                <a:off x="1585876" y="1609279"/>
                <a:ext cx="352317" cy="261610"/>
                <a:chOff x="337179" y="1252181"/>
                <a:chExt cx="352317" cy="261610"/>
              </a:xfrm>
            </p:grpSpPr>
            <p:sp>
              <p:nvSpPr>
                <p:cNvPr id="720" name="Oval 719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721" name="TextBox 720"/>
                <p:cNvSpPr txBox="1"/>
                <p:nvPr/>
              </p:nvSpPr>
              <p:spPr>
                <a:xfrm>
                  <a:off x="337179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13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72" name="Group 671"/>
              <p:cNvGrpSpPr/>
              <p:nvPr/>
            </p:nvGrpSpPr>
            <p:grpSpPr>
              <a:xfrm>
                <a:off x="351198" y="1896308"/>
                <a:ext cx="268492" cy="261610"/>
                <a:chOff x="379763" y="1252181"/>
                <a:chExt cx="268492" cy="261610"/>
              </a:xfrm>
            </p:grpSpPr>
            <p:sp>
              <p:nvSpPr>
                <p:cNvPr id="718" name="Oval 717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719" name="TextBox 718"/>
                <p:cNvSpPr txBox="1"/>
                <p:nvPr/>
              </p:nvSpPr>
              <p:spPr>
                <a:xfrm>
                  <a:off x="379763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latin typeface="Gill Sans"/>
                      <a:cs typeface="Gill Sans"/>
                    </a:rPr>
                    <a:t>4</a:t>
                  </a:r>
                </a:p>
              </p:txBody>
            </p:sp>
          </p:grpSp>
          <p:grpSp>
            <p:nvGrpSpPr>
              <p:cNvPr id="673" name="Group 672"/>
              <p:cNvGrpSpPr/>
              <p:nvPr/>
            </p:nvGrpSpPr>
            <p:grpSpPr>
              <a:xfrm>
                <a:off x="1290680" y="1940436"/>
                <a:ext cx="352317" cy="261610"/>
                <a:chOff x="327466" y="1252181"/>
                <a:chExt cx="352317" cy="261610"/>
              </a:xfrm>
            </p:grpSpPr>
            <p:sp>
              <p:nvSpPr>
                <p:cNvPr id="716" name="Oval 715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717" name="TextBox 716"/>
                <p:cNvSpPr txBox="1"/>
                <p:nvPr/>
              </p:nvSpPr>
              <p:spPr>
                <a:xfrm>
                  <a:off x="327466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14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74" name="Group 673"/>
              <p:cNvGrpSpPr/>
              <p:nvPr/>
            </p:nvGrpSpPr>
            <p:grpSpPr>
              <a:xfrm>
                <a:off x="696973" y="2208976"/>
                <a:ext cx="268492" cy="261610"/>
                <a:chOff x="387234" y="1252181"/>
                <a:chExt cx="268492" cy="261610"/>
              </a:xfrm>
            </p:grpSpPr>
            <p:sp>
              <p:nvSpPr>
                <p:cNvPr id="714" name="Oval 713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715" name="TextBox 714"/>
                <p:cNvSpPr txBox="1"/>
                <p:nvPr/>
              </p:nvSpPr>
              <p:spPr>
                <a:xfrm>
                  <a:off x="387234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latin typeface="Gill Sans"/>
                      <a:cs typeface="Gill Sans"/>
                    </a:rPr>
                    <a:t>5</a:t>
                  </a:r>
                </a:p>
              </p:txBody>
            </p:sp>
          </p:grpSp>
          <p:grpSp>
            <p:nvGrpSpPr>
              <p:cNvPr id="675" name="Group 674"/>
              <p:cNvGrpSpPr/>
              <p:nvPr/>
            </p:nvGrpSpPr>
            <p:grpSpPr>
              <a:xfrm>
                <a:off x="390776" y="2538656"/>
                <a:ext cx="268492" cy="261610"/>
                <a:chOff x="380884" y="1252181"/>
                <a:chExt cx="268492" cy="261610"/>
              </a:xfrm>
            </p:grpSpPr>
            <p:sp>
              <p:nvSpPr>
                <p:cNvPr id="712" name="Oval 711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713" name="TextBox 712"/>
                <p:cNvSpPr txBox="1"/>
                <p:nvPr/>
              </p:nvSpPr>
              <p:spPr>
                <a:xfrm>
                  <a:off x="380884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6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76" name="Group 675"/>
              <p:cNvGrpSpPr/>
              <p:nvPr/>
            </p:nvGrpSpPr>
            <p:grpSpPr>
              <a:xfrm>
                <a:off x="831219" y="2585773"/>
                <a:ext cx="268492" cy="261610"/>
                <a:chOff x="379763" y="1252181"/>
                <a:chExt cx="268492" cy="261610"/>
              </a:xfrm>
            </p:grpSpPr>
            <p:sp>
              <p:nvSpPr>
                <p:cNvPr id="710" name="Oval 709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711" name="TextBox 710"/>
                <p:cNvSpPr txBox="1"/>
                <p:nvPr/>
              </p:nvSpPr>
              <p:spPr>
                <a:xfrm>
                  <a:off x="379763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7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77" name="Group 676"/>
              <p:cNvGrpSpPr/>
              <p:nvPr/>
            </p:nvGrpSpPr>
            <p:grpSpPr>
              <a:xfrm>
                <a:off x="385233" y="2907454"/>
                <a:ext cx="274434" cy="261610"/>
                <a:chOff x="379763" y="1252181"/>
                <a:chExt cx="274434" cy="261610"/>
              </a:xfrm>
            </p:grpSpPr>
            <p:sp>
              <p:nvSpPr>
                <p:cNvPr id="708" name="Oval 707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709" name="TextBox 708"/>
                <p:cNvSpPr txBox="1"/>
                <p:nvPr/>
              </p:nvSpPr>
              <p:spPr>
                <a:xfrm>
                  <a:off x="379763" y="1252181"/>
                  <a:ext cx="2744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8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78" name="Group 677"/>
              <p:cNvGrpSpPr/>
              <p:nvPr/>
            </p:nvGrpSpPr>
            <p:grpSpPr>
              <a:xfrm>
                <a:off x="439160" y="3212254"/>
                <a:ext cx="268492" cy="261610"/>
                <a:chOff x="372292" y="1252181"/>
                <a:chExt cx="268492" cy="261610"/>
              </a:xfrm>
            </p:grpSpPr>
            <p:sp>
              <p:nvSpPr>
                <p:cNvPr id="706" name="Oval 705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707" name="TextBox 706"/>
                <p:cNvSpPr txBox="1"/>
                <p:nvPr/>
              </p:nvSpPr>
              <p:spPr>
                <a:xfrm>
                  <a:off x="372292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9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79" name="Group 678"/>
              <p:cNvGrpSpPr/>
              <p:nvPr/>
            </p:nvGrpSpPr>
            <p:grpSpPr>
              <a:xfrm>
                <a:off x="263001" y="3505490"/>
                <a:ext cx="352317" cy="261610"/>
                <a:chOff x="342408" y="1252181"/>
                <a:chExt cx="352317" cy="261610"/>
              </a:xfrm>
            </p:grpSpPr>
            <p:sp>
              <p:nvSpPr>
                <p:cNvPr id="704" name="Oval 703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705" name="TextBox 704"/>
                <p:cNvSpPr txBox="1"/>
                <p:nvPr/>
              </p:nvSpPr>
              <p:spPr>
                <a:xfrm>
                  <a:off x="342408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10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80" name="Group 679"/>
              <p:cNvGrpSpPr/>
              <p:nvPr/>
            </p:nvGrpSpPr>
            <p:grpSpPr>
              <a:xfrm>
                <a:off x="884851" y="2827217"/>
                <a:ext cx="352317" cy="261610"/>
                <a:chOff x="334937" y="1252181"/>
                <a:chExt cx="352317" cy="261610"/>
              </a:xfrm>
            </p:grpSpPr>
            <p:sp>
              <p:nvSpPr>
                <p:cNvPr id="702" name="Oval 701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703" name="TextBox 702"/>
                <p:cNvSpPr txBox="1"/>
                <p:nvPr/>
              </p:nvSpPr>
              <p:spPr>
                <a:xfrm>
                  <a:off x="334937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17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81" name="Group 680"/>
              <p:cNvGrpSpPr/>
              <p:nvPr/>
            </p:nvGrpSpPr>
            <p:grpSpPr>
              <a:xfrm>
                <a:off x="1377774" y="2803102"/>
                <a:ext cx="352317" cy="261610"/>
                <a:chOff x="327466" y="1252181"/>
                <a:chExt cx="352317" cy="261610"/>
              </a:xfrm>
            </p:grpSpPr>
            <p:sp>
              <p:nvSpPr>
                <p:cNvPr id="700" name="Oval 699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701" name="TextBox 700"/>
                <p:cNvSpPr txBox="1"/>
                <p:nvPr/>
              </p:nvSpPr>
              <p:spPr>
                <a:xfrm>
                  <a:off x="327466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18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82" name="Group 681"/>
              <p:cNvGrpSpPr/>
              <p:nvPr/>
            </p:nvGrpSpPr>
            <p:grpSpPr>
              <a:xfrm>
                <a:off x="788763" y="3249397"/>
                <a:ext cx="352317" cy="261610"/>
                <a:chOff x="342408" y="1252181"/>
                <a:chExt cx="352317" cy="261610"/>
              </a:xfrm>
            </p:grpSpPr>
            <p:sp>
              <p:nvSpPr>
                <p:cNvPr id="698" name="Oval 697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99" name="TextBox 698"/>
                <p:cNvSpPr txBox="1"/>
                <p:nvPr/>
              </p:nvSpPr>
              <p:spPr>
                <a:xfrm>
                  <a:off x="342408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19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83" name="Group 682"/>
              <p:cNvGrpSpPr/>
              <p:nvPr/>
            </p:nvGrpSpPr>
            <p:grpSpPr>
              <a:xfrm>
                <a:off x="1567346" y="3118592"/>
                <a:ext cx="352317" cy="261610"/>
                <a:chOff x="342408" y="1252181"/>
                <a:chExt cx="352317" cy="261610"/>
              </a:xfrm>
            </p:grpSpPr>
            <p:sp>
              <p:nvSpPr>
                <p:cNvPr id="696" name="Oval 695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97" name="TextBox 696"/>
                <p:cNvSpPr txBox="1"/>
                <p:nvPr/>
              </p:nvSpPr>
              <p:spPr>
                <a:xfrm>
                  <a:off x="342408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20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84" name="Group 683"/>
              <p:cNvGrpSpPr/>
              <p:nvPr/>
            </p:nvGrpSpPr>
            <p:grpSpPr>
              <a:xfrm>
                <a:off x="1281863" y="3449749"/>
                <a:ext cx="352317" cy="261610"/>
                <a:chOff x="342408" y="1252181"/>
                <a:chExt cx="352317" cy="261610"/>
              </a:xfrm>
            </p:grpSpPr>
            <p:sp>
              <p:nvSpPr>
                <p:cNvPr id="694" name="Oval 693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95" name="TextBox 694"/>
                <p:cNvSpPr txBox="1"/>
                <p:nvPr/>
              </p:nvSpPr>
              <p:spPr>
                <a:xfrm>
                  <a:off x="342408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21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85" name="Group 684"/>
              <p:cNvGrpSpPr/>
              <p:nvPr/>
            </p:nvGrpSpPr>
            <p:grpSpPr>
              <a:xfrm>
                <a:off x="1466122" y="2192412"/>
                <a:ext cx="352317" cy="261610"/>
                <a:chOff x="342408" y="1252181"/>
                <a:chExt cx="352317" cy="261610"/>
              </a:xfrm>
            </p:grpSpPr>
            <p:sp>
              <p:nvSpPr>
                <p:cNvPr id="692" name="Oval 691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93" name="TextBox 692"/>
                <p:cNvSpPr txBox="1"/>
                <p:nvPr/>
              </p:nvSpPr>
              <p:spPr>
                <a:xfrm>
                  <a:off x="342408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15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86" name="Group 685"/>
              <p:cNvGrpSpPr/>
              <p:nvPr/>
            </p:nvGrpSpPr>
            <p:grpSpPr>
              <a:xfrm>
                <a:off x="1158804" y="2522092"/>
                <a:ext cx="352317" cy="261610"/>
                <a:chOff x="334937" y="1252181"/>
                <a:chExt cx="352317" cy="261610"/>
              </a:xfrm>
            </p:grpSpPr>
            <p:sp>
              <p:nvSpPr>
                <p:cNvPr id="690" name="Oval 689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91" name="TextBox 690"/>
                <p:cNvSpPr txBox="1"/>
                <p:nvPr/>
              </p:nvSpPr>
              <p:spPr>
                <a:xfrm>
                  <a:off x="334937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16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87" name="Group 686"/>
              <p:cNvGrpSpPr/>
              <p:nvPr/>
            </p:nvGrpSpPr>
            <p:grpSpPr>
              <a:xfrm>
                <a:off x="1458891" y="1293789"/>
                <a:ext cx="364202" cy="261610"/>
                <a:chOff x="334937" y="1252181"/>
                <a:chExt cx="364202" cy="261610"/>
              </a:xfrm>
            </p:grpSpPr>
            <p:sp>
              <p:nvSpPr>
                <p:cNvPr id="688" name="Oval 687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89" name="TextBox 688"/>
                <p:cNvSpPr txBox="1"/>
                <p:nvPr/>
              </p:nvSpPr>
              <p:spPr>
                <a:xfrm>
                  <a:off x="334937" y="1252181"/>
                  <a:ext cx="3642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12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</p:grpSp>
        <p:grpSp>
          <p:nvGrpSpPr>
            <p:cNvPr id="600" name="Group 599"/>
            <p:cNvGrpSpPr/>
            <p:nvPr/>
          </p:nvGrpSpPr>
          <p:grpSpPr>
            <a:xfrm>
              <a:off x="2230608" y="3748333"/>
              <a:ext cx="1726343" cy="2854499"/>
              <a:chOff x="3158250" y="1086804"/>
              <a:chExt cx="1726343" cy="2854499"/>
            </a:xfrm>
          </p:grpSpPr>
          <p:sp>
            <p:nvSpPr>
              <p:cNvPr id="601" name="Rectangle 600"/>
              <p:cNvSpPr/>
              <p:nvPr/>
            </p:nvSpPr>
            <p:spPr>
              <a:xfrm>
                <a:off x="3158250" y="1086804"/>
                <a:ext cx="1662843" cy="2854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29000"/>
                </a:schemeClr>
              </a:solidFill>
              <a:ln w="1905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2" name="Group 601"/>
              <p:cNvGrpSpPr/>
              <p:nvPr/>
            </p:nvGrpSpPr>
            <p:grpSpPr>
              <a:xfrm>
                <a:off x="3309926" y="1172176"/>
                <a:ext cx="268492" cy="261610"/>
                <a:chOff x="372292" y="1252181"/>
                <a:chExt cx="268492" cy="261610"/>
              </a:xfrm>
            </p:grpSpPr>
            <p:sp>
              <p:nvSpPr>
                <p:cNvPr id="663" name="Oval 662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64" name="TextBox 663"/>
                <p:cNvSpPr txBox="1"/>
                <p:nvPr/>
              </p:nvSpPr>
              <p:spPr>
                <a:xfrm>
                  <a:off x="372292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03" name="Group 602"/>
              <p:cNvGrpSpPr/>
              <p:nvPr/>
            </p:nvGrpSpPr>
            <p:grpSpPr>
              <a:xfrm>
                <a:off x="3869952" y="1127404"/>
                <a:ext cx="352317" cy="261610"/>
                <a:chOff x="349879" y="1252181"/>
                <a:chExt cx="352317" cy="261610"/>
              </a:xfrm>
            </p:grpSpPr>
            <p:sp>
              <p:nvSpPr>
                <p:cNvPr id="661" name="Oval 660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62" name="TextBox 661"/>
                <p:cNvSpPr txBox="1"/>
                <p:nvPr/>
              </p:nvSpPr>
              <p:spPr>
                <a:xfrm>
                  <a:off x="349879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11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04" name="Group 603"/>
              <p:cNvGrpSpPr/>
              <p:nvPr/>
            </p:nvGrpSpPr>
            <p:grpSpPr>
              <a:xfrm>
                <a:off x="3291656" y="1603976"/>
                <a:ext cx="274434" cy="261610"/>
                <a:chOff x="387234" y="1252181"/>
                <a:chExt cx="274434" cy="261610"/>
              </a:xfrm>
            </p:grpSpPr>
            <p:sp>
              <p:nvSpPr>
                <p:cNvPr id="659" name="Oval 658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60" name="TextBox 659"/>
                <p:cNvSpPr txBox="1"/>
                <p:nvPr/>
              </p:nvSpPr>
              <p:spPr>
                <a:xfrm>
                  <a:off x="387234" y="1252181"/>
                  <a:ext cx="2744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2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05" name="Group 604"/>
              <p:cNvGrpSpPr/>
              <p:nvPr/>
            </p:nvGrpSpPr>
            <p:grpSpPr>
              <a:xfrm>
                <a:off x="3803748" y="1917884"/>
                <a:ext cx="268492" cy="261610"/>
                <a:chOff x="387234" y="1252181"/>
                <a:chExt cx="268492" cy="261610"/>
              </a:xfrm>
            </p:grpSpPr>
            <p:sp>
              <p:nvSpPr>
                <p:cNvPr id="657" name="Oval 656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58" name="TextBox 657"/>
                <p:cNvSpPr txBox="1"/>
                <p:nvPr/>
              </p:nvSpPr>
              <p:spPr>
                <a:xfrm>
                  <a:off x="387234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latin typeface="Gill Sans"/>
                      <a:cs typeface="Gill Sans"/>
                    </a:rPr>
                    <a:t>3</a:t>
                  </a:r>
                </a:p>
              </p:txBody>
            </p:sp>
          </p:grpSp>
          <p:grpSp>
            <p:nvGrpSpPr>
              <p:cNvPr id="606" name="Group 605"/>
              <p:cNvGrpSpPr/>
              <p:nvPr/>
            </p:nvGrpSpPr>
            <p:grpSpPr>
              <a:xfrm>
                <a:off x="4532276" y="1660079"/>
                <a:ext cx="352317" cy="261610"/>
                <a:chOff x="337179" y="1252181"/>
                <a:chExt cx="352317" cy="261610"/>
              </a:xfrm>
            </p:grpSpPr>
            <p:sp>
              <p:nvSpPr>
                <p:cNvPr id="655" name="Oval 654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56" name="TextBox 655"/>
                <p:cNvSpPr txBox="1"/>
                <p:nvPr/>
              </p:nvSpPr>
              <p:spPr>
                <a:xfrm>
                  <a:off x="337179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13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07" name="Group 606"/>
              <p:cNvGrpSpPr/>
              <p:nvPr/>
            </p:nvGrpSpPr>
            <p:grpSpPr>
              <a:xfrm>
                <a:off x="3500798" y="1947108"/>
                <a:ext cx="268492" cy="261610"/>
                <a:chOff x="379763" y="1252181"/>
                <a:chExt cx="268492" cy="261610"/>
              </a:xfrm>
            </p:grpSpPr>
            <p:sp>
              <p:nvSpPr>
                <p:cNvPr id="653" name="Oval 652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54" name="TextBox 653"/>
                <p:cNvSpPr txBox="1"/>
                <p:nvPr/>
              </p:nvSpPr>
              <p:spPr>
                <a:xfrm>
                  <a:off x="379763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latin typeface="Gill Sans"/>
                      <a:cs typeface="Gill Sans"/>
                    </a:rPr>
                    <a:t>4</a:t>
                  </a:r>
                </a:p>
              </p:txBody>
            </p:sp>
          </p:grpSp>
          <p:grpSp>
            <p:nvGrpSpPr>
              <p:cNvPr id="608" name="Group 607"/>
              <p:cNvGrpSpPr/>
              <p:nvPr/>
            </p:nvGrpSpPr>
            <p:grpSpPr>
              <a:xfrm>
                <a:off x="4237080" y="1749936"/>
                <a:ext cx="352317" cy="261610"/>
                <a:chOff x="327466" y="1252181"/>
                <a:chExt cx="352317" cy="261610"/>
              </a:xfrm>
            </p:grpSpPr>
            <p:sp>
              <p:nvSpPr>
                <p:cNvPr id="651" name="Oval 650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52" name="TextBox 651"/>
                <p:cNvSpPr txBox="1"/>
                <p:nvPr/>
              </p:nvSpPr>
              <p:spPr>
                <a:xfrm>
                  <a:off x="327466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14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09" name="Group 608"/>
              <p:cNvGrpSpPr/>
              <p:nvPr/>
            </p:nvGrpSpPr>
            <p:grpSpPr>
              <a:xfrm>
                <a:off x="3211573" y="2259776"/>
                <a:ext cx="268492" cy="261610"/>
                <a:chOff x="387234" y="1252181"/>
                <a:chExt cx="268492" cy="261610"/>
              </a:xfrm>
            </p:grpSpPr>
            <p:sp>
              <p:nvSpPr>
                <p:cNvPr id="649" name="Oval 648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50" name="TextBox 649"/>
                <p:cNvSpPr txBox="1"/>
                <p:nvPr/>
              </p:nvSpPr>
              <p:spPr>
                <a:xfrm>
                  <a:off x="387234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latin typeface="Gill Sans"/>
                      <a:cs typeface="Gill Sans"/>
                    </a:rPr>
                    <a:t>5</a:t>
                  </a:r>
                </a:p>
              </p:txBody>
            </p:sp>
          </p:grpSp>
          <p:grpSp>
            <p:nvGrpSpPr>
              <p:cNvPr id="610" name="Group 609"/>
              <p:cNvGrpSpPr/>
              <p:nvPr/>
            </p:nvGrpSpPr>
            <p:grpSpPr>
              <a:xfrm>
                <a:off x="3337176" y="2589456"/>
                <a:ext cx="268492" cy="261610"/>
                <a:chOff x="380884" y="1252181"/>
                <a:chExt cx="268492" cy="261610"/>
              </a:xfrm>
            </p:grpSpPr>
            <p:sp>
              <p:nvSpPr>
                <p:cNvPr id="647" name="Oval 646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48" name="TextBox 647"/>
                <p:cNvSpPr txBox="1"/>
                <p:nvPr/>
              </p:nvSpPr>
              <p:spPr>
                <a:xfrm>
                  <a:off x="380884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6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11" name="Group 610"/>
              <p:cNvGrpSpPr/>
              <p:nvPr/>
            </p:nvGrpSpPr>
            <p:grpSpPr>
              <a:xfrm>
                <a:off x="3777619" y="2636573"/>
                <a:ext cx="268492" cy="261610"/>
                <a:chOff x="379763" y="1252181"/>
                <a:chExt cx="268492" cy="261610"/>
              </a:xfrm>
            </p:grpSpPr>
            <p:sp>
              <p:nvSpPr>
                <p:cNvPr id="645" name="Oval 644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46" name="TextBox 645"/>
                <p:cNvSpPr txBox="1"/>
                <p:nvPr/>
              </p:nvSpPr>
              <p:spPr>
                <a:xfrm>
                  <a:off x="379763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7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12" name="Group 611"/>
              <p:cNvGrpSpPr/>
              <p:nvPr/>
            </p:nvGrpSpPr>
            <p:grpSpPr>
              <a:xfrm>
                <a:off x="3331633" y="2958254"/>
                <a:ext cx="274434" cy="261610"/>
                <a:chOff x="379763" y="1252181"/>
                <a:chExt cx="274434" cy="261610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44" name="TextBox 643"/>
                <p:cNvSpPr txBox="1"/>
                <p:nvPr/>
              </p:nvSpPr>
              <p:spPr>
                <a:xfrm>
                  <a:off x="379763" y="1252181"/>
                  <a:ext cx="2744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8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13" name="Group 612"/>
              <p:cNvGrpSpPr/>
              <p:nvPr/>
            </p:nvGrpSpPr>
            <p:grpSpPr>
              <a:xfrm>
                <a:off x="3461760" y="3123354"/>
                <a:ext cx="268492" cy="261610"/>
                <a:chOff x="372292" y="1252181"/>
                <a:chExt cx="268492" cy="261610"/>
              </a:xfrm>
            </p:grpSpPr>
            <p:sp>
              <p:nvSpPr>
                <p:cNvPr id="641" name="Oval 640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42" name="TextBox 641"/>
                <p:cNvSpPr txBox="1"/>
                <p:nvPr/>
              </p:nvSpPr>
              <p:spPr>
                <a:xfrm>
                  <a:off x="372292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9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14" name="Group 613"/>
              <p:cNvGrpSpPr/>
              <p:nvPr/>
            </p:nvGrpSpPr>
            <p:grpSpPr>
              <a:xfrm>
                <a:off x="3374501" y="3556290"/>
                <a:ext cx="352317" cy="261610"/>
                <a:chOff x="342408" y="1252181"/>
                <a:chExt cx="352317" cy="261610"/>
              </a:xfrm>
            </p:grpSpPr>
            <p:sp>
              <p:nvSpPr>
                <p:cNvPr id="639" name="Oval 638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40" name="TextBox 639"/>
                <p:cNvSpPr txBox="1"/>
                <p:nvPr/>
              </p:nvSpPr>
              <p:spPr>
                <a:xfrm>
                  <a:off x="342408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10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15" name="Group 614"/>
              <p:cNvGrpSpPr/>
              <p:nvPr/>
            </p:nvGrpSpPr>
            <p:grpSpPr>
              <a:xfrm>
                <a:off x="3831251" y="2878017"/>
                <a:ext cx="352317" cy="261610"/>
                <a:chOff x="334937" y="1252181"/>
                <a:chExt cx="352317" cy="261610"/>
              </a:xfrm>
            </p:grpSpPr>
            <p:sp>
              <p:nvSpPr>
                <p:cNvPr id="637" name="Oval 636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38" name="TextBox 637"/>
                <p:cNvSpPr txBox="1"/>
                <p:nvPr/>
              </p:nvSpPr>
              <p:spPr>
                <a:xfrm>
                  <a:off x="334937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17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16" name="Group 615"/>
              <p:cNvGrpSpPr/>
              <p:nvPr/>
            </p:nvGrpSpPr>
            <p:grpSpPr>
              <a:xfrm>
                <a:off x="4425774" y="2752302"/>
                <a:ext cx="352317" cy="261610"/>
                <a:chOff x="327466" y="1252181"/>
                <a:chExt cx="352317" cy="261610"/>
              </a:xfrm>
            </p:grpSpPr>
            <p:sp>
              <p:nvSpPr>
                <p:cNvPr id="635" name="Oval 634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36" name="TextBox 635"/>
                <p:cNvSpPr txBox="1"/>
                <p:nvPr/>
              </p:nvSpPr>
              <p:spPr>
                <a:xfrm>
                  <a:off x="327466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18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>
                <a:off x="3735163" y="3300197"/>
                <a:ext cx="352317" cy="261610"/>
                <a:chOff x="342408" y="1252181"/>
                <a:chExt cx="352317" cy="261610"/>
              </a:xfrm>
            </p:grpSpPr>
            <p:sp>
              <p:nvSpPr>
                <p:cNvPr id="633" name="Oval 632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34" name="TextBox 633"/>
                <p:cNvSpPr txBox="1"/>
                <p:nvPr/>
              </p:nvSpPr>
              <p:spPr>
                <a:xfrm>
                  <a:off x="342408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19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>
              <a:xfrm>
                <a:off x="4513746" y="3372592"/>
                <a:ext cx="352317" cy="261610"/>
                <a:chOff x="342408" y="1252181"/>
                <a:chExt cx="352317" cy="261610"/>
              </a:xfrm>
            </p:grpSpPr>
            <p:sp>
              <p:nvSpPr>
                <p:cNvPr id="631" name="Oval 630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32" name="TextBox 631"/>
                <p:cNvSpPr txBox="1"/>
                <p:nvPr/>
              </p:nvSpPr>
              <p:spPr>
                <a:xfrm>
                  <a:off x="342408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20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>
              <a:xfrm>
                <a:off x="4063163" y="3500549"/>
                <a:ext cx="352317" cy="261610"/>
                <a:chOff x="342408" y="1252181"/>
                <a:chExt cx="352317" cy="261610"/>
              </a:xfrm>
            </p:grpSpPr>
            <p:sp>
              <p:nvSpPr>
                <p:cNvPr id="629" name="Oval 628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30" name="TextBox 629"/>
                <p:cNvSpPr txBox="1"/>
                <p:nvPr/>
              </p:nvSpPr>
              <p:spPr>
                <a:xfrm>
                  <a:off x="342408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21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20" name="Group 619"/>
              <p:cNvGrpSpPr/>
              <p:nvPr/>
            </p:nvGrpSpPr>
            <p:grpSpPr>
              <a:xfrm>
                <a:off x="4412522" y="2243212"/>
                <a:ext cx="352317" cy="261610"/>
                <a:chOff x="342408" y="1252181"/>
                <a:chExt cx="352317" cy="261610"/>
              </a:xfrm>
            </p:grpSpPr>
            <p:sp>
              <p:nvSpPr>
                <p:cNvPr id="627" name="Oval 626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28" name="TextBox 627"/>
                <p:cNvSpPr txBox="1"/>
                <p:nvPr/>
              </p:nvSpPr>
              <p:spPr>
                <a:xfrm>
                  <a:off x="342408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15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21" name="Group 620"/>
              <p:cNvGrpSpPr/>
              <p:nvPr/>
            </p:nvGrpSpPr>
            <p:grpSpPr>
              <a:xfrm>
                <a:off x="4105204" y="2572892"/>
                <a:ext cx="352317" cy="261610"/>
                <a:chOff x="334937" y="1252181"/>
                <a:chExt cx="352317" cy="261610"/>
              </a:xfrm>
            </p:grpSpPr>
            <p:sp>
              <p:nvSpPr>
                <p:cNvPr id="625" name="Oval 624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26" name="TextBox 625"/>
                <p:cNvSpPr txBox="1"/>
                <p:nvPr/>
              </p:nvSpPr>
              <p:spPr>
                <a:xfrm>
                  <a:off x="334937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16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622" name="Group 621"/>
              <p:cNvGrpSpPr/>
              <p:nvPr/>
            </p:nvGrpSpPr>
            <p:grpSpPr>
              <a:xfrm>
                <a:off x="4405291" y="1103289"/>
                <a:ext cx="364202" cy="261610"/>
                <a:chOff x="334937" y="1252181"/>
                <a:chExt cx="364202" cy="261610"/>
              </a:xfrm>
            </p:grpSpPr>
            <p:sp>
              <p:nvSpPr>
                <p:cNvPr id="623" name="Oval 622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624" name="TextBox 623"/>
                <p:cNvSpPr txBox="1"/>
                <p:nvPr/>
              </p:nvSpPr>
              <p:spPr>
                <a:xfrm>
                  <a:off x="334937" y="1252181"/>
                  <a:ext cx="3642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12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</p:grpSp>
      </p:grpSp>
      <p:pic>
        <p:nvPicPr>
          <p:cNvPr id="731" name="Picture 730"/>
          <p:cNvPicPr>
            <a:picLocks noChangeAspect="1"/>
          </p:cNvPicPr>
          <p:nvPr/>
        </p:nvPicPr>
        <p:blipFill rotWithShape="1">
          <a:blip r:embed="rId2"/>
          <a:srcRect r="11449"/>
          <a:stretch/>
        </p:blipFill>
        <p:spPr>
          <a:xfrm>
            <a:off x="3968370" y="5712588"/>
            <a:ext cx="5024238" cy="9456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32" name="Picture 7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181" y="4648206"/>
            <a:ext cx="4622800" cy="787400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750" name="Group 749"/>
          <p:cNvGrpSpPr/>
          <p:nvPr/>
        </p:nvGrpSpPr>
        <p:grpSpPr>
          <a:xfrm>
            <a:off x="6121400" y="1110429"/>
            <a:ext cx="977900" cy="2324889"/>
            <a:chOff x="6121400" y="1110429"/>
            <a:chExt cx="977900" cy="2324889"/>
          </a:xfrm>
        </p:grpSpPr>
        <p:cxnSp>
          <p:nvCxnSpPr>
            <p:cNvPr id="738" name="Straight Arrow Connector 737"/>
            <p:cNvCxnSpPr/>
            <p:nvPr/>
          </p:nvCxnSpPr>
          <p:spPr>
            <a:xfrm>
              <a:off x="6121400" y="2106810"/>
              <a:ext cx="977900" cy="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/>
            <p:cNvCxnSpPr/>
            <p:nvPr/>
          </p:nvCxnSpPr>
          <p:spPr>
            <a:xfrm>
              <a:off x="6121400" y="2438937"/>
              <a:ext cx="977900" cy="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/>
            <p:cNvCxnSpPr/>
            <p:nvPr/>
          </p:nvCxnSpPr>
          <p:spPr>
            <a:xfrm>
              <a:off x="6121400" y="2771064"/>
              <a:ext cx="977900" cy="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/>
            <p:cNvCxnSpPr/>
            <p:nvPr/>
          </p:nvCxnSpPr>
          <p:spPr>
            <a:xfrm>
              <a:off x="6121400" y="3103191"/>
              <a:ext cx="977900" cy="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/>
            <p:cNvCxnSpPr/>
            <p:nvPr/>
          </p:nvCxnSpPr>
          <p:spPr>
            <a:xfrm>
              <a:off x="6121400" y="3435318"/>
              <a:ext cx="977900" cy="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/>
            <p:cNvCxnSpPr/>
            <p:nvPr/>
          </p:nvCxnSpPr>
          <p:spPr>
            <a:xfrm>
              <a:off x="6121400" y="1110429"/>
              <a:ext cx="977900" cy="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/>
            <p:cNvCxnSpPr/>
            <p:nvPr/>
          </p:nvCxnSpPr>
          <p:spPr>
            <a:xfrm>
              <a:off x="6121400" y="1442556"/>
              <a:ext cx="977900" cy="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/>
            <p:cNvCxnSpPr/>
            <p:nvPr/>
          </p:nvCxnSpPr>
          <p:spPr>
            <a:xfrm>
              <a:off x="6121400" y="1774683"/>
              <a:ext cx="977900" cy="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0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Conducts range search / calculates </a:t>
            </a:r>
            <a:r>
              <a:rPr lang="en-US" dirty="0" smtClean="0"/>
              <a:t>PDFs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714"/>
            <a:ext cx="9144000" cy="123760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90001" y="2805946"/>
            <a:ext cx="1687892" cy="2854499"/>
            <a:chOff x="263001" y="1086804"/>
            <a:chExt cx="1687892" cy="2854499"/>
          </a:xfrm>
        </p:grpSpPr>
        <p:sp>
          <p:nvSpPr>
            <p:cNvPr id="5" name="Rectangle 4"/>
            <p:cNvSpPr/>
            <p:nvPr/>
          </p:nvSpPr>
          <p:spPr>
            <a:xfrm>
              <a:off x="288050" y="1086804"/>
              <a:ext cx="1662843" cy="2854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63526" y="1121376"/>
              <a:ext cx="268492" cy="261610"/>
              <a:chOff x="372292" y="1252181"/>
              <a:chExt cx="268492" cy="26161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72292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23552" y="1317904"/>
              <a:ext cx="352317" cy="261610"/>
              <a:chOff x="349879" y="1252181"/>
              <a:chExt cx="352317" cy="26161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49879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11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45256" y="1426176"/>
              <a:ext cx="274434" cy="261610"/>
              <a:chOff x="387234" y="1252181"/>
              <a:chExt cx="274434" cy="26161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87234" y="1252181"/>
                <a:ext cx="2744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2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57348" y="1740084"/>
              <a:ext cx="268492" cy="261610"/>
              <a:chOff x="387234" y="1252181"/>
              <a:chExt cx="268492" cy="26161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7234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Gill Sans"/>
                    <a:cs typeface="Gill Sans"/>
                  </a:rPr>
                  <a:t>3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85876" y="1609279"/>
              <a:ext cx="352317" cy="261610"/>
              <a:chOff x="337179" y="1252181"/>
              <a:chExt cx="352317" cy="26161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37179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13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51198" y="1896308"/>
              <a:ext cx="268492" cy="261610"/>
              <a:chOff x="379763" y="1252181"/>
              <a:chExt cx="268492" cy="261610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79763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Gill Sans"/>
                    <a:cs typeface="Gill Sans"/>
                  </a:rPr>
                  <a:t>4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290680" y="1940436"/>
              <a:ext cx="352317" cy="261610"/>
              <a:chOff x="327466" y="1252181"/>
              <a:chExt cx="352317" cy="26161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66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14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6973" y="2208976"/>
              <a:ext cx="268492" cy="261610"/>
              <a:chOff x="387234" y="1252181"/>
              <a:chExt cx="268492" cy="26161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87234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Gill Sans"/>
                    <a:cs typeface="Gill Sans"/>
                  </a:rPr>
                  <a:t>5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90776" y="2538656"/>
              <a:ext cx="268492" cy="261610"/>
              <a:chOff x="380884" y="1252181"/>
              <a:chExt cx="268492" cy="26161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80884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6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31219" y="2585773"/>
              <a:ext cx="268492" cy="261610"/>
              <a:chOff x="379763" y="1252181"/>
              <a:chExt cx="268492" cy="26161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9763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7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85233" y="2907454"/>
              <a:ext cx="274434" cy="261610"/>
              <a:chOff x="379763" y="1252181"/>
              <a:chExt cx="274434" cy="26161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9763" y="1252181"/>
                <a:ext cx="2744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8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39160" y="3212254"/>
              <a:ext cx="268492" cy="261610"/>
              <a:chOff x="372292" y="1252181"/>
              <a:chExt cx="268492" cy="26161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72292" y="1252181"/>
                <a:ext cx="268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9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63001" y="3505490"/>
              <a:ext cx="352317" cy="261610"/>
              <a:chOff x="342408" y="1252181"/>
              <a:chExt cx="352317" cy="26161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10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84851" y="2827217"/>
              <a:ext cx="352317" cy="261610"/>
              <a:chOff x="334937" y="1252181"/>
              <a:chExt cx="352317" cy="26161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4937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17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77774" y="2803102"/>
              <a:ext cx="352317" cy="261610"/>
              <a:chOff x="327466" y="1252181"/>
              <a:chExt cx="352317" cy="26161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27466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18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88763" y="3249397"/>
              <a:ext cx="352317" cy="261610"/>
              <a:chOff x="342408" y="1252181"/>
              <a:chExt cx="352317" cy="26161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19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567346" y="3118592"/>
              <a:ext cx="352317" cy="261610"/>
              <a:chOff x="342408" y="1252181"/>
              <a:chExt cx="352317" cy="26161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20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281863" y="3449749"/>
              <a:ext cx="352317" cy="261610"/>
              <a:chOff x="342408" y="1252181"/>
              <a:chExt cx="352317" cy="26161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21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466122" y="2192412"/>
              <a:ext cx="352317" cy="261610"/>
              <a:chOff x="342408" y="1252181"/>
              <a:chExt cx="352317" cy="26161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42408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15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158804" y="2522092"/>
              <a:ext cx="352317" cy="261610"/>
              <a:chOff x="334937" y="1252181"/>
              <a:chExt cx="352317" cy="26161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34937" y="1252181"/>
                <a:ext cx="3523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16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458891" y="1293789"/>
              <a:ext cx="364202" cy="261610"/>
              <a:chOff x="334937" y="1252181"/>
              <a:chExt cx="364202" cy="26161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05892" y="1296309"/>
                <a:ext cx="209492" cy="1933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Gill Sans"/>
                  <a:cs typeface="Gill Sans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34937" y="1252181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Gill Sans"/>
                    <a:cs typeface="Gill Sans"/>
                  </a:rPr>
                  <a:t>12</a:t>
                </a:r>
                <a:endParaRPr lang="en-US" sz="1100" b="1" dirty="0"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904804" y="6000804"/>
            <a:ext cx="7061939" cy="737880"/>
            <a:chOff x="904804" y="5873804"/>
            <a:chExt cx="7061939" cy="737880"/>
          </a:xfrm>
        </p:grpSpPr>
        <p:sp>
          <p:nvSpPr>
            <p:cNvPr id="204" name="Oval 203"/>
            <p:cNvSpPr/>
            <p:nvPr/>
          </p:nvSpPr>
          <p:spPr>
            <a:xfrm>
              <a:off x="904804" y="5873804"/>
              <a:ext cx="762000" cy="73788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717541" y="5965353"/>
              <a:ext cx="62492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Search Radius = Average Distance from High Confidence Tracks *</a:t>
              </a:r>
            </a:p>
            <a:p>
              <a:r>
                <a:rPr lang="en-US" dirty="0">
                  <a:latin typeface="Gill Sans"/>
                  <a:cs typeface="Gill Sans"/>
                </a:rPr>
                <a:t> </a:t>
              </a:r>
              <a:r>
                <a:rPr lang="en-US" dirty="0" smtClean="0">
                  <a:latin typeface="Gill Sans"/>
                  <a:cs typeface="Gill Sans"/>
                </a:rPr>
                <a:t>                            User Designated Value 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2316065" y="2718201"/>
            <a:ext cx="3049306" cy="2987676"/>
            <a:chOff x="2316065" y="2718201"/>
            <a:chExt cx="3049306" cy="2987676"/>
          </a:xfrm>
        </p:grpSpPr>
        <p:grpSp>
          <p:nvGrpSpPr>
            <p:cNvPr id="135" name="Group 134"/>
            <p:cNvGrpSpPr/>
            <p:nvPr/>
          </p:nvGrpSpPr>
          <p:grpSpPr>
            <a:xfrm>
              <a:off x="2518763" y="2851378"/>
              <a:ext cx="1726343" cy="2854499"/>
              <a:chOff x="3158250" y="1086804"/>
              <a:chExt cx="1726343" cy="2854499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3158250" y="1086804"/>
                <a:ext cx="1662843" cy="2854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3309926" y="1172176"/>
                <a:ext cx="268492" cy="261610"/>
                <a:chOff x="372292" y="1252181"/>
                <a:chExt cx="268492" cy="26161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372292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3869952" y="1127404"/>
                <a:ext cx="352317" cy="261610"/>
                <a:chOff x="349879" y="1252181"/>
                <a:chExt cx="352317" cy="261610"/>
              </a:xfrm>
            </p:grpSpPr>
            <p:sp>
              <p:nvSpPr>
                <p:cNvPr id="196" name="Oval 195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349879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11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3291656" y="1603976"/>
                <a:ext cx="274434" cy="261610"/>
                <a:chOff x="387234" y="1252181"/>
                <a:chExt cx="274434" cy="26161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387234" y="1252181"/>
                  <a:ext cx="2744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2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3803748" y="1917884"/>
                <a:ext cx="268492" cy="261610"/>
                <a:chOff x="387234" y="1252181"/>
                <a:chExt cx="268492" cy="261610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387234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latin typeface="Gill Sans"/>
                      <a:cs typeface="Gill Sans"/>
                    </a:rPr>
                    <a:t>3</a:t>
                  </a: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4532276" y="1660079"/>
                <a:ext cx="352317" cy="261610"/>
                <a:chOff x="337179" y="1252181"/>
                <a:chExt cx="352317" cy="261610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337179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13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3500798" y="1947108"/>
                <a:ext cx="268492" cy="261610"/>
                <a:chOff x="379763" y="1252181"/>
                <a:chExt cx="268492" cy="261610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379763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latin typeface="Gill Sans"/>
                      <a:cs typeface="Gill Sans"/>
                    </a:rPr>
                    <a:t>4</a:t>
                  </a:r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4237080" y="1749936"/>
                <a:ext cx="352317" cy="261610"/>
                <a:chOff x="327466" y="1252181"/>
                <a:chExt cx="352317" cy="26161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327466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14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3211573" y="2259776"/>
                <a:ext cx="268492" cy="261610"/>
                <a:chOff x="387234" y="1252181"/>
                <a:chExt cx="268492" cy="261610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387234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latin typeface="Gill Sans"/>
                      <a:cs typeface="Gill Sans"/>
                    </a:rPr>
                    <a:t>5</a:t>
                  </a: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337176" y="2589456"/>
                <a:ext cx="268492" cy="261610"/>
                <a:chOff x="380884" y="1252181"/>
                <a:chExt cx="268492" cy="261610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380884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6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3777619" y="2636573"/>
                <a:ext cx="268492" cy="261610"/>
                <a:chOff x="379763" y="1252181"/>
                <a:chExt cx="268492" cy="261610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379763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7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331633" y="2958254"/>
                <a:ext cx="274434" cy="261610"/>
                <a:chOff x="379763" y="1252181"/>
                <a:chExt cx="274434" cy="261610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379763" y="1252181"/>
                  <a:ext cx="2744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8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3461760" y="3123354"/>
                <a:ext cx="268492" cy="261610"/>
                <a:chOff x="372292" y="1252181"/>
                <a:chExt cx="268492" cy="261610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372292" y="1252181"/>
                  <a:ext cx="268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9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3374501" y="3556290"/>
                <a:ext cx="352317" cy="261610"/>
                <a:chOff x="342408" y="1252181"/>
                <a:chExt cx="352317" cy="261610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342408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10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3831251" y="2878017"/>
                <a:ext cx="352317" cy="261610"/>
                <a:chOff x="334937" y="1252181"/>
                <a:chExt cx="352317" cy="261610"/>
              </a:xfrm>
            </p:grpSpPr>
            <p:sp>
              <p:nvSpPr>
                <p:cNvPr id="172" name="Oval 171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334937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17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4425774" y="2752302"/>
                <a:ext cx="352317" cy="261610"/>
                <a:chOff x="327466" y="1252181"/>
                <a:chExt cx="352317" cy="261610"/>
              </a:xfrm>
            </p:grpSpPr>
            <p:sp>
              <p:nvSpPr>
                <p:cNvPr id="170" name="Oval 169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327466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18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735163" y="3300197"/>
                <a:ext cx="352317" cy="261610"/>
                <a:chOff x="342408" y="1252181"/>
                <a:chExt cx="352317" cy="261610"/>
              </a:xfrm>
            </p:grpSpPr>
            <p:sp>
              <p:nvSpPr>
                <p:cNvPr id="168" name="Oval 167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342408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19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4513746" y="3372592"/>
                <a:ext cx="352317" cy="261610"/>
                <a:chOff x="342408" y="1252181"/>
                <a:chExt cx="352317" cy="261610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342408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20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063163" y="3500549"/>
                <a:ext cx="352317" cy="261610"/>
                <a:chOff x="342408" y="1252181"/>
                <a:chExt cx="352317" cy="26161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342408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21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4412522" y="2243212"/>
                <a:ext cx="352317" cy="261610"/>
                <a:chOff x="342408" y="1252181"/>
                <a:chExt cx="352317" cy="261610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342408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15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4105204" y="2572892"/>
                <a:ext cx="352317" cy="261610"/>
                <a:chOff x="334937" y="1252181"/>
                <a:chExt cx="352317" cy="261610"/>
              </a:xfrm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334937" y="1252181"/>
                  <a:ext cx="3523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16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4405291" y="1103289"/>
                <a:ext cx="364202" cy="261610"/>
                <a:chOff x="334937" y="1252181"/>
                <a:chExt cx="364202" cy="26161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405892" y="1296309"/>
                  <a:ext cx="209492" cy="19336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334937" y="1252181"/>
                  <a:ext cx="3642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latin typeface="Gill Sans"/>
                      <a:cs typeface="Gill Sans"/>
                    </a:rPr>
                    <a:t>12</a:t>
                  </a:r>
                  <a:endParaRPr lang="en-US" sz="1100" b="1" dirty="0">
                    <a:latin typeface="Gill Sans"/>
                    <a:cs typeface="Gill Sans"/>
                  </a:endParaRPr>
                </a:p>
              </p:txBody>
            </p:sp>
          </p:grpSp>
        </p:grpSp>
        <p:sp>
          <p:nvSpPr>
            <p:cNvPr id="134" name="Oval 133"/>
            <p:cNvSpPr/>
            <p:nvPr/>
          </p:nvSpPr>
          <p:spPr>
            <a:xfrm>
              <a:off x="2367803" y="2718201"/>
              <a:ext cx="762000" cy="73788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2316065" y="2992213"/>
              <a:ext cx="762000" cy="73788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2887440" y="2916116"/>
              <a:ext cx="762000" cy="73788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>
              <a:off x="3051753" y="4222804"/>
              <a:ext cx="762000" cy="73788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2661676" y="3755810"/>
              <a:ext cx="762000" cy="73788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347144" y="2920986"/>
              <a:ext cx="101822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  1 </a:t>
              </a:r>
              <a:r>
                <a:rPr lang="en-US" dirty="0" smtClean="0">
                  <a:latin typeface="Gill Sans"/>
                  <a:cs typeface="Gill Sans"/>
                  <a:sym typeface="Wingdings"/>
                </a:rPr>
                <a:t> 1</a:t>
              </a:r>
            </a:p>
            <a:p>
              <a:r>
                <a:rPr lang="en-US" dirty="0" smtClean="0">
                  <a:latin typeface="Gill Sans"/>
                  <a:cs typeface="Gill Sans"/>
                  <a:sym typeface="Wingdings"/>
                </a:rPr>
                <a:t>  2  1</a:t>
              </a:r>
            </a:p>
            <a:p>
              <a:r>
                <a:rPr lang="en-US" dirty="0" smtClean="0">
                  <a:latin typeface="Gill Sans"/>
                  <a:cs typeface="Gill Sans"/>
                  <a:sym typeface="Wingdings"/>
                </a:rPr>
                <a:t>  2  2</a:t>
              </a:r>
            </a:p>
            <a:p>
              <a:r>
                <a:rPr lang="en-US" dirty="0" smtClean="0">
                  <a:latin typeface="Gill Sans"/>
                  <a:cs typeface="Gill Sans"/>
                  <a:sym typeface="Wingdings"/>
                </a:rPr>
                <a:t>11  11</a:t>
              </a:r>
            </a:p>
            <a:p>
              <a:r>
                <a:rPr lang="en-US" dirty="0" smtClean="0">
                  <a:latin typeface="Gill Sans"/>
                  <a:cs typeface="Gill Sans"/>
                  <a:sym typeface="Wingdings"/>
                </a:rPr>
                <a:t>  5  4</a:t>
              </a:r>
            </a:p>
            <a:p>
              <a:r>
                <a:rPr lang="en-US" dirty="0" smtClean="0">
                  <a:latin typeface="Gill Sans"/>
                  <a:cs typeface="Gill Sans"/>
                  <a:sym typeface="Wingdings"/>
                </a:rPr>
                <a:t>  5  5</a:t>
              </a:r>
            </a:p>
            <a:p>
              <a:r>
                <a:rPr lang="en-US" dirty="0" smtClean="0">
                  <a:latin typeface="Gill Sans"/>
                  <a:cs typeface="Gill Sans"/>
                  <a:sym typeface="Wingdings"/>
                </a:rPr>
                <a:t>  7  7</a:t>
              </a:r>
            </a:p>
            <a:p>
              <a:r>
                <a:rPr lang="en-US" dirty="0" smtClean="0">
                  <a:latin typeface="Gill Sans"/>
                  <a:cs typeface="Gill Sans"/>
                  <a:sym typeface="Wingdings"/>
                </a:rPr>
                <a:t>  7  16</a:t>
              </a:r>
            </a:p>
            <a:p>
              <a:r>
                <a:rPr lang="en-US" dirty="0" smtClean="0">
                  <a:latin typeface="Gill Sans"/>
                  <a:cs typeface="Gill Sans"/>
                  <a:sym typeface="Wingdings"/>
                </a:rPr>
                <a:t>  7  17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5365371" y="2460143"/>
            <a:ext cx="3698448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Gill Sans"/>
                <a:cs typeface="Gill Sans"/>
              </a:rPr>
              <a:t>Calculate Changes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Gill Sans"/>
                <a:cs typeface="Gill Sans"/>
              </a:rPr>
              <a:t>Calculate Negative Log Likelihood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Gill Sans"/>
                <a:cs typeface="Gill Sans"/>
              </a:rPr>
              <a:t>Sum Probability Distributions</a:t>
            </a:r>
            <a:endParaRPr lang="en-US" dirty="0">
              <a:latin typeface="Gill Sans"/>
              <a:cs typeface="Gill Sans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 rotWithShape="1">
          <a:blip r:embed="rId3"/>
          <a:srcRect r="9074"/>
          <a:stretch/>
        </p:blipFill>
        <p:spPr>
          <a:xfrm>
            <a:off x="4648256" y="3388483"/>
            <a:ext cx="4495744" cy="1231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4633057"/>
            <a:ext cx="9144000" cy="148508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20259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5. Builds Integer Programming </a:t>
            </a:r>
            <a:r>
              <a:rPr lang="en-US" sz="2400" dirty="0" smtClean="0"/>
              <a:t>Matrix / Executes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829"/>
            <a:ext cx="9144000" cy="1087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7388"/>
            <a:ext cx="9144000" cy="2856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273" y="686772"/>
            <a:ext cx="4048727" cy="319594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3882716"/>
            <a:ext cx="5054600" cy="28448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904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6. </a:t>
            </a:r>
            <a:r>
              <a:rPr lang="en-US" sz="2400" dirty="0"/>
              <a:t>Extract Tracks and Mitotic </a:t>
            </a:r>
            <a:r>
              <a:rPr lang="en-US" sz="2400" dirty="0" smtClean="0"/>
              <a:t>Data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411"/>
            <a:ext cx="9144000" cy="1362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2900"/>
            <a:ext cx="9144000" cy="1067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71588"/>
            <a:ext cx="9144000" cy="16536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6026" y="1296309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Indexes all the IP selections with the potential matches for all images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7301" y="3072369"/>
            <a:ext cx="546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Generates the Track IDs based on selection and location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Tags dividing cells and cells that appear in the image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2574" y="4333488"/>
            <a:ext cx="381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Reformats the data for </a:t>
            </a:r>
            <a:r>
              <a:rPr lang="en-US" dirty="0" err="1" smtClean="0">
                <a:solidFill>
                  <a:srgbClr val="FF0000"/>
                </a:solidFill>
                <a:latin typeface="Gill Sans"/>
                <a:cs typeface="Gill Sans"/>
              </a:rPr>
              <a:t>FracProLife</a:t>
            </a:r>
            <a:r>
              <a:rPr lang="en-US" dirty="0">
                <a:solidFill>
                  <a:srgbClr val="FF000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use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806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 / Directions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700" y="677340"/>
            <a:ext cx="7735862" cy="6001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1. New Mixed Integer Programming in MATLAB </a:t>
            </a:r>
            <a:r>
              <a:rPr lang="en-US" sz="2400" dirty="0" smtClean="0">
                <a:solidFill>
                  <a:srgbClr val="008000"/>
                </a:solidFill>
                <a:latin typeface="Gill Sans"/>
                <a:cs typeface="Gill Sans"/>
              </a:rPr>
              <a:t>(updated)</a:t>
            </a:r>
          </a:p>
          <a:p>
            <a:r>
              <a:rPr lang="en-US" sz="2400" dirty="0" smtClean="0">
                <a:latin typeface="Gill Sans"/>
                <a:cs typeface="Gill Sans"/>
              </a:rPr>
              <a:t>2. High Confidence Auto-Merge Function </a:t>
            </a:r>
            <a:r>
              <a:rPr lang="en-US" sz="2400" dirty="0" smtClean="0">
                <a:solidFill>
                  <a:srgbClr val="008000"/>
                </a:solidFill>
                <a:latin typeface="Gill Sans"/>
                <a:cs typeface="Gill Sans"/>
              </a:rPr>
              <a:t>(in-progress)</a:t>
            </a:r>
          </a:p>
          <a:p>
            <a:endParaRPr lang="en-US" sz="2400" dirty="0" smtClean="0">
              <a:solidFill>
                <a:srgbClr val="008000"/>
              </a:solidFill>
              <a:latin typeface="Gill Sans"/>
              <a:cs typeface="Gill Sans"/>
            </a:endParaRPr>
          </a:p>
          <a:p>
            <a:r>
              <a:rPr lang="en-US" sz="2400" dirty="0" smtClean="0">
                <a:latin typeface="Gill Sans"/>
                <a:cs typeface="Gill Sans"/>
              </a:rPr>
              <a:t>	</a:t>
            </a:r>
          </a:p>
          <a:p>
            <a:endParaRPr lang="en-US" sz="2400" dirty="0" smtClean="0">
              <a:latin typeface="Gill Sans"/>
              <a:cs typeface="Gill Sans"/>
            </a:endParaRPr>
          </a:p>
          <a:p>
            <a:endParaRPr lang="en-US" sz="2400" dirty="0">
              <a:latin typeface="Gill Sans"/>
              <a:cs typeface="Gill Sans"/>
            </a:endParaRPr>
          </a:p>
          <a:p>
            <a:endParaRPr lang="en-US" sz="2400" dirty="0" smtClean="0">
              <a:latin typeface="Gill Sans"/>
              <a:cs typeface="Gill Sans"/>
            </a:endParaRPr>
          </a:p>
          <a:p>
            <a:endParaRPr lang="en-US" sz="2400" dirty="0">
              <a:latin typeface="Gill Sans"/>
              <a:cs typeface="Gill Sans"/>
            </a:endParaRPr>
          </a:p>
          <a:p>
            <a:endParaRPr lang="en-US" sz="2400" dirty="0" smtClean="0">
              <a:latin typeface="Gill Sans"/>
              <a:cs typeface="Gill Sans"/>
            </a:endParaRPr>
          </a:p>
          <a:p>
            <a:endParaRPr lang="en-US" sz="2400" dirty="0">
              <a:latin typeface="Gill Sans"/>
              <a:cs typeface="Gill Sans"/>
            </a:endParaRPr>
          </a:p>
          <a:p>
            <a:endParaRPr lang="en-US" sz="2400" dirty="0">
              <a:latin typeface="Gill Sans"/>
              <a:cs typeface="Gill Sans"/>
            </a:endParaRPr>
          </a:p>
          <a:p>
            <a:r>
              <a:rPr lang="en-US" sz="2400" dirty="0">
                <a:latin typeface="Gill Sans"/>
                <a:cs typeface="Gill Sans"/>
              </a:rPr>
              <a:t>3</a:t>
            </a:r>
            <a:r>
              <a:rPr lang="en-US" sz="2400" dirty="0" smtClean="0">
                <a:latin typeface="Gill Sans"/>
                <a:cs typeface="Gill Sans"/>
              </a:rPr>
              <a:t>. Refine the Integer Programming Weights </a:t>
            </a:r>
          </a:p>
          <a:p>
            <a:r>
              <a:rPr lang="en-US" sz="2400" dirty="0">
                <a:latin typeface="Gill Sans"/>
                <a:cs typeface="Gill Sans"/>
              </a:rPr>
              <a:t>	</a:t>
            </a:r>
            <a:r>
              <a:rPr lang="en-US" sz="2400" dirty="0" smtClean="0">
                <a:latin typeface="Gill Sans"/>
                <a:cs typeface="Gill Sans"/>
              </a:rPr>
              <a:t>- distance is more important that morphological features</a:t>
            </a:r>
          </a:p>
          <a:p>
            <a:r>
              <a:rPr lang="en-US" sz="2400" dirty="0">
                <a:latin typeface="Gill Sans"/>
                <a:cs typeface="Gill Sans"/>
              </a:rPr>
              <a:t>	</a:t>
            </a:r>
            <a:r>
              <a:rPr lang="en-US" sz="2400" dirty="0" smtClean="0">
                <a:latin typeface="Gill Sans"/>
                <a:cs typeface="Gill Sans"/>
              </a:rPr>
              <a:t>- other Parameters – Directionality? Turn Angle? </a:t>
            </a:r>
          </a:p>
          <a:p>
            <a:endParaRPr lang="en-US" sz="2400" dirty="0">
              <a:latin typeface="Gill Sans"/>
              <a:cs typeface="Gill Sans"/>
            </a:endParaRPr>
          </a:p>
          <a:p>
            <a:r>
              <a:rPr lang="en-US" sz="2400" dirty="0" smtClean="0">
                <a:latin typeface="Gill Sans"/>
                <a:cs typeface="Gill Sans"/>
              </a:rPr>
              <a:t>4. Graphical User Interface for image overlay and ease of use</a:t>
            </a:r>
            <a:endParaRPr lang="en-US" sz="2400" dirty="0">
              <a:latin typeface="Gill Sans"/>
              <a:cs typeface="Gill San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2290" y="1811856"/>
            <a:ext cx="2929473" cy="2370671"/>
            <a:chOff x="1193861" y="1490132"/>
            <a:chExt cx="2929473" cy="2370671"/>
          </a:xfrm>
        </p:grpSpPr>
        <p:sp>
          <p:nvSpPr>
            <p:cNvPr id="10" name="Rectangle 9"/>
            <p:cNvSpPr/>
            <p:nvPr/>
          </p:nvSpPr>
          <p:spPr>
            <a:xfrm>
              <a:off x="2463868" y="1490132"/>
              <a:ext cx="1659466" cy="1981200"/>
            </a:xfrm>
            <a:prstGeom prst="rect">
              <a:avLst/>
            </a:prstGeom>
            <a:solidFill>
              <a:srgbClr val="008000"/>
            </a:solidFill>
            <a:ln w="19050" cmpd="sng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Left"/>
                <a:lightRig rig="threePt" dir="t"/>
              </a:scene3d>
            </a:bodyPr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93861" y="1540931"/>
              <a:ext cx="2658501" cy="2319872"/>
              <a:chOff x="795905" y="5334000"/>
              <a:chExt cx="2658501" cy="231987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94940" y="5334000"/>
                <a:ext cx="1659466" cy="1981200"/>
              </a:xfrm>
              <a:prstGeom prst="rect">
                <a:avLst/>
              </a:prstGeom>
              <a:solidFill>
                <a:schemeClr val="bg1">
                  <a:lumMod val="75000"/>
                  <a:alpha val="69000"/>
                </a:schemeClr>
              </a:solidFill>
              <a:ln w="19050" cmpd="sng">
                <a:solidFill>
                  <a:schemeClr val="tx1"/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1Left"/>
                  <a:lightRig rig="threePt" dir="t"/>
                </a:scene3d>
              </a:bodyPr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45182" y="5384802"/>
                <a:ext cx="1659466" cy="1981200"/>
              </a:xfrm>
              <a:prstGeom prst="rect">
                <a:avLst/>
              </a:prstGeom>
              <a:solidFill>
                <a:schemeClr val="bg1">
                  <a:lumMod val="75000"/>
                  <a:alpha val="69000"/>
                </a:schemeClr>
              </a:solidFill>
              <a:ln w="19050" cmpd="sng">
                <a:solidFill>
                  <a:schemeClr val="tx1"/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1Left"/>
                  <a:lightRig rig="threePt" dir="t"/>
                </a:scene3d>
              </a:bodyPr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295423" y="5469470"/>
                <a:ext cx="1659466" cy="1981200"/>
              </a:xfrm>
              <a:prstGeom prst="rect">
                <a:avLst/>
              </a:prstGeom>
              <a:solidFill>
                <a:schemeClr val="bg1">
                  <a:lumMod val="75000"/>
                  <a:alpha val="69000"/>
                </a:schemeClr>
              </a:solidFill>
              <a:ln w="19050" cmpd="sng">
                <a:solidFill>
                  <a:schemeClr val="tx1"/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1Left"/>
                  <a:lightRig rig="threePt" dir="t"/>
                </a:scene3d>
              </a:bodyPr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045664" y="5588004"/>
                <a:ext cx="1659466" cy="1981200"/>
              </a:xfrm>
              <a:prstGeom prst="rect">
                <a:avLst/>
              </a:prstGeom>
              <a:solidFill>
                <a:schemeClr val="bg1">
                  <a:lumMod val="75000"/>
                  <a:alpha val="69000"/>
                </a:schemeClr>
              </a:solidFill>
              <a:ln w="19050" cmpd="sng">
                <a:solidFill>
                  <a:schemeClr val="tx1"/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1Left"/>
                  <a:lightRig rig="threePt" dir="t"/>
                </a:scene3d>
              </a:bodyPr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95905" y="5672672"/>
                <a:ext cx="1659466" cy="1981200"/>
              </a:xfrm>
              <a:prstGeom prst="rect">
                <a:avLst/>
              </a:prstGeom>
              <a:solidFill>
                <a:schemeClr val="bg1">
                  <a:lumMod val="75000"/>
                  <a:alpha val="69000"/>
                </a:schemeClr>
              </a:solidFill>
              <a:ln w="19050" cmpd="sng">
                <a:solidFill>
                  <a:schemeClr val="tx1"/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1Left"/>
                  <a:lightRig rig="threePt" dir="t"/>
                </a:scene3d>
              </a:bodyPr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</a:endParaRPr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2951120" y="2091268"/>
              <a:ext cx="120214" cy="1788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461222" y="1912410"/>
              <a:ext cx="120214" cy="1788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2132542" y="2180697"/>
              <a:ext cx="818578" cy="30638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720363" y="1540919"/>
            <a:ext cx="645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 search based on new cell X-, Y- location through previous 6 images for all tracks that ended.</a:t>
            </a:r>
          </a:p>
          <a:p>
            <a:endParaRPr lang="en-US" dirty="0" smtClean="0"/>
          </a:p>
          <a:p>
            <a:r>
              <a:rPr lang="en-US" dirty="0" smtClean="0"/>
              <a:t>Calculate PDFs for each option Integer Programming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1" y="2784771"/>
            <a:ext cx="3048002" cy="241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1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108" y="657912"/>
            <a:ext cx="426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Integer Programming</a:t>
            </a:r>
            <a:r>
              <a:rPr lang="en-US" dirty="0" smtClean="0"/>
              <a:t> (Al-</a:t>
            </a:r>
            <a:r>
              <a:rPr lang="en-US" dirty="0" err="1" smtClean="0"/>
              <a:t>Kofahi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, 2006)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108" y="3990850"/>
            <a:ext cx="425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Modified Nearest Neighbor </a:t>
            </a:r>
            <a:r>
              <a:rPr lang="en-US" dirty="0" smtClean="0"/>
              <a:t>(</a:t>
            </a:r>
            <a:r>
              <a:rPr lang="en-US" dirty="0" err="1" smtClean="0"/>
              <a:t>CellAnimation</a:t>
            </a:r>
            <a:r>
              <a:rPr lang="en-US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814"/>
            <a:ext cx="3965425" cy="2231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36" r="2614" b="3046"/>
          <a:stretch/>
        </p:blipFill>
        <p:spPr>
          <a:xfrm>
            <a:off x="3965425" y="1012814"/>
            <a:ext cx="5178575" cy="2337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8267" b="18535"/>
          <a:stretch/>
        </p:blipFill>
        <p:spPr>
          <a:xfrm>
            <a:off x="1854200" y="3244163"/>
            <a:ext cx="4986212" cy="796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0902" y="4360182"/>
            <a:ext cx="770610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Calculates the nearest between an object in one frame and an object in the next</a:t>
            </a:r>
          </a:p>
          <a:p>
            <a:r>
              <a:rPr lang="en-US" dirty="0" smtClean="0">
                <a:latin typeface="Gill Sans"/>
                <a:cs typeface="Gill Sans"/>
              </a:rPr>
              <a:t>Calculates the covariance of the distances</a:t>
            </a:r>
          </a:p>
          <a:p>
            <a:r>
              <a:rPr lang="en-US" dirty="0" smtClean="0">
                <a:latin typeface="Gill Sans"/>
                <a:cs typeface="Gill Sans"/>
              </a:rPr>
              <a:t>Calculates likelihood of a match based on distance and covariance</a:t>
            </a:r>
          </a:p>
          <a:p>
            <a:r>
              <a:rPr lang="en-US" dirty="0" smtClean="0">
                <a:latin typeface="Gill Sans"/>
                <a:cs typeface="Gill Sans"/>
              </a:rPr>
              <a:t>Assigns track based on maximum likelihood</a:t>
            </a: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i="1" dirty="0" smtClean="0">
                <a:latin typeface="Gill Sans"/>
                <a:cs typeface="Gill Sans"/>
              </a:rPr>
              <a:t>Code can be found under </a:t>
            </a:r>
            <a:r>
              <a:rPr lang="en-US" i="1" dirty="0" err="1" smtClean="0">
                <a:latin typeface="Gill Sans"/>
                <a:cs typeface="Gill Sans"/>
              </a:rPr>
              <a:t>CellAnimation</a:t>
            </a:r>
            <a:r>
              <a:rPr lang="en-US" i="1" dirty="0" smtClean="0">
                <a:latin typeface="Gill Sans"/>
                <a:cs typeface="Gill Sans"/>
              </a:rPr>
              <a:t>/tracking</a:t>
            </a:r>
            <a:endParaRPr lang="en-US" i="1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0806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548" y="859933"/>
            <a:ext cx="8840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ill Sans"/>
                <a:cs typeface="Gill Sans"/>
              </a:rPr>
              <a:t>Neither Is Perfect: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ill Sans"/>
                <a:cs typeface="Gill Sans"/>
              </a:rPr>
              <a:t>Al-</a:t>
            </a:r>
            <a:r>
              <a:rPr lang="en-US" dirty="0" err="1" smtClean="0">
                <a:latin typeface="Gill Sans"/>
                <a:cs typeface="Gill Sans"/>
              </a:rPr>
              <a:t>Kofahi</a:t>
            </a:r>
            <a:r>
              <a:rPr lang="en-US" dirty="0" smtClean="0">
                <a:latin typeface="Gill Sans"/>
                <a:cs typeface="Gill Sans"/>
              </a:rPr>
              <a:t> et </a:t>
            </a:r>
            <a:r>
              <a:rPr lang="en-US" dirty="0" err="1" smtClean="0">
                <a:latin typeface="Gill Sans"/>
                <a:cs typeface="Gill Sans"/>
              </a:rPr>
              <a:t>al’s</a:t>
            </a:r>
            <a:r>
              <a:rPr lang="en-US" dirty="0" smtClean="0">
                <a:latin typeface="Gill Sans"/>
                <a:cs typeface="Gill Sans"/>
              </a:rPr>
              <a:t> method works under their conditions but gets difficult with a large N (number of cells)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Gill Sans"/>
                <a:cs typeface="Gill Sans"/>
              </a:rPr>
              <a:t>CellAnimation</a:t>
            </a:r>
            <a:r>
              <a:rPr lang="en-US" dirty="0" smtClean="0">
                <a:latin typeface="Gill Sans"/>
                <a:cs typeface="Gill Sans"/>
              </a:rPr>
              <a:t> misses Mitotic Events and a great deal of time is spent correcting tracks</a:t>
            </a:r>
            <a:endParaRPr lang="en-US" dirty="0">
              <a:latin typeface="Gill Sans"/>
              <a:cs typeface="Gill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4" y="2476500"/>
            <a:ext cx="4156200" cy="2661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43" y="2476501"/>
            <a:ext cx="4672549" cy="1614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943" y="4329089"/>
            <a:ext cx="4649953" cy="22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Process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94737" y="1370878"/>
            <a:ext cx="1818338" cy="4531513"/>
            <a:chOff x="894737" y="1370878"/>
            <a:chExt cx="1818338" cy="4531513"/>
          </a:xfrm>
        </p:grpSpPr>
        <p:sp>
          <p:nvSpPr>
            <p:cNvPr id="4" name="Rectangle 3"/>
            <p:cNvSpPr/>
            <p:nvPr/>
          </p:nvSpPr>
          <p:spPr>
            <a:xfrm>
              <a:off x="894737" y="1370878"/>
              <a:ext cx="1818338" cy="9144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Segmentation</a:t>
              </a:r>
              <a:endParaRPr lang="en-US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4737" y="3179435"/>
              <a:ext cx="1818338" cy="9144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Gill Sans"/>
                  <a:cs typeface="Gill Sans"/>
                </a:rPr>
                <a:t>Tracking</a:t>
              </a:r>
              <a:endParaRPr lang="en-US" b="1" dirty="0"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4737" y="4987991"/>
              <a:ext cx="1818338" cy="914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Gill Sans"/>
                  <a:cs typeface="Gill Sans"/>
                </a:rPr>
                <a:t>Track / Cell</a:t>
              </a:r>
            </a:p>
            <a:p>
              <a:pPr algn="ctr"/>
              <a:r>
                <a:rPr lang="en-US" b="1" dirty="0" smtClean="0">
                  <a:latin typeface="Gill Sans"/>
                  <a:cs typeface="Gill Sans"/>
                </a:rPr>
                <a:t>Analysis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>
              <a:off x="1803906" y="2285278"/>
              <a:ext cx="0" cy="89415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>
            <a:xfrm>
              <a:off x="1803906" y="4093835"/>
              <a:ext cx="0" cy="89415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84051" y="1370878"/>
            <a:ext cx="3079918" cy="4531513"/>
            <a:chOff x="3084051" y="1370878"/>
            <a:chExt cx="3079918" cy="4531513"/>
          </a:xfrm>
        </p:grpSpPr>
        <p:sp>
          <p:nvSpPr>
            <p:cNvPr id="3" name="TextBox 2"/>
            <p:cNvSpPr txBox="1"/>
            <p:nvPr/>
          </p:nvSpPr>
          <p:spPr>
            <a:xfrm>
              <a:off x="3515550" y="1615755"/>
              <a:ext cx="168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Gill Sans"/>
                  <a:cs typeface="Gill Sans"/>
                </a:rPr>
                <a:t>SegmentReview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15550" y="3173276"/>
              <a:ext cx="26484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Bayes Classifier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Range Search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Binary Integer Programing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15550" y="5173138"/>
              <a:ext cx="9096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R Code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GUI ???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>
              <a:off x="3084051" y="1370878"/>
              <a:ext cx="404694" cy="914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3084051" y="3217675"/>
              <a:ext cx="404694" cy="914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3084051" y="4987991"/>
              <a:ext cx="404694" cy="914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029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pic>
        <p:nvPicPr>
          <p:cNvPr id="3" name="Picture 2" descr="ProcessSt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5063" cy="18734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7213" y="3143386"/>
            <a:ext cx="1818338" cy="9144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ill Sans"/>
                <a:cs typeface="Gill Sans"/>
              </a:rPr>
              <a:t>Segmentation</a:t>
            </a:r>
            <a:endParaRPr lang="en-US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0091" y="1401062"/>
            <a:ext cx="332568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Gill Sans"/>
                <a:cs typeface="Gill Sans"/>
              </a:rPr>
              <a:t>Create Training Set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Gill Sans"/>
                <a:cs typeface="Gill Sans"/>
              </a:rPr>
              <a:t>Run </a:t>
            </a:r>
            <a:r>
              <a:rPr lang="en-US" dirty="0" err="1" smtClean="0">
                <a:latin typeface="Gill Sans"/>
                <a:cs typeface="Gill Sans"/>
              </a:rPr>
              <a:t>NaïveSegmentation</a:t>
            </a:r>
            <a:endParaRPr lang="en-US" dirty="0" smtClean="0">
              <a:latin typeface="Gill Sans"/>
              <a:cs typeface="Gill San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Gill Sans"/>
                <a:cs typeface="Gill Sans"/>
              </a:rPr>
              <a:t>Valid Segmentation with GUI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Gill Sans"/>
                <a:cs typeface="Gill Sans"/>
              </a:rPr>
              <a:t>Convert to </a:t>
            </a:r>
            <a:r>
              <a:rPr lang="en-US" dirty="0" err="1" smtClean="0">
                <a:latin typeface="Gill Sans"/>
                <a:cs typeface="Gill Sans"/>
              </a:rPr>
              <a:t>csv</a:t>
            </a:r>
            <a:endParaRPr lang="en-US" dirty="0" smtClean="0">
              <a:latin typeface="Gill Sans"/>
              <a:cs typeface="Gill San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Gill Sans"/>
                <a:cs typeface="Gill Sans"/>
              </a:rPr>
              <a:t>Generate classifiers (uses boosted tree algorithm)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91" y="4062374"/>
            <a:ext cx="2775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Gill Sans"/>
                <a:cs typeface="Gill Sans"/>
              </a:rPr>
              <a:t>Segment Image Stack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Gill Sans"/>
                <a:cs typeface="Gill Sans"/>
              </a:rPr>
              <a:t>Run </a:t>
            </a:r>
            <a:r>
              <a:rPr lang="en-US" dirty="0" err="1" smtClean="0">
                <a:latin typeface="Gill Sans"/>
                <a:cs typeface="Gill Sans"/>
              </a:rPr>
              <a:t>NaïveSegmentation</a:t>
            </a:r>
            <a:endParaRPr lang="en-US" dirty="0" smtClean="0">
              <a:latin typeface="Gill Sans"/>
              <a:cs typeface="Gill San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Gill Sans"/>
                <a:cs typeface="Gill Sans"/>
              </a:rPr>
              <a:t>Import Classifiers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Gill Sans"/>
                <a:cs typeface="Gill Sans"/>
              </a:rPr>
              <a:t>Run </a:t>
            </a:r>
            <a:r>
              <a:rPr lang="en-US" dirty="0" err="1" smtClean="0">
                <a:latin typeface="Gill Sans"/>
                <a:cs typeface="Gill Sans"/>
              </a:rPr>
              <a:t>LocalFinish</a:t>
            </a:r>
            <a:endParaRPr lang="en-US" dirty="0" smtClean="0">
              <a:latin typeface="Gill Sans"/>
              <a:cs typeface="Gill San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Gill Sans"/>
                <a:cs typeface="Gill Sans"/>
              </a:rPr>
              <a:t>Run </a:t>
            </a:r>
            <a:r>
              <a:rPr lang="en-US" dirty="0" err="1" smtClean="0">
                <a:latin typeface="Gill Sans"/>
                <a:cs typeface="Gill Sans"/>
              </a:rPr>
              <a:t>LocalGMMSegment</a:t>
            </a:r>
            <a:endParaRPr lang="en-US" dirty="0" smtClean="0">
              <a:latin typeface="Gill Sans"/>
              <a:cs typeface="Gill Sans"/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3927651" y="3155389"/>
            <a:ext cx="0" cy="90698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28309" y="625815"/>
            <a:ext cx="574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Gill Sans"/>
                <a:cs typeface="Gill Sans"/>
              </a:rPr>
              <a:t>SegmentReview</a:t>
            </a:r>
            <a:r>
              <a:rPr lang="en-US" i="1" dirty="0" smtClean="0">
                <a:latin typeface="Gill Sans"/>
                <a:cs typeface="Gill Sans"/>
              </a:rPr>
              <a:t> was created by Shawn </a:t>
            </a:r>
            <a:r>
              <a:rPr lang="en-US" i="1" dirty="0" err="1" smtClean="0">
                <a:latin typeface="Gill Sans"/>
                <a:cs typeface="Gill Sans"/>
              </a:rPr>
              <a:t>Garbett</a:t>
            </a:r>
            <a:r>
              <a:rPr lang="en-US" i="1" dirty="0" smtClean="0">
                <a:latin typeface="Gill Sans"/>
                <a:cs typeface="Gill Sans"/>
              </a:rPr>
              <a:t> and Sam Hooke</a:t>
            </a:r>
            <a:endParaRPr lang="en-US" i="1" dirty="0">
              <a:latin typeface="Gill Sans"/>
              <a:cs typeface="Gill Sans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1945551" y="2225986"/>
            <a:ext cx="594540" cy="2697370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61533" y="6376794"/>
            <a:ext cx="293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ill Sans"/>
                <a:cs typeface="Gill Sans"/>
              </a:rPr>
              <a:t>.mat file for each image</a:t>
            </a:r>
            <a:endParaRPr lang="en-US" b="1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27651" y="5573057"/>
            <a:ext cx="0" cy="90698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698" y="2317643"/>
            <a:ext cx="3493302" cy="33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6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pic>
        <p:nvPicPr>
          <p:cNvPr id="3" name="Picture 2" descr="ProcessSt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5063" cy="18734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141" y="3140154"/>
            <a:ext cx="1818338" cy="914400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ill Sans"/>
                <a:cs typeface="Gill Sans"/>
              </a:rPr>
              <a:t>Tracking</a:t>
            </a:r>
            <a:endParaRPr lang="en-US" b="1" dirty="0"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9584" y="2461678"/>
            <a:ext cx="4972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1. Import / Extract data from .mat files</a:t>
            </a:r>
          </a:p>
          <a:p>
            <a:r>
              <a:rPr lang="en-US" dirty="0" smtClean="0">
                <a:latin typeface="Gill Sans"/>
                <a:cs typeface="Gill Sans"/>
              </a:rPr>
              <a:t>2. Naïve Bayes Classifier on each object</a:t>
            </a:r>
          </a:p>
          <a:p>
            <a:r>
              <a:rPr lang="en-US" dirty="0" smtClean="0">
                <a:latin typeface="Gill Sans"/>
                <a:cs typeface="Gill Sans"/>
              </a:rPr>
              <a:t>3. Build High Confidence Tracks</a:t>
            </a:r>
          </a:p>
          <a:p>
            <a:r>
              <a:rPr lang="en-US" dirty="0" smtClean="0">
                <a:latin typeface="Gill Sans"/>
                <a:cs typeface="Gill Sans"/>
              </a:rPr>
              <a:t>4. Conducts range search / calculates PDFs</a:t>
            </a:r>
          </a:p>
          <a:p>
            <a:r>
              <a:rPr lang="en-US" dirty="0" smtClean="0">
                <a:latin typeface="Gill Sans"/>
                <a:cs typeface="Gill Sans"/>
              </a:rPr>
              <a:t>5. Builds Integer Programming Matrix / Executes</a:t>
            </a:r>
          </a:p>
          <a:p>
            <a:r>
              <a:rPr lang="en-US" dirty="0">
                <a:latin typeface="Gill Sans"/>
                <a:cs typeface="Gill Sans"/>
              </a:rPr>
              <a:t>6</a:t>
            </a:r>
            <a:r>
              <a:rPr lang="en-US" dirty="0" smtClean="0">
                <a:latin typeface="Gill Sans"/>
                <a:cs typeface="Gill Sans"/>
              </a:rPr>
              <a:t>. Extract Selected Tracks</a:t>
            </a:r>
          </a:p>
          <a:p>
            <a:r>
              <a:rPr lang="en-US" dirty="0" smtClean="0">
                <a:latin typeface="Gill Sans"/>
                <a:cs typeface="Gill Sans"/>
              </a:rPr>
              <a:t>7. Generate Track ID numbers</a:t>
            </a:r>
          </a:p>
          <a:p>
            <a:r>
              <a:rPr lang="en-US" dirty="0" smtClean="0">
                <a:latin typeface="Gill Sans"/>
                <a:cs typeface="Gill Sans"/>
              </a:rPr>
              <a:t>8. Extract Mitotic Data</a:t>
            </a:r>
          </a:p>
        </p:txBody>
      </p:sp>
      <p:sp>
        <p:nvSpPr>
          <p:cNvPr id="6" name="Left Brace 5"/>
          <p:cNvSpPr/>
          <p:nvPr/>
        </p:nvSpPr>
        <p:spPr>
          <a:xfrm>
            <a:off x="1945551" y="2396208"/>
            <a:ext cx="594540" cy="2422396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1" y="6265333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is constantly exported in order for review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4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Options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" y="1095928"/>
            <a:ext cx="8881637" cy="313317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8682" y="1346200"/>
            <a:ext cx="1587500" cy="228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82" y="1498600"/>
            <a:ext cx="1756618" cy="6223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82" y="2063750"/>
            <a:ext cx="4372818" cy="4762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2" y="3098800"/>
            <a:ext cx="1756618" cy="215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82" y="4013200"/>
            <a:ext cx="1756618" cy="215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7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Import / Extract data from .mat </a:t>
            </a:r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900"/>
            <a:ext cx="9144000" cy="489261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686772"/>
            <a:ext cx="9144000" cy="6039401"/>
            <a:chOff x="0" y="686772"/>
            <a:chExt cx="9144000" cy="60394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4040" y="686772"/>
              <a:ext cx="6438900" cy="13462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4040" y="2292001"/>
              <a:ext cx="6438900" cy="18288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343400"/>
              <a:ext cx="9144000" cy="23827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3613738" y="1728412"/>
              <a:ext cx="1" cy="563589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819962" y="3743926"/>
              <a:ext cx="1789057" cy="891362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92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Naïve Bayes Classifier on each </a:t>
            </a:r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9144000" cy="430934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273313" y="2527148"/>
            <a:ext cx="2291319" cy="1309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4632" y="1663078"/>
            <a:ext cx="213896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Area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Major Axis Length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Minor Axis Length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Eccentricity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Equivalent Diameter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Intensity</a:t>
            </a:r>
          </a:p>
        </p:txBody>
      </p:sp>
      <p:pic>
        <p:nvPicPr>
          <p:cNvPr id="11" name="Picture 10" descr="Relationsh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21" y="686772"/>
            <a:ext cx="6587067" cy="290821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2773085"/>
            <a:ext cx="9144000" cy="4084915"/>
            <a:chOff x="0" y="2451100"/>
            <a:chExt cx="9144000" cy="408491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451100"/>
              <a:ext cx="9144000" cy="1945218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63576"/>
            <a:stretch/>
          </p:blipFill>
          <p:spPr>
            <a:xfrm>
              <a:off x="5813404" y="4622672"/>
              <a:ext cx="3330596" cy="191334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8773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703</Words>
  <Application>Microsoft Macintosh PowerPoint</Application>
  <PresentationFormat>On-screen Show (4:3)</PresentationFormat>
  <Paragraphs>266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Background</vt:lpstr>
      <vt:lpstr>Background</vt:lpstr>
      <vt:lpstr>Background</vt:lpstr>
      <vt:lpstr>New Process</vt:lpstr>
      <vt:lpstr>Segmentation</vt:lpstr>
      <vt:lpstr>Tracking</vt:lpstr>
      <vt:lpstr>User Options</vt:lpstr>
      <vt:lpstr>1. Import / Extract data from .mat files</vt:lpstr>
      <vt:lpstr>2. Naïve Bayes Classifier on each object</vt:lpstr>
      <vt:lpstr>3. Build High Confidence Tracks</vt:lpstr>
      <vt:lpstr>How Nearest Neighbor works?</vt:lpstr>
      <vt:lpstr>4. Conducts range search / calculates PDFs</vt:lpstr>
      <vt:lpstr>5. Builds Integer Programming Matrix / Executes</vt:lpstr>
      <vt:lpstr>6. Extract Tracks and Mitotic Data</vt:lpstr>
      <vt:lpstr>Future Improvements / Directions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Stephen Hummel</dc:creator>
  <cp:lastModifiedBy>Stephen Hummel</cp:lastModifiedBy>
  <cp:revision>1</cp:revision>
  <dcterms:created xsi:type="dcterms:W3CDTF">2014-05-07T14:27:30Z</dcterms:created>
  <dcterms:modified xsi:type="dcterms:W3CDTF">2014-05-07T14:28:41Z</dcterms:modified>
</cp:coreProperties>
</file>