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75" r:id="rId9"/>
    <p:sldId id="276" r:id="rId10"/>
    <p:sldId id="271" r:id="rId11"/>
    <p:sldId id="273" r:id="rId12"/>
    <p:sldId id="267" r:id="rId13"/>
    <p:sldId id="272" r:id="rId14"/>
    <p:sldId id="274" r:id="rId15"/>
    <p:sldId id="268" r:id="rId16"/>
    <p:sldId id="269" r:id="rId17"/>
    <p:sldId id="278" r:id="rId18"/>
    <p:sldId id="277" r:id="rId19"/>
    <p:sldId id="279" r:id="rId20"/>
    <p:sldId id="280" r:id="rId21"/>
    <p:sldId id="281" r:id="rId22"/>
    <p:sldId id="270" r:id="rId23"/>
    <p:sldId id="259" r:id="rId24"/>
    <p:sldId id="258" r:id="rId2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ige Meyer" initials="PM" lastIdx="2" clrIdx="0">
    <p:extLst>
      <p:ext uri="{19B8F6BF-5375-455C-9EA6-DF929625EA0E}">
        <p15:presenceInfo xmlns:p15="http://schemas.microsoft.com/office/powerpoint/2012/main" userId="56b302ff97609f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59526" autoAdjust="0"/>
  </p:normalViewPr>
  <p:slideViewPr>
    <p:cSldViewPr snapToGrid="0">
      <p:cViewPr>
        <p:scale>
          <a:sx n="40" d="100"/>
          <a:sy n="40" d="100"/>
        </p:scale>
        <p:origin x="-58" y="-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6CA81E-71C2-406B-AB94-0E9BDCFEBBE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B117864-E1E5-415C-8070-E61B7072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72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974FCCC-CCAD-4C4D-A808-D3A2F43969BA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2070A3D-F58E-4C09-BE84-AF35CF3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0A3D-F58E-4C09-BE84-AF35CF355A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01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this means is essentially</a:t>
            </a:r>
            <a:r>
              <a:rPr lang="en-US" baseline="0" dirty="0" smtClean="0"/>
              <a:t> we have data points, and group the map into different sections based on each point and which data point is closest to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0A3D-F58E-4C09-BE84-AF35CF355A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5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31774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⋃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means all the</a:t>
                </a:r>
                <a:r>
                  <a:rPr lang="en-US" baseline="0" dirty="0" smtClean="0"/>
                  <a:t> points in the data set S are represented in some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baseline="0" dirty="0" smtClean="0"/>
                  <a:t>. </a:t>
                </a:r>
                <a:r>
                  <a:rPr lang="en-US" baseline="0" dirty="0" smtClean="0"/>
                  <a:t>Also, for each point, it belongs the </a:t>
                </a:r>
                <a:r>
                  <a:rPr lang="en-US" baseline="0" dirty="0" err="1" smtClean="0"/>
                  <a:t>the</a:t>
                </a:r>
                <a:r>
                  <a:rPr lang="en-US" baseline="0" dirty="0" smtClean="0"/>
                  <a:t>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baseline="0" dirty="0" smtClean="0"/>
                  <a:t> </a:t>
                </a:r>
                <a:r>
                  <a:rPr lang="en-US" baseline="0" dirty="0" smtClean="0"/>
                  <a:t>which it is closest to the centroid.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31774"/>
                <a:r>
                  <a:rPr lang="en-US" i="0" dirty="0" smtClean="0">
                    <a:latin typeface="Cambria Math" panose="02040503050406030204" pitchFamily="18" charset="0"/>
                  </a:rPr>
                  <a:t>𝑆 =</a:t>
                </a:r>
                <a:r>
                  <a:rPr lang="en-US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⋃</a:t>
                </a:r>
                <a:r>
                  <a:rPr lang="en-US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0" dirty="0" err="1">
                    <a:latin typeface="Cambria Math" panose="02040503050406030204" pitchFamily="18" charset="0"/>
                  </a:rPr>
                  <a:t>𝑧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i="0" dirty="0">
                    <a:latin typeface="Cambria Math" panose="02040503050406030204" pitchFamily="18" charset="0"/>
                  </a:rPr>
                  <a:t>∈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▒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𝐶_𝑧 </a:t>
                </a:r>
                <a:r>
                  <a:rPr lang="en-US" dirty="0" smtClean="0"/>
                  <a:t> means all the</a:t>
                </a:r>
                <a:r>
                  <a:rPr lang="en-US" baseline="0" dirty="0" smtClean="0"/>
                  <a:t> points in the data set S are represented in some cluster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𝐶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_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𝑧</a:t>
                </a:r>
                <a:r>
                  <a:rPr lang="en-US" baseline="0" dirty="0" smtClean="0"/>
                  <a:t>. </a:t>
                </a:r>
                <a:r>
                  <a:rPr lang="en-US" baseline="0" dirty="0" smtClean="0"/>
                  <a:t>Also, for each point, it belongs the </a:t>
                </a:r>
                <a:r>
                  <a:rPr lang="en-US" baseline="0" dirty="0" err="1" smtClean="0"/>
                  <a:t>the</a:t>
                </a:r>
                <a:r>
                  <a:rPr lang="en-US" baseline="0" dirty="0" smtClean="0"/>
                  <a:t> cluster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𝐶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_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𝑧</a:t>
                </a:r>
                <a:r>
                  <a:rPr lang="en-US" baseline="0" dirty="0" smtClean="0"/>
                  <a:t> </a:t>
                </a:r>
                <a:r>
                  <a:rPr lang="en-US" baseline="0" dirty="0" smtClean="0"/>
                  <a:t>which it is closest to the centroid.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0A3D-F58E-4C09-BE84-AF35CF355A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69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do a simple case first, a single cluster. The</a:t>
            </a:r>
            <a:r>
              <a:rPr lang="en-US" baseline="0" dirty="0" smtClean="0"/>
              <a:t> cost associated with the cluster is simply the sum of the distances between each data point and the representative of the cluster (which we use to be the center).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0A3D-F58E-4C09-BE84-AF35CF355A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1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aseline="0" dirty="0" smtClean="0"/>
                  <a:t>Thus, the cost function sums the distance from the centroid for all points in each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baseline="0" dirty="0" smtClean="0"/>
                  <a:t>. Then it takes those sums and sums the distances over all clusters. Thus, in order to create the best partition, we want to minimize the cost function. </a:t>
                </a:r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aseline="0" dirty="0" smtClean="0"/>
                  <a:t>Thus, the cost function sums the distance from the centroid for all points in each cluster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𝐶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_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𝑧</a:t>
                </a:r>
                <a:r>
                  <a:rPr lang="en-US" baseline="0" dirty="0" smtClean="0"/>
                  <a:t>. Then it takes those sums and sums the distances over all clusters. Thus, in order to create the best partition, we want to minimize the cost function. 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0A3D-F58E-4C09-BE84-AF35CF355A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42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One thing to note is that not all some data points may go to one cluster instead of another. Thus, squeezing out one cluster. This means the data converged to a suboptimal solution because more clusters means less distance between centroids.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0A3D-F58E-4C09-BE84-AF35CF355A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58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Follows from a generic bias-variance</a:t>
            </a:r>
            <a:r>
              <a:rPr lang="en-US" baseline="0" dirty="0" smtClean="0"/>
              <a:t> decomposition of random </a:t>
            </a:r>
            <a:r>
              <a:rPr lang="en-US" baseline="0" dirty="0" smtClean="0"/>
              <a:t>vectors. </a:t>
            </a:r>
          </a:p>
          <a:p>
            <a:r>
              <a:rPr lang="en-US" dirty="0" smtClean="0"/>
              <a:t>Contrast this with the case of k-center, where there is no closed-form expression for the optimal center of a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0A3D-F58E-4C09-BE84-AF35CF355A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93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0A3D-F58E-4C09-BE84-AF35CF355A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5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proof, we will</a:t>
            </a:r>
            <a:r>
              <a:rPr lang="en-US" baseline="0" dirty="0" smtClean="0"/>
              <a:t> start with one side of the equality, and try to get the other 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0A3D-F58E-4C09-BE84-AF35CF355A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0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multiplies out the square.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0A3D-F58E-4C09-BE84-AF35CF355A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61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Distributing</a:t>
            </a:r>
            <a:r>
              <a:rPr lang="en-US" baseline="0" dirty="0" smtClean="0"/>
              <a:t> the expected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0A3D-F58E-4C09-BE84-AF35CF355A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5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0A3D-F58E-4C09-BE84-AF35CF355A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Canceling</a:t>
                </a:r>
                <a:r>
                  <a:rPr lang="en-US" baseline="0" dirty="0" smtClean="0"/>
                  <a:t> the two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−2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Canceling</a:t>
                </a:r>
                <a:r>
                  <a:rPr lang="en-US" baseline="0" dirty="0" smtClean="0"/>
                  <a:t> the two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‖𝔼𝑋‖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𝑎𝑛𝑑 𝑡ℎ𝑒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−2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𝔼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𝑋∗𝔼𝑋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0A3D-F58E-4C09-BE84-AF35CF355A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77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the expected value of the</a:t>
            </a:r>
            <a:r>
              <a:rPr lang="en-US" baseline="0" dirty="0" smtClean="0"/>
              <a:t> X, means the mean, we just substitute z in for EX.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0A3D-F58E-4C09-BE84-AF35CF355A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90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0A3D-F58E-4C09-BE84-AF35CF355A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50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3 – Assign</a:t>
            </a:r>
            <a:r>
              <a:rPr lang="en-US" baseline="0" dirty="0" smtClean="0"/>
              <a:t> data to clusters based on the data that is closest to it</a:t>
            </a:r>
          </a:p>
          <a:p>
            <a:r>
              <a:rPr lang="en-US" baseline="0" dirty="0" smtClean="0"/>
              <a:t>Step 4 – Update centroids of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0A3D-F58E-4C09-BE84-AF35CF355A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92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0A3D-F58E-4C09-BE84-AF35CF355A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2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0A3D-F58E-4C09-BE84-AF35CF355A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01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0A3D-F58E-4C09-BE84-AF35CF355A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4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0A3D-F58E-4C09-BE84-AF35CF355A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5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r>
              <a:rPr lang="en-US" dirty="0" smtClean="0"/>
              <a:t>The K-means Algorithm</a:t>
            </a:r>
            <a:r>
              <a:rPr lang="en-US" baseline="0" dirty="0" smtClean="0"/>
              <a:t> was </a:t>
            </a:r>
            <a:r>
              <a:rPr lang="en-US" dirty="0" smtClean="0"/>
              <a:t>Developed in 1955 – still widely used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0A3D-F58E-4C09-BE84-AF35CF355A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8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</a:t>
            </a:r>
            <a:r>
              <a:rPr lang="en-US" baseline="0" dirty="0" smtClean="0"/>
              <a:t>an initial data set S, which has dimensions d. Also, since this is k-means clustering algorithm, we need k, the number of clusters, to group it into.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0A3D-F58E-4C09-BE84-AF35CF355A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9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we finish, we have the centroids of all of the clusters, T. T should be the number of clusters we wanted, 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0A3D-F58E-4C09-BE84-AF35CF355A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57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fit the data to the best of our abilities. This means, we want to minimize</a:t>
            </a:r>
            <a:r>
              <a:rPr lang="en-US" baseline="0" dirty="0" smtClean="0"/>
              <a:t> the distance of the data to the cluster. We can do this by choosing clusters, T, such that the mean of the cluster, z, minimizes the distance. Note: the difference is squared so that the if we have two data points, one above and the other below their difference to the mean doesn’t get canceled out. I will go more in-depth about this later 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</a:t>
            </a:r>
            <a:r>
              <a:rPr lang="en-US" dirty="0" smtClean="0"/>
              <a:t>: Finding</a:t>
            </a:r>
            <a:r>
              <a:rPr lang="en-US" baseline="0" dirty="0" smtClean="0"/>
              <a:t> optimal k-means clustering is NP-hard even if k =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0A3D-F58E-4C09-BE84-AF35CF355A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7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4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490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97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0032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236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2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5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3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6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3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8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2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1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2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0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su.edu/~ashton/classes/866/papers/2010_jain_kmeans_50yrs__clustering_review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thworld.wolfram.com/VoronoiDiagram.html" TargetMode="External"/><Relationship Id="rId5" Type="http://schemas.openxmlformats.org/officeDocument/2006/relationships/hyperlink" Target="https://cseweb.ucsd.edu/~dasgupta/291-geom/kmeans.pdf" TargetMode="External"/><Relationship Id="rId4" Type="http://schemas.openxmlformats.org/officeDocument/2006/relationships/hyperlink" Target="https://www.coursera.org/learn/machine-learning/lecture/93VPG/k-means-algorith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K-Means Algorithm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Paige Meyer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Numerical analysis Math 450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9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/>
          <a:lstStyle/>
          <a:p>
            <a:r>
              <a:rPr lang="en-US" dirty="0" err="1" smtClean="0"/>
              <a:t>Voronoi</a:t>
            </a:r>
            <a:r>
              <a:rPr lang="en-US" dirty="0" smtClean="0"/>
              <a:t> Regions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03399"/>
                <a:ext cx="8596668" cy="42379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[Def] </a:t>
                </a:r>
                <a:r>
                  <a:rPr lang="en-US" dirty="0" smtClean="0"/>
                  <a:t>The representatives T induce a </a:t>
                </a:r>
                <a:r>
                  <a:rPr lang="en-US" b="1" dirty="0" err="1"/>
                  <a:t>Voronoi</a:t>
                </a:r>
                <a:r>
                  <a:rPr lang="en-US" b="1" dirty="0"/>
                  <a:t> partition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 decomposition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convex cells, each corresponding to some </a:t>
                </a: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containing the region of space whose nearest representative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03399"/>
                <a:ext cx="8596668" cy="4237963"/>
              </a:xfrm>
              <a:blipFill rotWithShape="0">
                <a:blip r:embed="rId3"/>
                <a:stretch>
                  <a:fillRect l="-142" t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7334" y="6199595"/>
            <a:ext cx="228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[3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0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/>
          <a:lstStyle/>
          <a:p>
            <a:r>
              <a:rPr lang="en-US" dirty="0" err="1" smtClean="0"/>
              <a:t>Voronoi</a:t>
            </a:r>
            <a:r>
              <a:rPr lang="en-US" dirty="0" smtClean="0"/>
              <a:t> Regions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03399"/>
                <a:ext cx="8596668" cy="42379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[Def] </a:t>
                </a:r>
                <a:r>
                  <a:rPr lang="en-US" dirty="0" smtClean="0"/>
                  <a:t>The representatives T induce a </a:t>
                </a:r>
                <a:r>
                  <a:rPr lang="en-US" b="1" dirty="0" err="1"/>
                  <a:t>Voronoi</a:t>
                </a:r>
                <a:r>
                  <a:rPr lang="en-US" b="1" dirty="0"/>
                  <a:t> partition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 decomposition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convex cells, each corresponding to some </a:t>
                </a:r>
                <a:r>
                  <a:rPr lang="en-US" dirty="0" smtClean="0"/>
                  <a:t>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containing the region of space whose nearest representative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This partition induces an optimal clustering of the data set,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⋃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where 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closest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representative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03399"/>
                <a:ext cx="8596668" cy="4237963"/>
              </a:xfrm>
              <a:blipFill rotWithShape="0">
                <a:blip r:embed="rId3"/>
                <a:stretch>
                  <a:fillRect l="-142" t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7334" y="6199595"/>
            <a:ext cx="228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[3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3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Cluster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single cluster C is assigned representative z. The cost is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Which is minimized when z is the mean of the cluster.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7334" y="6211669"/>
            <a:ext cx="1321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[3]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0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/>
          <a:lstStyle/>
          <a:p>
            <a:r>
              <a:rPr lang="en-US" dirty="0" err="1" smtClean="0"/>
              <a:t>Voronoi</a:t>
            </a:r>
            <a:r>
              <a:rPr lang="en-US" dirty="0" smtClean="0"/>
              <a:t> Regions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03399"/>
                <a:ext cx="8596668" cy="42379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[Def] </a:t>
                </a:r>
                <a:r>
                  <a:rPr lang="en-US" dirty="0" smtClean="0"/>
                  <a:t>The representatives T induce a </a:t>
                </a:r>
                <a:r>
                  <a:rPr lang="en-US" b="1" dirty="0" err="1"/>
                  <a:t>Voronoi</a:t>
                </a:r>
                <a:r>
                  <a:rPr lang="en-US" b="1" dirty="0"/>
                  <a:t> partition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 decomposition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convex cells, each corresponding to some </a:t>
                </a: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containing the region of space whose nearest representative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This partition induces an optimal clustering of the data set,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⋃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where 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closest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representative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Thus the k-means cost function can equally be written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03399"/>
                <a:ext cx="8596668" cy="4237963"/>
              </a:xfrm>
              <a:blipFill rotWithShape="0">
                <a:blip r:embed="rId3"/>
                <a:stretch>
                  <a:fillRect l="-142" t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7334" y="6199595"/>
            <a:ext cx="228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[3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7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/>
          <a:lstStyle/>
          <a:p>
            <a:r>
              <a:rPr lang="en-US" dirty="0" err="1" smtClean="0"/>
              <a:t>Voronoi</a:t>
            </a:r>
            <a:r>
              <a:rPr lang="en-US" dirty="0" smtClean="0"/>
              <a:t> Regions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03399"/>
                <a:ext cx="8596668" cy="4237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[Def] </a:t>
                </a:r>
                <a:r>
                  <a:rPr lang="en-US" dirty="0" smtClean="0"/>
                  <a:t>The representatives T induce a </a:t>
                </a:r>
                <a:r>
                  <a:rPr lang="en-US" b="1" dirty="0" err="1"/>
                  <a:t>Voronoi</a:t>
                </a:r>
                <a:r>
                  <a:rPr lang="en-US" b="1" dirty="0"/>
                  <a:t> partition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 decomposition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convex cells, each corresponding to some </a:t>
                </a:r>
                <a:r>
                  <a:rPr lang="en-US" dirty="0" smtClean="0"/>
                  <a:t>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containing the region of space whose nearest representative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This partition induces an optimal clustering of the data set,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⋃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where 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closest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representative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Thus the k-means cost function can equally be written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But it could converge to suboptimal partitions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too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03399"/>
                <a:ext cx="8596668" cy="4237963"/>
              </a:xfrm>
              <a:blipFill rotWithShape="0">
                <a:blip r:embed="rId3"/>
                <a:stretch>
                  <a:fillRect l="-142" t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7334" y="6199595"/>
            <a:ext cx="228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[3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49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Lemma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any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⊂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and </a:t>
                </a:r>
                <a:r>
                  <a:rPr lang="en-US" dirty="0"/>
                  <a:t>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⊂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mean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mean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7334" y="6182651"/>
            <a:ext cx="222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[3]</a:t>
            </a:r>
          </a:p>
        </p:txBody>
      </p:sp>
    </p:spTree>
    <p:extLst>
      <p:ext uri="{BB962C8B-B14F-4D97-AF65-F5344CB8AC3E}">
        <p14:creationId xmlns:p14="http://schemas.microsoft.com/office/powerpoint/2010/main" val="416748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099"/>
          </a:xfrm>
        </p:spPr>
        <p:txBody>
          <a:bodyPr/>
          <a:lstStyle/>
          <a:p>
            <a:r>
              <a:rPr lang="en-US" dirty="0" smtClean="0"/>
              <a:t>Lemma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09699"/>
                <a:ext cx="8596668" cy="46316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be any random variable.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09699"/>
                <a:ext cx="8596668" cy="4631663"/>
              </a:xfrm>
              <a:blipFill rotWithShape="0">
                <a:blip r:embed="rId3"/>
                <a:stretch>
                  <a:fillRect l="-142" t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7334" y="6206462"/>
            <a:ext cx="187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22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099"/>
          </a:xfrm>
        </p:spPr>
        <p:txBody>
          <a:bodyPr/>
          <a:lstStyle/>
          <a:p>
            <a:r>
              <a:rPr lang="en-US" dirty="0" smtClean="0"/>
              <a:t>Lemma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09699"/>
                <a:ext cx="8596668" cy="46316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be any random variable.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proof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09699"/>
                <a:ext cx="8596668" cy="4631663"/>
              </a:xfrm>
              <a:blipFill rotWithShape="0">
                <a:blip r:embed="rId3"/>
                <a:stretch>
                  <a:fillRect l="-142" t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7334" y="6206462"/>
            <a:ext cx="187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75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099"/>
          </a:xfrm>
        </p:spPr>
        <p:txBody>
          <a:bodyPr/>
          <a:lstStyle/>
          <a:p>
            <a:r>
              <a:rPr lang="en-US" dirty="0" smtClean="0"/>
              <a:t>Lemma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09699"/>
                <a:ext cx="8596668" cy="46316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be any random variable.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proof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09699"/>
                <a:ext cx="8596668" cy="4631663"/>
              </a:xfrm>
              <a:blipFill rotWithShape="0">
                <a:blip r:embed="rId3"/>
                <a:stretch>
                  <a:fillRect l="-142" t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7334" y="6206462"/>
            <a:ext cx="187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61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099"/>
          </a:xfrm>
        </p:spPr>
        <p:txBody>
          <a:bodyPr/>
          <a:lstStyle/>
          <a:p>
            <a:r>
              <a:rPr lang="en-US" dirty="0" smtClean="0"/>
              <a:t>Lemma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09699"/>
                <a:ext cx="8596668" cy="46316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be any random variable.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proof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09699"/>
                <a:ext cx="8596668" cy="4631663"/>
              </a:xfrm>
              <a:blipFill rotWithShape="0">
                <a:blip r:embed="rId3"/>
                <a:stretch>
                  <a:fillRect l="-142" t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7334" y="6206462"/>
            <a:ext cx="187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9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12985"/>
            <a:ext cx="8596668" cy="4906945"/>
          </a:xfrm>
        </p:spPr>
        <p:txBody>
          <a:bodyPr>
            <a:noAutofit/>
          </a:bodyPr>
          <a:lstStyle/>
          <a:p>
            <a:r>
              <a:rPr lang="en-US" sz="13000" dirty="0" smtClean="0">
                <a:solidFill>
                  <a:srgbClr val="C00000"/>
                </a:solidFill>
                <a:latin typeface="Bernard MT Condensed" panose="02050806060905020404" pitchFamily="18" charset="0"/>
              </a:rPr>
              <a:t>What is Clustering</a:t>
            </a:r>
            <a:r>
              <a:rPr lang="en-US" sz="13000" dirty="0">
                <a:solidFill>
                  <a:srgbClr val="C00000"/>
                </a:solidFill>
                <a:latin typeface="Bernard MT Condensed" panose="020508060609050204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6084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099"/>
          </a:xfrm>
        </p:spPr>
        <p:txBody>
          <a:bodyPr/>
          <a:lstStyle/>
          <a:p>
            <a:r>
              <a:rPr lang="en-US" dirty="0" smtClean="0"/>
              <a:t>Lemma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09699"/>
                <a:ext cx="8596668" cy="46316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be any random variable.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proof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09699"/>
                <a:ext cx="8596668" cy="4631663"/>
              </a:xfrm>
              <a:blipFill rotWithShape="0">
                <a:blip r:embed="rId3"/>
                <a:stretch>
                  <a:fillRect l="-142" t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7334" y="6206462"/>
            <a:ext cx="187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31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099"/>
          </a:xfrm>
        </p:spPr>
        <p:txBody>
          <a:bodyPr/>
          <a:lstStyle/>
          <a:p>
            <a:r>
              <a:rPr lang="en-US" dirty="0" smtClean="0"/>
              <a:t>Lemma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09699"/>
                <a:ext cx="8596668" cy="46316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be any random variable.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proof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09699"/>
                <a:ext cx="8596668" cy="4631663"/>
              </a:xfrm>
              <a:blipFill rotWithShape="0">
                <a:blip r:embed="rId3"/>
                <a:stretch>
                  <a:fillRect l="-142" t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7334" y="6206462"/>
            <a:ext cx="187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93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099"/>
          </a:xfrm>
        </p:spPr>
        <p:txBody>
          <a:bodyPr/>
          <a:lstStyle/>
          <a:p>
            <a:r>
              <a:rPr lang="en-US" dirty="0" smtClean="0"/>
              <a:t>Lemma </a:t>
            </a:r>
            <a:r>
              <a:rPr lang="en-US" dirty="0" smtClean="0"/>
              <a:t>2 (cont.)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09699"/>
                <a:ext cx="8596668" cy="46316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Applying Lemma 2 to Lemma 1 by letting X denote a uniform random draw from cluster C.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cost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cost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cost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09699"/>
                <a:ext cx="8596668" cy="4631663"/>
              </a:xfrm>
              <a:blipFill rotWithShape="0">
                <a:blip r:embed="rId3"/>
                <a:stretch>
                  <a:fillRect l="-567" t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7334" y="6206462"/>
            <a:ext cx="187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00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Algorithm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40218"/>
                <a:ext cx="9417312" cy="41954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bg1">
                        <a:lumMod val="10000"/>
                      </a:schemeClr>
                    </a:solidFill>
                  </a:rPr>
                  <a:t>[Step 1] </a:t>
                </a:r>
                <a:r>
                  <a:rPr lang="en-US" dirty="0" smtClean="0">
                    <a:solidFill>
                      <a:schemeClr val="bg1">
                        <a:lumMod val="10000"/>
                      </a:schemeClr>
                    </a:solidFill>
                  </a:rPr>
                  <a:t>Randomly initialize K cluster centroids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10000"/>
                      </a:schemeClr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bg1">
                        <a:lumMod val="10000"/>
                      </a:schemeClr>
                    </a:solidFill>
                  </a:rPr>
                  <a:t>[Step 2] </a:t>
                </a:r>
                <a:r>
                  <a:rPr lang="en-US" dirty="0" smtClean="0">
                    <a:solidFill>
                      <a:schemeClr val="bg1">
                        <a:lumMod val="10000"/>
                      </a:schemeClr>
                    </a:solidFill>
                  </a:rPr>
                  <a:t>Repeat until the cluster centroids don’t change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1">
                        <a:lumMod val="10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bg1">
                        <a:lumMod val="10000"/>
                      </a:schemeClr>
                    </a:solidFill>
                  </a:rPr>
                  <a:t>[Step 3] </a:t>
                </a:r>
                <a:r>
                  <a:rPr lang="en-US" dirty="0" smtClean="0">
                    <a:solidFill>
                      <a:schemeClr val="bg1">
                        <a:lumMod val="10000"/>
                      </a:schemeClr>
                    </a:solidFill>
                  </a:rPr>
                  <a:t>For 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j</a:t>
                </a:r>
                <a:r>
                  <a:rPr lang="en-US" dirty="0" smtClean="0">
                    <a:solidFill>
                      <a:schemeClr val="bg1">
                        <a:lumMod val="10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>
                        <a:lumMod val="10000"/>
                      </a:schemeClr>
                    </a:solidFill>
                  </a:rPr>
                  <a:t>= 1 to m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10000"/>
                      </a:schemeClr>
                    </a:solidFill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10000"/>
                      </a:schemeClr>
                    </a:solidFill>
                  </a:rPr>
                  <a:t>c(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j</a:t>
                </a:r>
                <a:r>
                  <a:rPr lang="en-US" dirty="0" smtClean="0">
                    <a:solidFill>
                      <a:schemeClr val="bg1">
                        <a:lumMod val="10000"/>
                      </a:schemeClr>
                    </a:solidFill>
                  </a:rPr>
                  <a:t>) </a:t>
                </a:r>
                <a:r>
                  <a:rPr lang="en-US" dirty="0" smtClean="0">
                    <a:solidFill>
                      <a:schemeClr val="bg1">
                        <a:lumMod val="10000"/>
                      </a:schemeClr>
                    </a:solidFill>
                  </a:rPr>
                  <a:t>:= index (from 1 to K) of cluster centroid closest to </a:t>
                </a:r>
                <a:r>
                  <a:rPr lang="en-US" dirty="0" smtClean="0">
                    <a:solidFill>
                      <a:schemeClr val="bg1">
                        <a:lumMod val="10000"/>
                      </a:schemeClr>
                    </a:solidFill>
                  </a:rPr>
                  <a:t>x(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j</a:t>
                </a:r>
                <a:r>
                  <a:rPr lang="en-US" dirty="0" smtClean="0">
                    <a:solidFill>
                      <a:schemeClr val="bg1">
                        <a:lumMod val="10000"/>
                      </a:schemeClr>
                    </a:solidFill>
                  </a:rPr>
                  <a:t>)</a:t>
                </a:r>
                <a:endParaRPr lang="en-US" dirty="0" smtClean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1">
                        <a:lumMod val="10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bg1">
                        <a:lumMod val="10000"/>
                      </a:schemeClr>
                    </a:solidFill>
                  </a:rPr>
                  <a:t>[Step 4] </a:t>
                </a:r>
                <a:r>
                  <a:rPr lang="en-US" dirty="0" smtClean="0">
                    <a:solidFill>
                      <a:schemeClr val="bg1">
                        <a:lumMod val="10000"/>
                      </a:schemeClr>
                    </a:solidFill>
                  </a:rPr>
                  <a:t>For k = 1 to K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10000"/>
                      </a:schemeClr>
                    </a:solidFill>
                  </a:rPr>
                  <a:t>	Assign cluster centroid </a:t>
                </a:r>
                <a:r>
                  <a:rPr lang="en-US" dirty="0" smtClean="0">
                    <a:solidFill>
                      <a:schemeClr val="bg1">
                        <a:lumMod val="10000"/>
                      </a:schemeClr>
                    </a:solidFill>
                  </a:rPr>
                  <a:t>(z) </a:t>
                </a:r>
                <a:r>
                  <a:rPr lang="en-US" dirty="0" smtClean="0">
                    <a:solidFill>
                      <a:schemeClr val="bg1">
                        <a:lumMod val="10000"/>
                      </a:schemeClr>
                    </a:solidFill>
                  </a:rPr>
                  <a:t>to the mean of points in the cluster k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40218"/>
                <a:ext cx="9417312" cy="4195481"/>
              </a:xfrm>
              <a:blipFill rotWithShape="0">
                <a:blip r:embed="rId3"/>
                <a:stretch>
                  <a:fillRect l="-583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7334" y="6184898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40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Bibliography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hlinkClick r:id="rId3"/>
              </a:rPr>
              <a:t>https://msu.edu/~ashton/classes/866/papers/2010_jain_kmeans_50yrs__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  <a:hlinkClick r:id="rId3"/>
              </a:rPr>
              <a:t>clustering_review.pdf</a:t>
            </a:r>
            <a:endParaRPr lang="en-US" dirty="0" smtClean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  <a:hlinkClick r:id="rId4"/>
              </a:rPr>
              <a:t>www.coursera.org/learn/machine-learning/lecture/93VPG/k-means-algorithm</a:t>
            </a:r>
            <a:endParaRPr lang="en-US" dirty="0" smtClean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hlinkClick r:id="rId5"/>
              </a:rPr>
              <a:t>https://cseweb.ucsd.edu/~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  <a:hlinkClick r:id="rId5"/>
              </a:rPr>
              <a:t>dasgupta/291-geom/kmeans.pdf</a:t>
            </a:r>
            <a:endParaRPr lang="en-US" dirty="0" smtClean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hlinkClick r:id="rId6"/>
              </a:rPr>
              <a:t>http://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  <a:hlinkClick r:id="rId6"/>
              </a:rPr>
              <a:t>mathworld.wolfram.com/VoronoiDiagram.html</a:t>
            </a:r>
            <a:endParaRPr lang="en-US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6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46" y="734800"/>
            <a:ext cx="6197749" cy="5616710"/>
          </a:xfrm>
        </p:spPr>
      </p:pic>
    </p:spTree>
    <p:extLst>
      <p:ext uri="{BB962C8B-B14F-4D97-AF65-F5344CB8AC3E}">
        <p14:creationId xmlns:p14="http://schemas.microsoft.com/office/powerpoint/2010/main" val="287077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21" y="666660"/>
            <a:ext cx="6251415" cy="56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9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46" y="734800"/>
            <a:ext cx="6197749" cy="5616710"/>
          </a:xfrm>
        </p:spPr>
      </p:pic>
    </p:spTree>
    <p:extLst>
      <p:ext uri="{BB962C8B-B14F-4D97-AF65-F5344CB8AC3E}">
        <p14:creationId xmlns:p14="http://schemas.microsoft.com/office/powerpoint/2010/main" val="87315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46" y="734800"/>
            <a:ext cx="6197749" cy="561671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45" y="734801"/>
            <a:ext cx="6197749" cy="56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4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k-means cost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73289"/>
                <a:ext cx="8596668" cy="3880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dirty="0" smtClean="0"/>
                  <a:t>Input</a:t>
                </a:r>
                <a:r>
                  <a:rPr lang="en-US" sz="2400" b="1" i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Finite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⊂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73289"/>
                <a:ext cx="8596668" cy="3880773"/>
              </a:xfrm>
              <a:blipFill rotWithShape="0">
                <a:blip r:embed="rId3"/>
                <a:stretch>
                  <a:fillRect l="-1064"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7334" y="6216913"/>
            <a:ext cx="15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[3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6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k-means cost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73289"/>
                <a:ext cx="8596668" cy="3880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dirty="0" smtClean="0"/>
                  <a:t>Input</a:t>
                </a:r>
                <a:r>
                  <a:rPr lang="en-US" sz="2400" b="1" i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Finite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⊂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i="1" dirty="0" smtClean="0"/>
                  <a:t>Output: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r>
                  <a:rPr lang="en-US" sz="2400" dirty="0" smtClean="0"/>
                  <a:t>Finite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⊂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73289"/>
                <a:ext cx="8596668" cy="3880773"/>
              </a:xfrm>
              <a:blipFill rotWithShape="0">
                <a:blip r:embed="rId3"/>
                <a:stretch>
                  <a:fillRect l="-1064"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7334" y="6216913"/>
            <a:ext cx="15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[3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7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k-means cost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73289"/>
                <a:ext cx="8596668" cy="3880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dirty="0" smtClean="0"/>
                  <a:t>Input</a:t>
                </a:r>
                <a:r>
                  <a:rPr lang="en-US" sz="2400" b="1" i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Finite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⊂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i="1" dirty="0" smtClean="0"/>
                  <a:t>Output: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r>
                  <a:rPr lang="en-US" sz="2400" dirty="0" smtClean="0"/>
                  <a:t>Finite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⊂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i="1" dirty="0" smtClean="0"/>
                  <a:t>Goal: </a:t>
                </a:r>
              </a:p>
              <a:p>
                <a:pPr marL="0" indent="0">
                  <a:buNone/>
                </a:pPr>
                <a:r>
                  <a:rPr lang="en-US" sz="2400" i="1" dirty="0"/>
                  <a:t>	</a:t>
                </a:r>
                <a:r>
                  <a:rPr lang="en-US" sz="2400" dirty="0" smtClean="0"/>
                  <a:t>Minimize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/>
                        <m:t>cost</m:t>
                      </m:r>
                      <m:r>
                        <m:rPr>
                          <m:nor/>
                        </m:rPr>
                        <a:rPr lang="en-US" sz="2400" dirty="0"/>
                        <m:t>(</m:t>
                      </m:r>
                      <m:r>
                        <m:rPr>
                          <m:nor/>
                        </m:rPr>
                        <a:rPr lang="en-US" sz="2400" dirty="0"/>
                        <m:t>T</m:t>
                      </m:r>
                      <m:r>
                        <m:rPr>
                          <m:nor/>
                        </m:rPr>
                        <a:rPr lang="en-US" sz="2400" dirty="0"/>
                        <m:t>)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73289"/>
                <a:ext cx="8596668" cy="3880773"/>
              </a:xfrm>
              <a:blipFill rotWithShape="0">
                <a:blip r:embed="rId3"/>
                <a:stretch>
                  <a:fillRect l="-1064"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7334" y="6216913"/>
            <a:ext cx="15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[3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04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978</TotalTime>
  <Words>735</Words>
  <Application>Microsoft Office PowerPoint</Application>
  <PresentationFormat>Widescreen</PresentationFormat>
  <Paragraphs>166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Bernard MT Condensed</vt:lpstr>
      <vt:lpstr>Calibri</vt:lpstr>
      <vt:lpstr>Cambria Math</vt:lpstr>
      <vt:lpstr>Trebuchet MS</vt:lpstr>
      <vt:lpstr>Wingdings 3</vt:lpstr>
      <vt:lpstr>Facet</vt:lpstr>
      <vt:lpstr>K-Means Algorithm</vt:lpstr>
      <vt:lpstr>What is Clustering?</vt:lpstr>
      <vt:lpstr>PowerPoint Presentation</vt:lpstr>
      <vt:lpstr>PowerPoint Presentation</vt:lpstr>
      <vt:lpstr>PowerPoint Presentation</vt:lpstr>
      <vt:lpstr>PowerPoint Presentation</vt:lpstr>
      <vt:lpstr>The k-means cost function</vt:lpstr>
      <vt:lpstr>The k-means cost function</vt:lpstr>
      <vt:lpstr>The k-means cost function</vt:lpstr>
      <vt:lpstr>Voronoi Regions</vt:lpstr>
      <vt:lpstr>Voronoi Regions</vt:lpstr>
      <vt:lpstr>Single Cluster</vt:lpstr>
      <vt:lpstr>Voronoi Regions</vt:lpstr>
      <vt:lpstr>Voronoi Regions</vt:lpstr>
      <vt:lpstr>Lemma 1</vt:lpstr>
      <vt:lpstr>Lemma 2</vt:lpstr>
      <vt:lpstr>Lemma 2</vt:lpstr>
      <vt:lpstr>Lemma 2</vt:lpstr>
      <vt:lpstr>Lemma 2</vt:lpstr>
      <vt:lpstr>Lemma 2</vt:lpstr>
      <vt:lpstr>Lemma 2</vt:lpstr>
      <vt:lpstr>Lemma 2 (cont.)</vt:lpstr>
      <vt:lpstr>Algorithm</vt:lpstr>
      <vt:lpstr>Bibliography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Algorithm</dc:title>
  <dc:creator>Paige Meyer</dc:creator>
  <cp:lastModifiedBy>Paige Meyer</cp:lastModifiedBy>
  <cp:revision>82</cp:revision>
  <cp:lastPrinted>2016-11-28T15:41:03Z</cp:lastPrinted>
  <dcterms:created xsi:type="dcterms:W3CDTF">2016-11-19T20:42:01Z</dcterms:created>
  <dcterms:modified xsi:type="dcterms:W3CDTF">2016-11-28T15:42:51Z</dcterms:modified>
</cp:coreProperties>
</file>