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6" r:id="rId5"/>
    <p:sldId id="277" r:id="rId6"/>
    <p:sldId id="278" r:id="rId7"/>
    <p:sldId id="259" r:id="rId8"/>
    <p:sldId id="264" r:id="rId9"/>
    <p:sldId id="267" r:id="rId10"/>
    <p:sldId id="265" r:id="rId11"/>
    <p:sldId id="266" r:id="rId12"/>
    <p:sldId id="272" r:id="rId13"/>
    <p:sldId id="260" r:id="rId14"/>
    <p:sldId id="270" r:id="rId15"/>
    <p:sldId id="271" r:id="rId16"/>
    <p:sldId id="279" r:id="rId17"/>
    <p:sldId id="280" r:id="rId18"/>
    <p:sldId id="275" r:id="rId19"/>
    <p:sldId id="261" r:id="rId20"/>
    <p:sldId id="268" r:id="rId21"/>
    <p:sldId id="269" r:id="rId22"/>
    <p:sldId id="274" r:id="rId23"/>
    <p:sldId id="262" r:id="rId24"/>
    <p:sldId id="273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34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1051" y="1890251"/>
            <a:ext cx="7543800" cy="2593975"/>
          </a:xfrm>
        </p:spPr>
        <p:txBody>
          <a:bodyPr/>
          <a:lstStyle/>
          <a:p>
            <a:r>
              <a:rPr lang="en-US" dirty="0" smtClean="0"/>
              <a:t>PAAC North Shore Extension: Design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On Track </a:t>
            </a:r>
            <a:r>
              <a:rPr lang="en-US" dirty="0" err="1" smtClean="0"/>
              <a:t>Trainwreck</a:t>
            </a:r>
            <a:endParaRPr lang="en-US" dirty="0"/>
          </a:p>
        </p:txBody>
      </p:sp>
      <p:pic>
        <p:nvPicPr>
          <p:cNvPr id="1026" name="Picture 2" descr="C:\Users\Cather\AppData\Local\Microsoft\Windows\Temporary Internet Files\Content.IE5\ZXQR9GDU\MC90028721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657600"/>
            <a:ext cx="2794503" cy="154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443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MBO Sequence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6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MBO Activity Diagram (only for modules with algorithms)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9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Accepts input </a:t>
            </a:r>
            <a:r>
              <a:rPr lang="en-US" dirty="0"/>
              <a:t>regarding the </a:t>
            </a:r>
            <a:r>
              <a:rPr lang="en-US" dirty="0" err="1"/>
              <a:t>setpoint</a:t>
            </a:r>
            <a:r>
              <a:rPr lang="en-US" dirty="0"/>
              <a:t> </a:t>
            </a:r>
            <a:r>
              <a:rPr lang="en-US" dirty="0" smtClean="0"/>
              <a:t>power, </a:t>
            </a:r>
            <a:r>
              <a:rPr lang="en-US" dirty="0"/>
              <a:t>brake command, speed limit, acceleration limit, deceleration limit, route information, temperature control, door open, door close, transponder input, track circuit input, and light controller for tunnel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Calculates the speed of the train based upon power input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Displays information about next stop</a:t>
            </a:r>
          </a:p>
          <a:p>
            <a:pPr lvl="1"/>
            <a:r>
              <a:rPr lang="en-US" dirty="0" smtClean="0"/>
              <a:t>Simulates train failures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7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Model/Controller: </a:t>
            </a:r>
            <a:r>
              <a:rPr lang="en-US" sz="3200" dirty="0"/>
              <a:t>Use Cases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14400"/>
            <a:ext cx="9307585" cy="8001000"/>
          </a:xfrm>
        </p:spPr>
      </p:pic>
    </p:spTree>
    <p:extLst>
      <p:ext uri="{BB962C8B-B14F-4D97-AF65-F5344CB8AC3E}">
        <p14:creationId xmlns:p14="http://schemas.microsoft.com/office/powerpoint/2010/main" val="313160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2649" y="0"/>
            <a:ext cx="10795998" cy="1100573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Model: Class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07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Model: </a:t>
            </a:r>
            <a:r>
              <a:rPr lang="en-US" sz="3200" dirty="0"/>
              <a:t>Sequence Diagram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1600200"/>
            <a:ext cx="8344808" cy="4416954"/>
          </a:xfrm>
        </p:spPr>
      </p:pic>
    </p:spTree>
    <p:extLst>
      <p:ext uri="{BB962C8B-B14F-4D97-AF65-F5344CB8AC3E}">
        <p14:creationId xmlns:p14="http://schemas.microsoft.com/office/powerpoint/2010/main" val="302907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</a:t>
            </a:r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  <a:p>
            <a:pPr lvl="1"/>
            <a:r>
              <a:rPr lang="en-US" dirty="0" smtClean="0"/>
              <a:t>Regulates </a:t>
            </a:r>
            <a:r>
              <a:rPr lang="en-US" dirty="0"/>
              <a:t>train to the correct speed</a:t>
            </a:r>
          </a:p>
          <a:p>
            <a:pPr lvl="1"/>
            <a:r>
              <a:rPr lang="en-US" dirty="0" smtClean="0"/>
              <a:t>Ensure </a:t>
            </a:r>
            <a:r>
              <a:rPr lang="en-US" dirty="0"/>
              <a:t>that the train does not exceed speed limit or authority</a:t>
            </a:r>
          </a:p>
          <a:p>
            <a:pPr lvl="1"/>
            <a:r>
              <a:rPr lang="en-US" dirty="0" smtClean="0"/>
              <a:t>Takes </a:t>
            </a:r>
            <a:r>
              <a:rPr lang="en-US" dirty="0"/>
              <a:t>input from the Engineer on power or speed</a:t>
            </a:r>
          </a:p>
          <a:p>
            <a:r>
              <a:rPr lang="en-US" dirty="0" smtClean="0"/>
              <a:t>Requirements</a:t>
            </a:r>
            <a:endParaRPr lang="en-US" dirty="0"/>
          </a:p>
          <a:p>
            <a:pPr lvl="1"/>
            <a:r>
              <a:rPr lang="en-US" dirty="0" smtClean="0"/>
              <a:t>Contains </a:t>
            </a:r>
            <a:r>
              <a:rPr lang="en-US" dirty="0"/>
              <a:t>some vital controls</a:t>
            </a:r>
          </a:p>
          <a:p>
            <a:pPr lvl="1"/>
            <a:r>
              <a:rPr lang="en-US" dirty="0" smtClean="0"/>
              <a:t>Non-vital </a:t>
            </a:r>
            <a:r>
              <a:rPr lang="en-US" dirty="0"/>
              <a:t>controls may be separated from vital ones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61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Controller Class Diagram</a:t>
            </a:r>
            <a:endParaRPr lang="en-US" dirty="0"/>
          </a:p>
        </p:txBody>
      </p:sp>
      <p:pic>
        <p:nvPicPr>
          <p:cNvPr id="1026" name="Picture 2" descr="C:\Users\coelabs\Desktop\Class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529" y="717494"/>
            <a:ext cx="8753475" cy="887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604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Purpose:</a:t>
            </a:r>
          </a:p>
          <a:p>
            <a:r>
              <a:rPr lang="en-US" dirty="0"/>
              <a:t> </a:t>
            </a:r>
            <a:r>
              <a:rPr lang="en-US" dirty="0" smtClean="0"/>
              <a:t>Signaling</a:t>
            </a:r>
          </a:p>
          <a:p>
            <a:pPr lvl="1"/>
            <a:r>
              <a:rPr lang="en-US" dirty="0" smtClean="0"/>
              <a:t>Create signals for each block of track</a:t>
            </a:r>
          </a:p>
          <a:p>
            <a:pPr lvl="1"/>
            <a:r>
              <a:rPr lang="en-US" dirty="0" smtClean="0"/>
              <a:t>Report current track block signal status</a:t>
            </a:r>
          </a:p>
          <a:p>
            <a:pPr lvl="1"/>
            <a:r>
              <a:rPr lang="en-US" dirty="0" smtClean="0"/>
              <a:t>Control RR Crossings.</a:t>
            </a:r>
          </a:p>
          <a:p>
            <a:r>
              <a:rPr lang="en-US" dirty="0" smtClean="0"/>
              <a:t>Detect and Report Track faults</a:t>
            </a:r>
          </a:p>
          <a:p>
            <a:r>
              <a:rPr lang="en-US" dirty="0" smtClean="0"/>
              <a:t>Alter Switches on the track based on train destination</a:t>
            </a:r>
          </a:p>
          <a:p>
            <a:r>
              <a:rPr lang="en-US" dirty="0" smtClean="0"/>
              <a:t>Report block information to train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78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 Cases: </a:t>
            </a:r>
            <a:br>
              <a:rPr lang="en-US" dirty="0" smtClean="0"/>
            </a:br>
            <a:r>
              <a:rPr lang="en-US" dirty="0" smtClean="0"/>
              <a:t>Track Controller/Track Model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00200"/>
            <a:ext cx="86487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46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  <p:pic>
        <p:nvPicPr>
          <p:cNvPr id="1026" name="Picture 2" descr="C:\Users\coelabs\Documents\UseCase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800228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811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 Controller</a:t>
            </a:r>
            <a:r>
              <a:rPr lang="en-US" dirty="0" smtClean="0"/>
              <a:t>: </a:t>
            </a:r>
            <a:r>
              <a:rPr lang="en-US" sz="4400" dirty="0" smtClean="0"/>
              <a:t>Class Diagram</a:t>
            </a:r>
            <a:endParaRPr lang="en-US" sz="4400" dirty="0"/>
          </a:p>
        </p:txBody>
      </p:sp>
      <p:pic>
        <p:nvPicPr>
          <p:cNvPr id="2050" name="Picture 2" descr="C:\Users\coelabs\Desktop\ClassDiagram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143000"/>
            <a:ext cx="5033963" cy="656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66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</a:t>
            </a:r>
            <a:r>
              <a:rPr lang="en-US" dirty="0"/>
              <a:t>Controller</a:t>
            </a:r>
            <a:r>
              <a:rPr lang="en-US" dirty="0" smtClean="0"/>
              <a:t>: </a:t>
            </a:r>
            <a:r>
              <a:rPr lang="en-US" sz="3200" dirty="0" smtClean="0"/>
              <a:t>Sequence Diagram</a:t>
            </a:r>
            <a:endParaRPr lang="en-US" sz="3200" dirty="0"/>
          </a:p>
        </p:txBody>
      </p:sp>
      <p:pic>
        <p:nvPicPr>
          <p:cNvPr id="1026" name="Picture 2" descr="C:\Users\coelabs\Desktop\Sequence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4689" y="1752600"/>
            <a:ext cx="9663289" cy="543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26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Creates the train from an inputted Excel file</a:t>
            </a:r>
          </a:p>
          <a:p>
            <a:pPr lvl="1"/>
            <a:r>
              <a:rPr lang="en-US" dirty="0" smtClean="0"/>
              <a:t>Implements a train detection circuit</a:t>
            </a:r>
          </a:p>
          <a:p>
            <a:pPr lvl="1"/>
            <a:r>
              <a:rPr lang="en-US" dirty="0" smtClean="0"/>
              <a:t>Holds all info for each block in a Database</a:t>
            </a:r>
          </a:p>
          <a:p>
            <a:pPr lvl="2"/>
            <a:r>
              <a:rPr lang="en-US" dirty="0" smtClean="0"/>
              <a:t>Returns block specifications when track controller requests for them</a:t>
            </a:r>
          </a:p>
          <a:p>
            <a:pPr lvl="1"/>
            <a:r>
              <a:rPr lang="en-US" dirty="0" smtClean="0"/>
              <a:t>Status Indicators for broken rails, track detection circuit failure and power failure</a:t>
            </a:r>
          </a:p>
          <a:p>
            <a:pPr marL="41148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06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Model: Class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61827"/>
            <a:ext cx="7620000" cy="4677345"/>
          </a:xfrm>
        </p:spPr>
      </p:pic>
    </p:spTree>
    <p:extLst>
      <p:ext uri="{BB962C8B-B14F-4D97-AF65-F5344CB8AC3E}">
        <p14:creationId xmlns:p14="http://schemas.microsoft.com/office/powerpoint/2010/main" val="23711590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Track Model: Sequence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709" y="1524000"/>
            <a:ext cx="8775699" cy="4876799"/>
          </a:xfrm>
        </p:spPr>
      </p:pic>
    </p:spTree>
    <p:extLst>
      <p:ext uri="{BB962C8B-B14F-4D97-AF65-F5344CB8AC3E}">
        <p14:creationId xmlns:p14="http://schemas.microsoft.com/office/powerpoint/2010/main" val="2725973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395"/>
            <a:ext cx="7620000" cy="1143000"/>
          </a:xfrm>
        </p:spPr>
        <p:txBody>
          <a:bodyPr/>
          <a:lstStyle/>
          <a:p>
            <a:r>
              <a:rPr lang="en-US" dirty="0" smtClean="0"/>
              <a:t>CTC Office Use Cases</a:t>
            </a:r>
            <a:endParaRPr lang="en-US" dirty="0"/>
          </a:p>
        </p:txBody>
      </p:sp>
      <p:pic>
        <p:nvPicPr>
          <p:cNvPr id="1026" name="Picture 2" descr="C:\Users\coelabs\Documents\GitHub\COE1186\CTCUseCas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051" y="533400"/>
            <a:ext cx="6785895" cy="678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84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CTC – Login Sequence Diagram</a:t>
            </a:r>
            <a:endParaRPr lang="en-US" dirty="0"/>
          </a:p>
        </p:txBody>
      </p:sp>
      <p:pic>
        <p:nvPicPr>
          <p:cNvPr id="2050" name="Picture 2" descr="C:\Users\coelabs\Downloads\Sequence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1371600"/>
            <a:ext cx="9144000" cy="4274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755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CTC Add Track Sequence Diagram</a:t>
            </a:r>
            <a:endParaRPr lang="en-US" dirty="0"/>
          </a:p>
        </p:txBody>
      </p:sp>
      <p:pic>
        <p:nvPicPr>
          <p:cNvPr id="3074" name="Picture 2" descr="C:\Users\coelabs\Downloads\SequenceDiagram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71600" y="1828800"/>
            <a:ext cx="11528526" cy="626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065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CTC Class Diagram</a:t>
            </a:r>
            <a:endParaRPr lang="en-US" dirty="0"/>
          </a:p>
        </p:txBody>
      </p:sp>
      <p:pic>
        <p:nvPicPr>
          <p:cNvPr id="4098" name="Picture 2" descr="C:\Users\coelabs\Documents\GitHub\COE1186\ClassDiagram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9144000" cy="5258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4461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Block Overlay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Calculate the safe stopping distance and Moving Block speed and authority for each train.</a:t>
            </a:r>
          </a:p>
          <a:p>
            <a:pPr lvl="1"/>
            <a:r>
              <a:rPr lang="en-US" dirty="0" smtClean="0"/>
              <a:t>Switch mode between Moving Block and Fixed Block operation.</a:t>
            </a:r>
          </a:p>
          <a:p>
            <a:pPr lvl="1"/>
            <a:r>
              <a:rPr lang="en-US" dirty="0" smtClean="0"/>
              <a:t>Schedule Transit Operators.</a:t>
            </a:r>
          </a:p>
          <a:p>
            <a:pPr lvl="1"/>
            <a:r>
              <a:rPr lang="en-US" dirty="0" smtClean="0"/>
              <a:t>Track Passenger Movement.</a:t>
            </a:r>
          </a:p>
          <a:p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The MBO is a vital controller.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37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MBO Use Cases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409" y="1600200"/>
            <a:ext cx="6149581" cy="4800600"/>
          </a:xfrm>
        </p:spPr>
      </p:pic>
    </p:spTree>
    <p:extLst>
      <p:ext uri="{BB962C8B-B14F-4D97-AF65-F5344CB8AC3E}">
        <p14:creationId xmlns:p14="http://schemas.microsoft.com/office/powerpoint/2010/main" val="317150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MBO Class Diagram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689" y="1600200"/>
            <a:ext cx="5489022" cy="4800600"/>
          </a:xfrm>
        </p:spPr>
      </p:pic>
    </p:spTree>
    <p:extLst>
      <p:ext uri="{BB962C8B-B14F-4D97-AF65-F5344CB8AC3E}">
        <p14:creationId xmlns:p14="http://schemas.microsoft.com/office/powerpoint/2010/main" val="257596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163</TotalTime>
  <Words>332</Words>
  <Application>Microsoft Office PowerPoint</Application>
  <PresentationFormat>On-screen Show (4:3)</PresentationFormat>
  <Paragraphs>58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Adjacency</vt:lpstr>
      <vt:lpstr>PAAC North Shore Extension: Design Review</vt:lpstr>
      <vt:lpstr>System Overview</vt:lpstr>
      <vt:lpstr>CTC Office Use Cases</vt:lpstr>
      <vt:lpstr>CTC – Login Sequence Diagram</vt:lpstr>
      <vt:lpstr>CTC Add Track Sequence Diagram</vt:lpstr>
      <vt:lpstr>CTC Class Diagram</vt:lpstr>
      <vt:lpstr>Moving Block Overlay</vt:lpstr>
      <vt:lpstr>MBO Use Cases</vt:lpstr>
      <vt:lpstr>MBO Class Diagram</vt:lpstr>
      <vt:lpstr>MBO Sequence Diagram</vt:lpstr>
      <vt:lpstr>MBO Activity Diagram (only for modules with algorithms)</vt:lpstr>
      <vt:lpstr>Train Model</vt:lpstr>
      <vt:lpstr>Train Model/Controller: Use Cases</vt:lpstr>
      <vt:lpstr>Train Model: Class Diagram</vt:lpstr>
      <vt:lpstr>Train Model: Sequence Diagram</vt:lpstr>
      <vt:lpstr>Train Controller</vt:lpstr>
      <vt:lpstr>Train Controller Class Diagram</vt:lpstr>
      <vt:lpstr>Track Controller</vt:lpstr>
      <vt:lpstr>Use Cases:  Track Controller/Track Model</vt:lpstr>
      <vt:lpstr>Track Controller: Class Diagram</vt:lpstr>
      <vt:lpstr>Track Controller: Sequence Diagram</vt:lpstr>
      <vt:lpstr>Track Model</vt:lpstr>
      <vt:lpstr>Track Model: Class Diagram</vt:lpstr>
      <vt:lpstr>Track Model: Sequence Diagram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Catherine Nalesnik</dc:creator>
  <cp:lastModifiedBy>ECE User</cp:lastModifiedBy>
  <cp:revision>25</cp:revision>
  <dcterms:created xsi:type="dcterms:W3CDTF">2013-10-29T21:27:35Z</dcterms:created>
  <dcterms:modified xsi:type="dcterms:W3CDTF">2013-10-31T21:55:35Z</dcterms:modified>
</cp:coreProperties>
</file>