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76" r:id="rId5"/>
    <p:sldId id="277" r:id="rId6"/>
    <p:sldId id="278" r:id="rId7"/>
    <p:sldId id="259" r:id="rId8"/>
    <p:sldId id="264" r:id="rId9"/>
    <p:sldId id="267" r:id="rId10"/>
    <p:sldId id="265" r:id="rId11"/>
    <p:sldId id="266" r:id="rId12"/>
    <p:sldId id="272" r:id="rId13"/>
    <p:sldId id="260" r:id="rId14"/>
    <p:sldId id="270" r:id="rId15"/>
    <p:sldId id="271" r:id="rId16"/>
    <p:sldId id="263" r:id="rId17"/>
    <p:sldId id="275" r:id="rId18"/>
    <p:sldId id="261" r:id="rId19"/>
    <p:sldId id="268" r:id="rId20"/>
    <p:sldId id="269" r:id="rId21"/>
    <p:sldId id="274" r:id="rId22"/>
    <p:sldId id="262" r:id="rId23"/>
    <p:sldId id="273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8" d="100"/>
          <a:sy n="118" d="100"/>
        </p:scale>
        <p:origin x="-72" y="6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57CFB-2169-4F60-82B5-66CB228E306E}" type="datetimeFigureOut">
              <a:rPr lang="en-US" smtClean="0"/>
              <a:t>10/31/2013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7A7F9-61FB-4837-BE08-2AA5494205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57CFB-2169-4F60-82B5-66CB228E306E}" type="datetimeFigureOut">
              <a:rPr lang="en-US" smtClean="0"/>
              <a:t>10/31/2013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7A7F9-61FB-4837-BE08-2AA5494205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57CFB-2169-4F60-82B5-66CB228E306E}" type="datetimeFigureOut">
              <a:rPr lang="en-US" smtClean="0"/>
              <a:t>10/31/2013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7A7F9-61FB-4837-BE08-2AA5494205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57CFB-2169-4F60-82B5-66CB228E306E}" type="datetimeFigureOut">
              <a:rPr lang="en-US" smtClean="0"/>
              <a:t>10/31/2013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7A7F9-61FB-4837-BE08-2AA5494205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57CFB-2169-4F60-82B5-66CB228E306E}" type="datetimeFigureOut">
              <a:rPr lang="en-US" smtClean="0"/>
              <a:t>10/31/2013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7A7F9-61FB-4837-BE08-2AA5494205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57CFB-2169-4F60-82B5-66CB228E306E}" type="datetimeFigureOut">
              <a:rPr lang="en-US" smtClean="0"/>
              <a:t>10/31/2013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7A7F9-61FB-4837-BE08-2AA5494205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57CFB-2169-4F60-82B5-66CB228E306E}" type="datetimeFigureOut">
              <a:rPr lang="en-US" smtClean="0"/>
              <a:t>10/31/2013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7A7F9-61FB-4837-BE08-2AA5494205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57CFB-2169-4F60-82B5-66CB228E306E}" type="datetimeFigureOut">
              <a:rPr lang="en-US" smtClean="0"/>
              <a:t>10/31/2013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7A7F9-61FB-4837-BE08-2AA5494205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57CFB-2169-4F60-82B5-66CB228E306E}" type="datetimeFigureOut">
              <a:rPr lang="en-US" smtClean="0"/>
              <a:t>10/31/2013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7A7F9-61FB-4837-BE08-2AA5494205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57CFB-2169-4F60-82B5-66CB228E306E}" type="datetimeFigureOut">
              <a:rPr lang="en-US" smtClean="0"/>
              <a:t>10/31/2013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7A7F9-61FB-4837-BE08-2AA5494205C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57CFB-2169-4F60-82B5-66CB228E306E}" type="datetimeFigureOut">
              <a:rPr lang="en-US" smtClean="0"/>
              <a:t>10/31/2013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447A7F9-61FB-4837-BE08-2AA5494205C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8447A7F9-61FB-4837-BE08-2AA5494205C4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F6A57CFB-2169-4F60-82B5-66CB228E306E}" type="datetimeFigureOut">
              <a:rPr lang="en-US" smtClean="0"/>
              <a:t>10/31/2013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1051" y="1890251"/>
            <a:ext cx="7543800" cy="2593975"/>
          </a:xfrm>
        </p:spPr>
        <p:txBody>
          <a:bodyPr/>
          <a:lstStyle/>
          <a:p>
            <a:r>
              <a:rPr lang="en-US" dirty="0" smtClean="0"/>
              <a:t>PAAC North Shore Extension: Design Review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On Track </a:t>
            </a:r>
            <a:r>
              <a:rPr lang="en-US" dirty="0" err="1" smtClean="0"/>
              <a:t>Trainwreck</a:t>
            </a:r>
            <a:endParaRPr lang="en-US" dirty="0"/>
          </a:p>
        </p:txBody>
      </p:sp>
      <p:pic>
        <p:nvPicPr>
          <p:cNvPr id="1026" name="Picture 2" descr="C:\Users\Cather\AppData\Local\Microsoft\Windows\Temporary Internet Files\Content.IE5\ZXQR9GDU\MC900287213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3657600"/>
            <a:ext cx="2794503" cy="1542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4435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MBO Sequence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466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MBO Activity Diagram (only for modules with algorithms)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097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Purpose</a:t>
            </a:r>
          </a:p>
          <a:p>
            <a:pPr lvl="1"/>
            <a:r>
              <a:rPr lang="en-US" dirty="0" smtClean="0"/>
              <a:t>Accepts input </a:t>
            </a:r>
            <a:r>
              <a:rPr lang="en-US" dirty="0"/>
              <a:t>regarding the </a:t>
            </a:r>
            <a:r>
              <a:rPr lang="en-US" dirty="0" err="1"/>
              <a:t>setpoint</a:t>
            </a:r>
            <a:r>
              <a:rPr lang="en-US" dirty="0"/>
              <a:t> </a:t>
            </a:r>
            <a:r>
              <a:rPr lang="en-US" dirty="0" smtClean="0"/>
              <a:t>power, </a:t>
            </a:r>
            <a:r>
              <a:rPr lang="en-US" dirty="0"/>
              <a:t>brake command, speed limit, acceleration limit, deceleration limit, route information, temperature control, door open, door close, transponder input, track circuit input, and light controller for tunnel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Calculates the speed of the train based upon power input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Displays information about next stop</a:t>
            </a:r>
          </a:p>
          <a:p>
            <a:pPr lvl="1"/>
            <a:r>
              <a:rPr lang="en-US" dirty="0" smtClean="0"/>
              <a:t>Simulates train failures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172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 Model/Controller: </a:t>
            </a:r>
            <a:r>
              <a:rPr lang="en-US" sz="3200" dirty="0"/>
              <a:t>Use Cases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914400"/>
            <a:ext cx="9307585" cy="8001000"/>
          </a:xfrm>
        </p:spPr>
      </p:pic>
    </p:spTree>
    <p:extLst>
      <p:ext uri="{BB962C8B-B14F-4D97-AF65-F5344CB8AC3E}">
        <p14:creationId xmlns:p14="http://schemas.microsoft.com/office/powerpoint/2010/main" val="3131609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02649" y="0"/>
            <a:ext cx="10795998" cy="11005737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 Model: Class Diagram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9079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 Model: </a:t>
            </a:r>
            <a:r>
              <a:rPr lang="en-US" sz="3200" dirty="0"/>
              <a:t>Sequence Diagram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" y="1600200"/>
            <a:ext cx="8344808" cy="4416954"/>
          </a:xfrm>
        </p:spPr>
      </p:pic>
    </p:spTree>
    <p:extLst>
      <p:ext uri="{BB962C8B-B14F-4D97-AF65-F5344CB8AC3E}">
        <p14:creationId xmlns:p14="http://schemas.microsoft.com/office/powerpoint/2010/main" val="3029079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 </a:t>
            </a:r>
            <a:r>
              <a:rPr lang="en-US" dirty="0" smtClean="0"/>
              <a:t>Controller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805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Track Controller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Purpose:</a:t>
            </a:r>
          </a:p>
          <a:p>
            <a:r>
              <a:rPr lang="en-US" dirty="0"/>
              <a:t> </a:t>
            </a:r>
            <a:r>
              <a:rPr lang="en-US" dirty="0" smtClean="0"/>
              <a:t>Signaling</a:t>
            </a:r>
          </a:p>
          <a:p>
            <a:pPr lvl="1"/>
            <a:r>
              <a:rPr lang="en-US" dirty="0" smtClean="0"/>
              <a:t>Create signals for each block of track</a:t>
            </a:r>
          </a:p>
          <a:p>
            <a:pPr lvl="1"/>
            <a:r>
              <a:rPr lang="en-US" dirty="0" smtClean="0"/>
              <a:t>Report current track block signal status</a:t>
            </a:r>
          </a:p>
          <a:p>
            <a:pPr lvl="1"/>
            <a:r>
              <a:rPr lang="en-US" dirty="0" smtClean="0"/>
              <a:t>Control RR Crossings.</a:t>
            </a:r>
          </a:p>
          <a:p>
            <a:r>
              <a:rPr lang="en-US" dirty="0" smtClean="0"/>
              <a:t>Detect and Report Track faults</a:t>
            </a:r>
          </a:p>
          <a:p>
            <a:r>
              <a:rPr lang="en-US" dirty="0" smtClean="0"/>
              <a:t>Alter Switches on the track based on train destination</a:t>
            </a:r>
          </a:p>
          <a:p>
            <a:r>
              <a:rPr lang="en-US" dirty="0" smtClean="0"/>
              <a:t>Report block information to train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780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Use Cases: </a:t>
            </a:r>
            <a:br>
              <a:rPr lang="en-US" dirty="0" smtClean="0"/>
            </a:br>
            <a:r>
              <a:rPr lang="en-US" dirty="0" smtClean="0"/>
              <a:t>Track Controller/Track Model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600200"/>
            <a:ext cx="8648700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463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Track Controller</a:t>
            </a:r>
            <a:r>
              <a:rPr lang="en-US" dirty="0" smtClean="0"/>
              <a:t>: </a:t>
            </a:r>
            <a:r>
              <a:rPr lang="en-US" sz="4400" dirty="0" smtClean="0"/>
              <a:t>Class Diagram</a:t>
            </a:r>
            <a:endParaRPr lang="en-US" sz="4400" dirty="0"/>
          </a:p>
        </p:txBody>
      </p:sp>
      <p:pic>
        <p:nvPicPr>
          <p:cNvPr id="2050" name="Picture 2" descr="C:\Users\coelabs\Desktop\ClassDiagram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143000"/>
            <a:ext cx="5033963" cy="6566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7662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117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Track </a:t>
            </a:r>
            <a:r>
              <a:rPr lang="en-US" dirty="0"/>
              <a:t>Controller</a:t>
            </a:r>
            <a:r>
              <a:rPr lang="en-US" dirty="0" smtClean="0"/>
              <a:t>: </a:t>
            </a:r>
            <a:r>
              <a:rPr lang="en-US" sz="3200" dirty="0" smtClean="0"/>
              <a:t>Sequence Diagram</a:t>
            </a:r>
            <a:endParaRPr lang="en-US" sz="3200" dirty="0"/>
          </a:p>
        </p:txBody>
      </p:sp>
      <p:pic>
        <p:nvPicPr>
          <p:cNvPr id="1026" name="Picture 2" descr="C:\Users\coelabs\Desktop\SequenceDiagr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44689" y="1752600"/>
            <a:ext cx="9663289" cy="543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8260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Track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Purpose</a:t>
            </a:r>
          </a:p>
          <a:p>
            <a:pPr lvl="1"/>
            <a:r>
              <a:rPr lang="en-US" dirty="0" smtClean="0"/>
              <a:t>Creates the train from an inputted Excel file</a:t>
            </a:r>
          </a:p>
          <a:p>
            <a:pPr lvl="1"/>
            <a:r>
              <a:rPr lang="en-US" dirty="0" smtClean="0"/>
              <a:t>Implements a train detection circuit</a:t>
            </a:r>
          </a:p>
          <a:p>
            <a:pPr lvl="1"/>
            <a:r>
              <a:rPr lang="en-US" dirty="0" smtClean="0"/>
              <a:t>Holds all info for each block in a Database</a:t>
            </a:r>
          </a:p>
          <a:p>
            <a:pPr lvl="2"/>
            <a:r>
              <a:rPr lang="en-US" dirty="0" smtClean="0"/>
              <a:t>Returns block specifications when track controller requests for them</a:t>
            </a:r>
          </a:p>
          <a:p>
            <a:pPr lvl="1"/>
            <a:r>
              <a:rPr lang="en-US" dirty="0" smtClean="0"/>
              <a:t>Status Indicators for broken rails, track detection circuit failure and power failure</a:t>
            </a:r>
          </a:p>
          <a:p>
            <a:pPr marL="41148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063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Track Model: Class Diagram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61827"/>
            <a:ext cx="7620000" cy="4677345"/>
          </a:xfrm>
        </p:spPr>
      </p:pic>
    </p:spTree>
    <p:extLst>
      <p:ext uri="{BB962C8B-B14F-4D97-AF65-F5344CB8AC3E}">
        <p14:creationId xmlns:p14="http://schemas.microsoft.com/office/powerpoint/2010/main" val="23711590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Track Model: Sequence Diagram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709" y="1524000"/>
            <a:ext cx="8775699" cy="4876799"/>
          </a:xfrm>
        </p:spPr>
      </p:pic>
    </p:spTree>
    <p:extLst>
      <p:ext uri="{BB962C8B-B14F-4D97-AF65-F5344CB8AC3E}">
        <p14:creationId xmlns:p14="http://schemas.microsoft.com/office/powerpoint/2010/main" val="2725973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5395"/>
            <a:ext cx="7620000" cy="1143000"/>
          </a:xfrm>
        </p:spPr>
        <p:txBody>
          <a:bodyPr/>
          <a:lstStyle/>
          <a:p>
            <a:r>
              <a:rPr lang="en-US" dirty="0" smtClean="0"/>
              <a:t>CTC Office Use Cases</a:t>
            </a:r>
            <a:endParaRPr lang="en-US" dirty="0"/>
          </a:p>
        </p:txBody>
      </p:sp>
      <p:pic>
        <p:nvPicPr>
          <p:cNvPr id="1026" name="Picture 2" descr="C:\Users\coelabs\Documents\GitHub\COE1186\CTCUseCas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9051" y="533400"/>
            <a:ext cx="6785895" cy="678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846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CTC – Login Sequence Diagram</a:t>
            </a:r>
            <a:endParaRPr lang="en-US" dirty="0"/>
          </a:p>
        </p:txBody>
      </p:sp>
      <p:pic>
        <p:nvPicPr>
          <p:cNvPr id="2050" name="Picture 2" descr="C:\Users\coelabs\Downloads\SequenceDiagr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4800" y="1371600"/>
            <a:ext cx="9144000" cy="4274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1755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CTC Add Track Sequence Diagram</a:t>
            </a:r>
            <a:endParaRPr lang="en-US" dirty="0"/>
          </a:p>
        </p:txBody>
      </p:sp>
      <p:pic>
        <p:nvPicPr>
          <p:cNvPr id="3074" name="Picture 2" descr="C:\Users\coelabs\Downloads\SequenceDiagram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71600" y="1828800"/>
            <a:ext cx="11528526" cy="6262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9065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CTC Class Diagram</a:t>
            </a:r>
            <a:endParaRPr lang="en-US" dirty="0"/>
          </a:p>
        </p:txBody>
      </p:sp>
      <p:pic>
        <p:nvPicPr>
          <p:cNvPr id="4098" name="Picture 2" descr="C:\Users\coelabs\Documents\GitHub\COE1186\ClassDiagram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90600"/>
            <a:ext cx="9144000" cy="5258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44612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Moving Block Overlay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Purpose</a:t>
            </a:r>
          </a:p>
          <a:p>
            <a:pPr lvl="1"/>
            <a:r>
              <a:rPr lang="en-US" dirty="0" smtClean="0"/>
              <a:t>Calculate the safe stopping distance and Moving Block speed and authority for each train.</a:t>
            </a:r>
          </a:p>
          <a:p>
            <a:pPr lvl="1"/>
            <a:r>
              <a:rPr lang="en-US" dirty="0" smtClean="0"/>
              <a:t>Switch mode between Moving Block and Fixed Block operation.</a:t>
            </a:r>
          </a:p>
          <a:p>
            <a:pPr lvl="1"/>
            <a:r>
              <a:rPr lang="en-US" dirty="0" smtClean="0"/>
              <a:t>Schedule Transit Operators.</a:t>
            </a:r>
          </a:p>
          <a:p>
            <a:pPr lvl="1"/>
            <a:r>
              <a:rPr lang="en-US" dirty="0" smtClean="0"/>
              <a:t>Track Passenger Movement.</a:t>
            </a:r>
          </a:p>
          <a:p>
            <a:r>
              <a:rPr lang="en-US" dirty="0" smtClean="0"/>
              <a:t>Requirements</a:t>
            </a:r>
          </a:p>
          <a:p>
            <a:pPr lvl="1"/>
            <a:r>
              <a:rPr lang="en-US" dirty="0" smtClean="0"/>
              <a:t>The MBO is a vital controller.</a:t>
            </a:r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373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MBO Use Cases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409" y="1600200"/>
            <a:ext cx="6149581" cy="4800600"/>
          </a:xfrm>
        </p:spPr>
      </p:pic>
    </p:spTree>
    <p:extLst>
      <p:ext uri="{BB962C8B-B14F-4D97-AF65-F5344CB8AC3E}">
        <p14:creationId xmlns:p14="http://schemas.microsoft.com/office/powerpoint/2010/main" val="3171503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MBO Class Diagram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689" y="1600200"/>
            <a:ext cx="5489022" cy="4800600"/>
          </a:xfrm>
        </p:spPr>
      </p:pic>
    </p:spTree>
    <p:extLst>
      <p:ext uri="{BB962C8B-B14F-4D97-AF65-F5344CB8AC3E}">
        <p14:creationId xmlns:p14="http://schemas.microsoft.com/office/powerpoint/2010/main" val="2575964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163</TotalTime>
  <Words>288</Words>
  <Application>Microsoft Office PowerPoint</Application>
  <PresentationFormat>On-screen Show (4:3)</PresentationFormat>
  <Paragraphs>50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Adjacency</vt:lpstr>
      <vt:lpstr>PAAC North Shore Extension: Design Review</vt:lpstr>
      <vt:lpstr>System Overview</vt:lpstr>
      <vt:lpstr>CTC Office Use Cases</vt:lpstr>
      <vt:lpstr>CTC – Login Sequence Diagram</vt:lpstr>
      <vt:lpstr>CTC Add Track Sequence Diagram</vt:lpstr>
      <vt:lpstr>CTC Class Diagram</vt:lpstr>
      <vt:lpstr>Moving Block Overlay</vt:lpstr>
      <vt:lpstr>MBO Use Cases</vt:lpstr>
      <vt:lpstr>MBO Class Diagram</vt:lpstr>
      <vt:lpstr>MBO Sequence Diagram</vt:lpstr>
      <vt:lpstr>MBO Activity Diagram (only for modules with algorithms)</vt:lpstr>
      <vt:lpstr>Train Model</vt:lpstr>
      <vt:lpstr>Train Model/Controller: Use Cases</vt:lpstr>
      <vt:lpstr>Train Model: Class Diagram</vt:lpstr>
      <vt:lpstr>Train Model: Sequence Diagram</vt:lpstr>
      <vt:lpstr>Train Controller</vt:lpstr>
      <vt:lpstr>Track Controller</vt:lpstr>
      <vt:lpstr>Use Cases:  Track Controller/Track Model</vt:lpstr>
      <vt:lpstr>Track Controller: Class Diagram</vt:lpstr>
      <vt:lpstr>Track Controller: Sequence Diagram</vt:lpstr>
      <vt:lpstr>Track Model</vt:lpstr>
      <vt:lpstr>Track Model: Class Diagram</vt:lpstr>
      <vt:lpstr>Track Model: Sequence Diagram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Catherine Nalesnik</dc:creator>
  <cp:lastModifiedBy>ECE User</cp:lastModifiedBy>
  <cp:revision>23</cp:revision>
  <dcterms:created xsi:type="dcterms:W3CDTF">2013-10-29T21:27:35Z</dcterms:created>
  <dcterms:modified xsi:type="dcterms:W3CDTF">2013-10-31T21:39:48Z</dcterms:modified>
</cp:coreProperties>
</file>