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59" r:id="rId8"/>
    <p:sldId id="264" r:id="rId9"/>
    <p:sldId id="267" r:id="rId10"/>
    <p:sldId id="265" r:id="rId11"/>
    <p:sldId id="266" r:id="rId12"/>
    <p:sldId id="260" r:id="rId13"/>
    <p:sldId id="270" r:id="rId14"/>
    <p:sldId id="271" r:id="rId15"/>
    <p:sldId id="279" r:id="rId16"/>
    <p:sldId id="280" r:id="rId17"/>
    <p:sldId id="282" r:id="rId18"/>
    <p:sldId id="275" r:id="rId19"/>
    <p:sldId id="261" r:id="rId20"/>
    <p:sldId id="268" r:id="rId21"/>
    <p:sldId id="269" r:id="rId22"/>
    <p:sldId id="274" r:id="rId23"/>
    <p:sldId id="283" r:id="rId24"/>
    <p:sldId id="262" r:id="rId25"/>
    <p:sldId id="273" r:id="rId26"/>
    <p:sldId id="281" r:id="rId2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 varScale="1">
        <p:scale>
          <a:sx n="65" d="100"/>
          <a:sy n="65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2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051" y="1890251"/>
            <a:ext cx="7543800" cy="2593975"/>
          </a:xfrm>
        </p:spPr>
        <p:txBody>
          <a:bodyPr/>
          <a:lstStyle/>
          <a:p>
            <a:r>
              <a:rPr lang="en-US" dirty="0" smtClean="0"/>
              <a:t>PAAC North Shore Extension: 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 Track </a:t>
            </a:r>
            <a:r>
              <a:rPr lang="en-US" dirty="0" err="1" smtClean="0"/>
              <a:t>Trainwreck</a:t>
            </a:r>
            <a:endParaRPr lang="en-US" dirty="0"/>
          </a:p>
        </p:txBody>
      </p:sp>
      <p:pic>
        <p:nvPicPr>
          <p:cNvPr id="1026" name="Picture 2" descr="C:\Users\Cather\AppData\Local\Microsoft\Windows\Temporary Internet Files\Content.IE5\ZXQR9GDU\MC9002872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7600"/>
            <a:ext cx="2794503" cy="154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4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Sequence </a:t>
            </a:r>
            <a:r>
              <a:rPr lang="en-US" dirty="0" smtClean="0"/>
              <a:t>Diagram: Calculate MBO Set Point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4"/>
          <a:stretch/>
        </p:blipFill>
        <p:spPr>
          <a:xfrm>
            <a:off x="1371600" y="1524000"/>
            <a:ext cx="5394883" cy="4262448"/>
          </a:xfrm>
        </p:spPr>
      </p:pic>
    </p:spTree>
    <p:extLst>
      <p:ext uri="{BB962C8B-B14F-4D97-AF65-F5344CB8AC3E}">
        <p14:creationId xmlns:p14="http://schemas.microsoft.com/office/powerpoint/2010/main" val="36834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Activity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75015"/>
            <a:ext cx="7620000" cy="3250970"/>
          </a:xfrm>
        </p:spPr>
      </p:pic>
    </p:spTree>
    <p:extLst>
      <p:ext uri="{BB962C8B-B14F-4D97-AF65-F5344CB8AC3E}">
        <p14:creationId xmlns:p14="http://schemas.microsoft.com/office/powerpoint/2010/main" val="22510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Model/Controller: </a:t>
            </a:r>
            <a:r>
              <a:rPr lang="en-US" sz="3200" dirty="0"/>
              <a:t>Use Cases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6272964" cy="7391400"/>
          </a:xfrm>
        </p:spPr>
      </p:pic>
    </p:spTree>
    <p:extLst>
      <p:ext uri="{BB962C8B-B14F-4D97-AF65-F5344CB8AC3E}">
        <p14:creationId xmlns:p14="http://schemas.microsoft.com/office/powerpoint/2010/main" val="31316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5354" y="359806"/>
            <a:ext cx="9901407" cy="102861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</a:t>
            </a:r>
            <a:r>
              <a:rPr lang="en-US" sz="3200" dirty="0"/>
              <a:t>Sequence Diagram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600200"/>
            <a:ext cx="8344808" cy="4416954"/>
          </a:xfrm>
        </p:spPr>
      </p:pic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  <a:p>
            <a:pPr lvl="1"/>
            <a:r>
              <a:rPr lang="en-US" dirty="0" smtClean="0"/>
              <a:t>Regulates </a:t>
            </a:r>
            <a:r>
              <a:rPr lang="en-US" dirty="0"/>
              <a:t>train to the correct speed</a:t>
            </a:r>
          </a:p>
          <a:p>
            <a:pPr lvl="1"/>
            <a:r>
              <a:rPr lang="en-US" dirty="0" smtClean="0"/>
              <a:t>Ensure </a:t>
            </a:r>
            <a:r>
              <a:rPr lang="en-US" dirty="0"/>
              <a:t>that the train does not exceed speed limit or authority</a:t>
            </a:r>
          </a:p>
          <a:p>
            <a:pPr lvl="1"/>
            <a:r>
              <a:rPr lang="en-US" dirty="0" smtClean="0"/>
              <a:t>Takes </a:t>
            </a:r>
            <a:r>
              <a:rPr lang="en-US" dirty="0"/>
              <a:t>input from the Engineer on power or speed</a:t>
            </a:r>
          </a:p>
          <a:p>
            <a:r>
              <a:rPr lang="en-US" dirty="0" smtClean="0"/>
              <a:t>Requirements</a:t>
            </a:r>
            <a:endParaRPr lang="en-US" dirty="0"/>
          </a:p>
          <a:p>
            <a:pPr lvl="1"/>
            <a:r>
              <a:rPr lang="en-US" dirty="0" smtClean="0"/>
              <a:t>Contains </a:t>
            </a:r>
            <a:r>
              <a:rPr lang="en-US" dirty="0"/>
              <a:t>some vital controls</a:t>
            </a:r>
          </a:p>
          <a:p>
            <a:pPr lvl="1"/>
            <a:r>
              <a:rPr lang="en-US" dirty="0" smtClean="0"/>
              <a:t>Non-vital </a:t>
            </a:r>
            <a:r>
              <a:rPr lang="en-US" dirty="0"/>
              <a:t>controls may be separated from vital 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Controller Class Diagram</a:t>
            </a:r>
            <a:endParaRPr lang="en-US" dirty="0"/>
          </a:p>
        </p:txBody>
      </p:sp>
      <p:pic>
        <p:nvPicPr>
          <p:cNvPr id="1026" name="Picture 2" descr="C:\Users\coelabs\Desktop\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529" y="717494"/>
            <a:ext cx="8753475" cy="88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604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Controller </a:t>
            </a:r>
            <a:r>
              <a:rPr lang="en-US" sz="3600" dirty="0" smtClean="0"/>
              <a:t>Sequence Diagram</a:t>
            </a:r>
            <a:endParaRPr lang="en-US" sz="3600" dirty="0"/>
          </a:p>
        </p:txBody>
      </p:sp>
      <p:pic>
        <p:nvPicPr>
          <p:cNvPr id="1026" name="Picture 2" descr="C:\Users\coelabs\Desktop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6094572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69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r>
              <a:rPr lang="en-US" dirty="0"/>
              <a:t> </a:t>
            </a:r>
            <a:r>
              <a:rPr lang="en-US" dirty="0" smtClean="0"/>
              <a:t>Signaling</a:t>
            </a:r>
          </a:p>
          <a:p>
            <a:pPr lvl="1"/>
            <a:r>
              <a:rPr lang="en-US" dirty="0" smtClean="0"/>
              <a:t>Create signals for each block of track</a:t>
            </a:r>
          </a:p>
          <a:p>
            <a:pPr lvl="1"/>
            <a:r>
              <a:rPr lang="en-US" dirty="0" smtClean="0"/>
              <a:t>Report current track block signal status</a:t>
            </a:r>
          </a:p>
          <a:p>
            <a:pPr lvl="1"/>
            <a:r>
              <a:rPr lang="en-US" dirty="0" smtClean="0"/>
              <a:t>Control RR Crossings.</a:t>
            </a:r>
          </a:p>
          <a:p>
            <a:r>
              <a:rPr lang="en-US" dirty="0" smtClean="0"/>
              <a:t>Detect and Report Track faults</a:t>
            </a:r>
          </a:p>
          <a:p>
            <a:r>
              <a:rPr lang="en-US" dirty="0" smtClean="0"/>
              <a:t>Alter Switches on the track based on train destination</a:t>
            </a:r>
          </a:p>
          <a:p>
            <a:r>
              <a:rPr lang="en-US" dirty="0" smtClean="0"/>
              <a:t>Report block information to train</a:t>
            </a:r>
          </a:p>
          <a:p>
            <a:r>
              <a:rPr lang="en-US" dirty="0" smtClean="0"/>
              <a:t>Calculate fixed block authority</a:t>
            </a:r>
          </a:p>
          <a:p>
            <a:r>
              <a:rPr lang="en-US" dirty="0" smtClean="0"/>
              <a:t>Send Vital Information about track to train controller</a:t>
            </a:r>
          </a:p>
        </p:txBody>
      </p:sp>
    </p:spTree>
    <p:extLst>
      <p:ext uri="{BB962C8B-B14F-4D97-AF65-F5344CB8AC3E}">
        <p14:creationId xmlns:p14="http://schemas.microsoft.com/office/powerpoint/2010/main" val="23017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Cases: </a:t>
            </a:r>
            <a:br>
              <a:rPr lang="en-US" dirty="0" smtClean="0"/>
            </a:br>
            <a:r>
              <a:rPr lang="en-US" dirty="0" smtClean="0"/>
              <a:t>Track Controller</a:t>
            </a:r>
            <a:endParaRPr lang="en-US" dirty="0"/>
          </a:p>
        </p:txBody>
      </p:sp>
      <p:pic>
        <p:nvPicPr>
          <p:cNvPr id="1026" name="Picture 2" descr="C:\Users\Nick\Downloads\UseCase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" y="1447800"/>
            <a:ext cx="7641518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4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1026" name="Picture 2" descr="C:\Users\coelabs\Documents\UseCas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0022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1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Controller</a:t>
            </a:r>
            <a:r>
              <a:rPr lang="en-US" dirty="0" smtClean="0"/>
              <a:t>: </a:t>
            </a:r>
            <a:r>
              <a:rPr lang="en-US" sz="4400" dirty="0" smtClean="0"/>
              <a:t>Class Diagram</a:t>
            </a:r>
            <a:endParaRPr lang="en-US" sz="4400" dirty="0"/>
          </a:p>
        </p:txBody>
      </p:sp>
      <p:pic>
        <p:nvPicPr>
          <p:cNvPr id="3" name="Picture 2" descr="C:\Users\Nick\Downloads\ClassDiagra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70660"/>
            <a:ext cx="64516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6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</a:t>
            </a:r>
            <a:r>
              <a:rPr lang="en-US" dirty="0"/>
              <a:t>Controller</a:t>
            </a:r>
            <a:r>
              <a:rPr lang="en-US" dirty="0" smtClean="0"/>
              <a:t>: </a:t>
            </a:r>
            <a:r>
              <a:rPr lang="en-US" sz="3200" dirty="0" smtClean="0"/>
              <a:t>Sequence Diagram</a:t>
            </a:r>
            <a:endParaRPr lang="en-US" sz="3200" dirty="0"/>
          </a:p>
        </p:txBody>
      </p:sp>
      <p:pic>
        <p:nvPicPr>
          <p:cNvPr id="1026" name="Picture 2" descr="C:\Users\coelabs\Desktop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689" y="1752600"/>
            <a:ext cx="9663289" cy="5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Creates the train from an inputted Excel file</a:t>
            </a:r>
          </a:p>
          <a:p>
            <a:pPr lvl="1"/>
            <a:r>
              <a:rPr lang="en-US" dirty="0" smtClean="0"/>
              <a:t>Implements a train detection circuit</a:t>
            </a:r>
          </a:p>
          <a:p>
            <a:pPr lvl="1"/>
            <a:r>
              <a:rPr lang="en-US" dirty="0" smtClean="0"/>
              <a:t>Holds all info for each block in a Database</a:t>
            </a:r>
          </a:p>
          <a:p>
            <a:pPr lvl="2"/>
            <a:r>
              <a:rPr lang="en-US" dirty="0" smtClean="0"/>
              <a:t>Returns block specifications when track controller requests for them</a:t>
            </a:r>
          </a:p>
          <a:p>
            <a:pPr lvl="1"/>
            <a:r>
              <a:rPr lang="en-US" dirty="0" smtClean="0"/>
              <a:t>Status Indicators for broken rails, track detection circuit failure and power failure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Model: Use Cases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66" y="1828800"/>
            <a:ext cx="4677592" cy="3714557"/>
          </a:xfrm>
        </p:spPr>
      </p:pic>
    </p:spTree>
    <p:extLst>
      <p:ext uri="{BB962C8B-B14F-4D97-AF65-F5344CB8AC3E}">
        <p14:creationId xmlns:p14="http://schemas.microsoft.com/office/powerpoint/2010/main" val="2518423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Model: Class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827" y="1774196"/>
            <a:ext cx="8961012" cy="5236204"/>
          </a:xfrm>
        </p:spPr>
      </p:pic>
    </p:spTree>
    <p:extLst>
      <p:ext uri="{BB962C8B-B14F-4D97-AF65-F5344CB8AC3E}">
        <p14:creationId xmlns:p14="http://schemas.microsoft.com/office/powerpoint/2010/main" val="2371159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Track Model: Sequence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1676400"/>
            <a:ext cx="8817714" cy="4876800"/>
          </a:xfrm>
        </p:spPr>
      </p:pic>
    </p:spTree>
    <p:extLst>
      <p:ext uri="{BB962C8B-B14F-4D97-AF65-F5344CB8AC3E}">
        <p14:creationId xmlns:p14="http://schemas.microsoft.com/office/powerpoint/2010/main" val="2725973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743200"/>
            <a:ext cx="3009900" cy="224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60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395"/>
            <a:ext cx="7620000" cy="1143000"/>
          </a:xfrm>
        </p:spPr>
        <p:txBody>
          <a:bodyPr/>
          <a:lstStyle/>
          <a:p>
            <a:r>
              <a:rPr lang="en-US" dirty="0" smtClean="0"/>
              <a:t>CTC Office Use Cases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82" y="914400"/>
            <a:ext cx="516283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– Login Sequence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1195387"/>
            <a:ext cx="69913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5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Add Track Sequence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2" y="914400"/>
            <a:ext cx="76581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6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9721"/>
            <a:ext cx="6758458" cy="683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6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Block Overlay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Calculate the safe stopping distance and Moving Block speed and authority for each train.</a:t>
            </a:r>
          </a:p>
          <a:p>
            <a:pPr lvl="1"/>
            <a:r>
              <a:rPr lang="en-US" dirty="0" smtClean="0"/>
              <a:t>Switch mode between Moving Block and Fixed Block operation.</a:t>
            </a:r>
          </a:p>
          <a:p>
            <a:pPr lvl="1"/>
            <a:r>
              <a:rPr lang="en-US" dirty="0" smtClean="0"/>
              <a:t>Schedule Transit Operators.</a:t>
            </a:r>
          </a:p>
          <a:p>
            <a:pPr lvl="1"/>
            <a:r>
              <a:rPr lang="en-US" dirty="0" smtClean="0"/>
              <a:t>Track Passenger Movement.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The MBO is a vital controller.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29" y="1600200"/>
            <a:ext cx="6032540" cy="4800599"/>
          </a:xfrm>
        </p:spPr>
      </p:pic>
    </p:spTree>
    <p:extLst>
      <p:ext uri="{BB962C8B-B14F-4D97-AF65-F5344CB8AC3E}">
        <p14:creationId xmlns:p14="http://schemas.microsoft.com/office/powerpoint/2010/main" val="31715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Class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776" y="2373778"/>
            <a:ext cx="5286848" cy="3253444"/>
          </a:xfrm>
        </p:spPr>
      </p:pic>
    </p:spTree>
    <p:extLst>
      <p:ext uri="{BB962C8B-B14F-4D97-AF65-F5344CB8AC3E}">
        <p14:creationId xmlns:p14="http://schemas.microsoft.com/office/powerpoint/2010/main" val="25759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204</TotalTime>
  <Words>284</Words>
  <Application>Microsoft Office PowerPoint</Application>
  <PresentationFormat>On-screen Show (4:3)</PresentationFormat>
  <Paragraphs>56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Adjacency</vt:lpstr>
      <vt:lpstr>PAAC North Shore Extension: Design Review</vt:lpstr>
      <vt:lpstr>System Overview</vt:lpstr>
      <vt:lpstr>CTC Office Use Cases</vt:lpstr>
      <vt:lpstr>CTC – Login Sequence Diagram</vt:lpstr>
      <vt:lpstr>CTC Add Track Sequence Diagram</vt:lpstr>
      <vt:lpstr>PowerPoint Presentation</vt:lpstr>
      <vt:lpstr>Moving Block Overlay</vt:lpstr>
      <vt:lpstr>MBO Use Cases</vt:lpstr>
      <vt:lpstr>MBO Class Diagram</vt:lpstr>
      <vt:lpstr>MBO Sequence Diagram: Calculate MBO Set Point</vt:lpstr>
      <vt:lpstr>MBO Activity Diagram</vt:lpstr>
      <vt:lpstr>Train Model/Controller: Use Cases</vt:lpstr>
      <vt:lpstr>Train Model: Class Diagram</vt:lpstr>
      <vt:lpstr>Train Model: Sequence Diagram</vt:lpstr>
      <vt:lpstr>Train Controller</vt:lpstr>
      <vt:lpstr>Train Controller Class Diagram</vt:lpstr>
      <vt:lpstr>Train Controller Sequence Diagram</vt:lpstr>
      <vt:lpstr>Track Controller</vt:lpstr>
      <vt:lpstr>Use Cases:  Track Controller</vt:lpstr>
      <vt:lpstr>Track Controller: Class Diagram</vt:lpstr>
      <vt:lpstr>Track Controller: Sequence Diagram</vt:lpstr>
      <vt:lpstr>Track Model</vt:lpstr>
      <vt:lpstr>Track Model: Use Cases</vt:lpstr>
      <vt:lpstr>Track Model: Class Diagram</vt:lpstr>
      <vt:lpstr>Track Model: Sequence Diagram</vt:lpstr>
      <vt:lpstr>Any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Nalesnik</dc:creator>
  <cp:lastModifiedBy>Catherine Nalesnik</cp:lastModifiedBy>
  <cp:revision>41</cp:revision>
  <dcterms:created xsi:type="dcterms:W3CDTF">2013-10-29T21:27:35Z</dcterms:created>
  <dcterms:modified xsi:type="dcterms:W3CDTF">2013-11-07T23:52:32Z</dcterms:modified>
</cp:coreProperties>
</file>