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16E26-2962-C732-101F-59E5EFE40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5D861-49E4-0F06-712A-EDCE0EB07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30B30-3AB5-1CF5-BE0B-F9D560CA5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3FAE-BFA4-46F0-9129-5E801C69DF6C}" type="datetimeFigureOut">
              <a:rPr lang="tr-TR" smtClean="0"/>
              <a:t>11.01.2023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CEC93-C80C-B41E-38B3-31480FCC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2B69A-20F2-D728-2478-406DA216F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FE16-6E2D-4D1C-9F02-6DD49985EE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106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CA7C-9691-1336-F8E9-3E10D0FC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4D156-3134-5A1D-55F5-89841E60F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F4B52-51AE-4ADB-C160-E2F835AA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3FAE-BFA4-46F0-9129-5E801C69DF6C}" type="datetimeFigureOut">
              <a:rPr lang="tr-TR" smtClean="0"/>
              <a:t>11.01.2023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8ED0F-55F4-DC57-7699-1FB3470B7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5B1A8-D565-8A8E-84F8-148AD58BB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FE16-6E2D-4D1C-9F02-6DD49985EE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574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DFA1F-74B2-0F60-E6FF-777FA9A9EA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95FF1-BE1C-B2E0-0D3E-7C47D01E7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A389B-C743-2569-F94D-1BCC86E99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3FAE-BFA4-46F0-9129-5E801C69DF6C}" type="datetimeFigureOut">
              <a:rPr lang="tr-TR" smtClean="0"/>
              <a:t>11.01.2023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70BB4-EF09-1C5C-796C-5F22766E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557E2-E441-E053-8B00-051BA2C3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FE16-6E2D-4D1C-9F02-6DD49985EE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337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2EE8D-FDCE-AC1B-DE5C-6D95BAAA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08215-F78D-8AD5-DC7F-33C599F59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A325B-1B40-0CE4-572E-4F52CA36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3FAE-BFA4-46F0-9129-5E801C69DF6C}" type="datetimeFigureOut">
              <a:rPr lang="tr-TR" smtClean="0"/>
              <a:t>11.01.2023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2CEDF-AA55-BAF6-B93F-F1538B4E0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5BA51-35C8-C854-AED6-3CF68330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FE16-6E2D-4D1C-9F02-6DD49985EE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64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F6AFC-1839-F90B-050E-E0D8B375D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86D0D-AAF1-CC1E-33EA-C222593BA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8EFE7-1A3C-C9A9-2433-FA0AC913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3FAE-BFA4-46F0-9129-5E801C69DF6C}" type="datetimeFigureOut">
              <a:rPr lang="tr-TR" smtClean="0"/>
              <a:t>11.01.2023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16951-DCDF-E13C-79A4-EA27226E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3E4A5-3EB7-6C0D-E4D7-865F61F82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FE16-6E2D-4D1C-9F02-6DD49985EE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979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F713D-60B8-D12C-2FF1-2FDFF70F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82F6E-E0E2-136D-9F4C-27D0A50CE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D0075-DD48-784E-203B-0E8F92D9A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76965-6BB4-9604-8B16-DF09A49FD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3FAE-BFA4-46F0-9129-5E801C69DF6C}" type="datetimeFigureOut">
              <a:rPr lang="tr-TR" smtClean="0"/>
              <a:t>11.01.2023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A6AAD-281B-A811-952F-1DFA2FDC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DA3A4-1401-73FA-6DBA-7240B5B6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FE16-6E2D-4D1C-9F02-6DD49985EE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679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5A4FB-CE43-2E3C-B039-DDAF315DC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E197E-56A4-268C-6D37-15E3A9533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B7037-69EA-3F37-A30B-9B8B33EA3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E281AF-7A24-EC0B-E04D-B032FF2FE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052A8-CFC2-CA5D-A3B1-57BBF218D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1AC3A8-EAB6-BBD2-0422-488E97990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3FAE-BFA4-46F0-9129-5E801C69DF6C}" type="datetimeFigureOut">
              <a:rPr lang="tr-TR" smtClean="0"/>
              <a:t>11.01.2023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2FCF19-A3DA-02BA-DD81-50059E66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605F87-B70C-1BE6-F1E3-9FB84380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FE16-6E2D-4D1C-9F02-6DD49985EE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532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5FE0E-F278-395E-220A-67551535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7AAA7D-0EEC-07DA-E1C2-3EB625194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3FAE-BFA4-46F0-9129-5E801C69DF6C}" type="datetimeFigureOut">
              <a:rPr lang="tr-TR" smtClean="0"/>
              <a:t>11.01.2023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D13AD-AF7F-FCD2-0F97-0CBB4718C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7FB8B-0406-16C6-993E-63C88BF7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FE16-6E2D-4D1C-9F02-6DD49985EE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469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54639-3D4E-5266-2C78-AF4659B8C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3FAE-BFA4-46F0-9129-5E801C69DF6C}" type="datetimeFigureOut">
              <a:rPr lang="tr-TR" smtClean="0"/>
              <a:t>11.01.2023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7D1C8-0CE0-FF9E-2C6A-83E2BAF1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1ED01-EB6B-4837-A300-F6C44F720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FE16-6E2D-4D1C-9F02-6DD49985EE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6732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E64F-413A-20B8-ACA9-2D8BBD3EE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00E5D-AACD-CDED-F7C9-589A85B2B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99239-25DB-06BF-888C-9E5AF8EDC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5D064-9F98-AE48-A706-C07CB15D9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3FAE-BFA4-46F0-9129-5E801C69DF6C}" type="datetimeFigureOut">
              <a:rPr lang="tr-TR" smtClean="0"/>
              <a:t>11.01.2023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0FFEA-03F5-0392-F80D-C567B34CB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BFAFA-8DCB-FEAC-E145-B7927A4B3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FE16-6E2D-4D1C-9F02-6DD49985EE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174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F5FF-E37C-F991-6868-B026DA23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567537-EB8E-8A98-3536-03EDB0D7B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304B5-7E1A-F8B2-72CD-244CA36BC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11783-DA8E-9202-71C4-9EA356A74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3FAE-BFA4-46F0-9129-5E801C69DF6C}" type="datetimeFigureOut">
              <a:rPr lang="tr-TR" smtClean="0"/>
              <a:t>11.01.2023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6062F-1147-F659-CF6E-A922218E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3E91D-32DD-B8D9-A124-40EA179E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FE16-6E2D-4D1C-9F02-6DD49985EE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793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525D0F-E4A3-F7D8-10F7-91D2A353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DD677-84F9-C5D8-1617-EF1D19579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44583-3EE5-E5F1-75B9-97C67895E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F3FAE-BFA4-46F0-9129-5E801C69DF6C}" type="datetimeFigureOut">
              <a:rPr lang="tr-TR" smtClean="0"/>
              <a:t>11.01.2023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A5F49-D4CA-36CB-17A8-4D96C5288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B34E1-C9E2-0347-4718-7C48DFCDC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FFE16-6E2D-4D1C-9F02-6DD49985EE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114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72F4-E0C1-D349-CD0A-809211783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600" b="1" i="0" dirty="0">
                <a:effectLst/>
                <a:latin typeface="Georgia" panose="02040502050405020303" pitchFamily="18" charset="0"/>
              </a:rPr>
              <a:t>‘</a:t>
            </a:r>
            <a:r>
              <a:rPr lang="en-US" sz="2600" b="1" i="1" dirty="0">
                <a:effectLst/>
                <a:latin typeface="Georgia" panose="02040502050405020303" pitchFamily="18" charset="0"/>
              </a:rPr>
              <a:t>This music crept by me upon the waters</a:t>
            </a:r>
            <a:r>
              <a:rPr lang="en-US" sz="2600" b="1" i="0" dirty="0">
                <a:effectLst/>
                <a:latin typeface="Georgia" panose="02040502050405020303" pitchFamily="18" charset="0"/>
              </a:rPr>
              <a:t>’</a:t>
            </a:r>
            <a:r>
              <a:rPr lang="en-US" sz="2600" b="1" dirty="0">
                <a:latin typeface="Georgia" panose="02040502050405020303" pitchFamily="18" charset="0"/>
              </a:rPr>
              <a:t>: </a:t>
            </a:r>
            <a:br>
              <a:rPr lang="en-US" sz="2600" b="1" dirty="0">
                <a:latin typeface="Georgia" panose="02040502050405020303" pitchFamily="18" charset="0"/>
              </a:rPr>
            </a:b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Effect of Economic Activity on Listening Habits</a:t>
            </a:r>
            <a:br>
              <a:rPr kumimoji="0" lang="tr-TR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lang="tr-TR" sz="2600" b="1" dirty="0"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824C7-DA80-88A2-BF03-33ED57365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M. Eymen A</a:t>
            </a:r>
            <a:r>
              <a:rPr lang="tr-TR" sz="2000" dirty="0"/>
              <a:t>kın</a:t>
            </a: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280ADC3-4F0B-AA92-E4A7-F1048CE0E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26" r="-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41652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71FDE-6C12-817B-B325-719B1573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830766" cy="1156667"/>
          </a:xfrm>
        </p:spPr>
        <p:txBody>
          <a:bodyPr/>
          <a:lstStyle/>
          <a:p>
            <a:r>
              <a:rPr lang="tr-TR" dirty="0"/>
              <a:t>Research Question </a:t>
            </a:r>
            <a:r>
              <a:rPr lang="en-US" dirty="0"/>
              <a:t>&amp; Motivation</a:t>
            </a:r>
            <a:endParaRPr lang="tr-TR" dirty="0"/>
          </a:p>
        </p:txBody>
      </p:sp>
      <p:pic>
        <p:nvPicPr>
          <p:cNvPr id="13" name="Content Placeholder 12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E490E7C7-E540-E2BE-502C-4EC4AF3E9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273" y="3297678"/>
            <a:ext cx="2219527" cy="332629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DA27BB-A5C3-D3B7-61EB-E6884F43E4B2}"/>
              </a:ext>
            </a:extLst>
          </p:cNvPr>
          <p:cNvSpPr txBox="1"/>
          <p:nvPr/>
        </p:nvSpPr>
        <p:spPr>
          <a:xfrm>
            <a:off x="9134273" y="1674674"/>
            <a:ext cx="26556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Motto</a:t>
            </a:r>
          </a:p>
          <a:p>
            <a:r>
              <a:rPr lang="en-US" sz="1600" dirty="0"/>
              <a:t>In the dark times,</a:t>
            </a:r>
          </a:p>
          <a:p>
            <a:r>
              <a:rPr lang="en-US" sz="1600" dirty="0"/>
              <a:t>Will there also be singing?</a:t>
            </a:r>
          </a:p>
          <a:p>
            <a:r>
              <a:rPr lang="en-US" sz="1600" dirty="0"/>
              <a:t>Yes, there will be singing,</a:t>
            </a:r>
          </a:p>
          <a:p>
            <a:r>
              <a:rPr lang="en-US" sz="1600" dirty="0"/>
              <a:t>About the dark times.</a:t>
            </a:r>
          </a:p>
          <a:p>
            <a:r>
              <a:rPr lang="en-US" sz="1600" dirty="0"/>
              <a:t>-</a:t>
            </a:r>
            <a:r>
              <a:rPr lang="en-US" sz="1600" i="1" dirty="0"/>
              <a:t>Bertolt Brecht</a:t>
            </a:r>
            <a:endParaRPr lang="tr-TR" sz="16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2D4010-5B4D-8B94-1C9E-ABD5E790A6E9}"/>
              </a:ext>
            </a:extLst>
          </p:cNvPr>
          <p:cNvSpPr txBox="1"/>
          <p:nvPr/>
        </p:nvSpPr>
        <p:spPr>
          <a:xfrm>
            <a:off x="943583" y="1521793"/>
            <a:ext cx="76362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Our music habits are heavily affected by our moods.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They exhibit strong co-movement!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Also, economic circumstances affect our moods deeply.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So, how does economic activity affect our listening habits?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AA83FFB-4100-BA4F-87D0-422AAB18DAB8}"/>
              </a:ext>
            </a:extLst>
          </p:cNvPr>
          <p:cNvSpPr txBox="1">
            <a:spLocks/>
          </p:cNvSpPr>
          <p:nvPr/>
        </p:nvSpPr>
        <p:spPr>
          <a:xfrm>
            <a:off x="935476" y="2844324"/>
            <a:ext cx="5603132" cy="462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dirty="0"/>
              <a:t>Data</a:t>
            </a:r>
            <a:endParaRPr lang="tr-TR" sz="2400" b="1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43C11-7CD2-0BAF-4F75-67AE962B6134}"/>
              </a:ext>
            </a:extLst>
          </p:cNvPr>
          <p:cNvSpPr txBox="1"/>
          <p:nvPr/>
        </p:nvSpPr>
        <p:spPr>
          <a:xfrm>
            <a:off x="935476" y="3297678"/>
            <a:ext cx="76362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Spotify analyzes the audio features of each track!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Also includes </a:t>
            </a:r>
            <a:r>
              <a:rPr lang="en-US" sz="2000" b="1" dirty="0"/>
              <a:t>‘valence scores’, </a:t>
            </a:r>
            <a:r>
              <a:rPr lang="en-US" sz="2000" dirty="0"/>
              <a:t>a measure of positivity.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‘</a:t>
            </a:r>
            <a:r>
              <a:rPr lang="en-US" sz="2000" i="1" dirty="0"/>
              <a:t>top-charts.com</a:t>
            </a:r>
            <a:r>
              <a:rPr lang="en-US" sz="2000" dirty="0"/>
              <a:t>’ gathers weekly Top 100 songs for 40+ countries.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OECD has a weekly GDP tracker for 40+ countries.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2BF074D-18F4-E928-4CB1-C7E9A89DAA69}"/>
              </a:ext>
            </a:extLst>
          </p:cNvPr>
          <p:cNvSpPr txBox="1">
            <a:spLocks/>
          </p:cNvSpPr>
          <p:nvPr/>
        </p:nvSpPr>
        <p:spPr>
          <a:xfrm>
            <a:off x="927369" y="4620209"/>
            <a:ext cx="5603132" cy="462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dirty="0"/>
              <a:t>Methodology</a:t>
            </a:r>
            <a:endParaRPr lang="tr-TR" sz="2400" b="1" u="sn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9B68B2-F452-FCE6-38EA-3BAE0B764285}"/>
              </a:ext>
            </a:extLst>
          </p:cNvPr>
          <p:cNvSpPr txBox="1"/>
          <p:nvPr/>
        </p:nvSpPr>
        <p:spPr>
          <a:xfrm>
            <a:off x="943583" y="5091093"/>
            <a:ext cx="76362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1. Scrape </a:t>
            </a:r>
            <a:r>
              <a:rPr lang="en-US" sz="2000" i="1" dirty="0"/>
              <a:t>top-charts.com, </a:t>
            </a:r>
            <a:r>
              <a:rPr lang="en-US" sz="2000" dirty="0"/>
              <a:t>obtain each available list (3.7k+).</a:t>
            </a:r>
          </a:p>
          <a:p>
            <a:r>
              <a:rPr lang="en-US" sz="2000" dirty="0"/>
              <a:t>2. Plug each song in each list to Spotify API &amp; get valence scores.</a:t>
            </a:r>
          </a:p>
          <a:p>
            <a:r>
              <a:rPr lang="en-US" sz="2000" dirty="0"/>
              <a:t>3. Combine with OECD weekly tracker GDP data.</a:t>
            </a:r>
          </a:p>
          <a:p>
            <a:r>
              <a:rPr lang="en-US" sz="2000" dirty="0"/>
              <a:t>4. Panel Data Regression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046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8AAE-D531-6F27-ACF9-DD52702E6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93" y="147171"/>
            <a:ext cx="10515600" cy="1325563"/>
          </a:xfrm>
        </p:spPr>
        <p:txBody>
          <a:bodyPr/>
          <a:lstStyle/>
          <a:p>
            <a:r>
              <a:rPr lang="en-US"/>
              <a:t>Preliminary Results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858B9F-402E-14D8-B627-8248F62E2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093" y="1319164"/>
            <a:ext cx="5241178" cy="4728883"/>
          </a:xfrm>
          <a:ln w="285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45245D-4B72-E616-405C-AC20F0AF7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19163"/>
            <a:ext cx="5226246" cy="472888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FFEB56-5575-844E-CF80-AC0AF150AE31}"/>
              </a:ext>
            </a:extLst>
          </p:cNvPr>
          <p:cNvSpPr txBox="1"/>
          <p:nvPr/>
        </p:nvSpPr>
        <p:spPr>
          <a:xfrm>
            <a:off x="449093" y="6177064"/>
            <a:ext cx="512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Figure 1 – Log Deviation in Weekly GDP</a:t>
            </a:r>
            <a:endParaRPr lang="tr-T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977C9F-0ABE-C847-8CEF-98EDC4C3334E}"/>
              </a:ext>
            </a:extLst>
          </p:cNvPr>
          <p:cNvSpPr txBox="1"/>
          <p:nvPr/>
        </p:nvSpPr>
        <p:spPr>
          <a:xfrm>
            <a:off x="6096000" y="6177064"/>
            <a:ext cx="512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Figure 2 – Weekly GDP Tracker Level (</a:t>
            </a:r>
            <a:r>
              <a:rPr lang="en-US" sz="1400"/>
              <a:t>rel. to 2019 Q4</a:t>
            </a:r>
            <a:r>
              <a:rPr lang="en-US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4120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5F62E-2199-D8F4-B24E-457015C9F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Limitations, Concerns, Areas of Improvement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FBA90-2363-1962-B6A9-87944E8A8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5455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Endogeneity</a:t>
            </a:r>
          </a:p>
          <a:p>
            <a:pPr lvl="1"/>
            <a:r>
              <a:rPr lang="en-US" dirty="0"/>
              <a:t>Bane of all macro-level studies.</a:t>
            </a:r>
          </a:p>
          <a:p>
            <a:r>
              <a:rPr lang="en-US" dirty="0"/>
              <a:t>Omitted Variables</a:t>
            </a:r>
          </a:p>
          <a:p>
            <a:pPr lvl="1"/>
            <a:r>
              <a:rPr lang="en-US" dirty="0"/>
              <a:t>Literally no covariates, for now.</a:t>
            </a:r>
          </a:p>
          <a:p>
            <a:r>
              <a:rPr lang="en-US" dirty="0"/>
              <a:t>Frequency mismatch</a:t>
            </a:r>
          </a:p>
          <a:p>
            <a:pPr lvl="1"/>
            <a:r>
              <a:rPr lang="en-US" dirty="0"/>
              <a:t>Who among us is affected by weekly domestic production?</a:t>
            </a:r>
          </a:p>
          <a:p>
            <a:r>
              <a:rPr lang="en-US" dirty="0"/>
              <a:t>Mostly Western Countries</a:t>
            </a:r>
          </a:p>
          <a:p>
            <a:pPr lvl="1"/>
            <a:r>
              <a:rPr lang="en-US" dirty="0"/>
              <a:t>Shackled by the data or lack thereof.</a:t>
            </a:r>
          </a:p>
          <a:p>
            <a:r>
              <a:rPr lang="en-US" dirty="0"/>
              <a:t>Sample Size</a:t>
            </a:r>
          </a:p>
          <a:p>
            <a:pPr lvl="1"/>
            <a:r>
              <a:rPr lang="en-US" dirty="0"/>
              <a:t>See the point above.</a:t>
            </a:r>
          </a:p>
          <a:p>
            <a:r>
              <a:rPr lang="en-US" dirty="0"/>
              <a:t>Idiosyncratic period</a:t>
            </a:r>
          </a:p>
          <a:p>
            <a:pPr lvl="1"/>
            <a:r>
              <a:rPr lang="en-US" dirty="0"/>
              <a:t>Late-2019 to mid-2021. Who was feeling well at the time?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3318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07638-1060-4C28-C4E8-778C7EBF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4143776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277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Georgia</vt:lpstr>
      <vt:lpstr>Office Theme</vt:lpstr>
      <vt:lpstr>‘This music crept by me upon the waters’:  The Effect of Economic Activity on Listening Habits </vt:lpstr>
      <vt:lpstr>Research Question &amp; Motivation</vt:lpstr>
      <vt:lpstr>Preliminary Results</vt:lpstr>
      <vt:lpstr>Limitations, Concerns, Areas of Improvement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“This music crept by me upon the waters”: The effect of Economic Activity on Listening Habits</dc:title>
  <dc:creator>MAHMUT EYMEN AKIN</dc:creator>
  <cp:lastModifiedBy>MAHMUT EYMEN AKIN</cp:lastModifiedBy>
  <cp:revision>15</cp:revision>
  <dcterms:created xsi:type="dcterms:W3CDTF">2023-01-11T17:59:07Z</dcterms:created>
  <dcterms:modified xsi:type="dcterms:W3CDTF">2023-01-11T18:53:04Z</dcterms:modified>
</cp:coreProperties>
</file>