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2" r:id="rId3"/>
    <p:sldId id="303" r:id="rId4"/>
    <p:sldId id="304" r:id="rId5"/>
    <p:sldId id="299" r:id="rId6"/>
    <p:sldId id="298" r:id="rId7"/>
    <p:sldId id="348" r:id="rId8"/>
    <p:sldId id="349" r:id="rId9"/>
    <p:sldId id="344" r:id="rId10"/>
    <p:sldId id="346" r:id="rId11"/>
    <p:sldId id="347" r:id="rId12"/>
    <p:sldId id="350" r:id="rId13"/>
    <p:sldId id="351" r:id="rId14"/>
    <p:sldId id="258" r:id="rId15"/>
    <p:sldId id="352"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9D216-B57C-4D00-983D-5A4C7A9E8E5B}"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7BA38021-F21E-4DC0-94A3-513209522B63}">
      <dgm:prSet phldrT="[Text]"/>
      <dgm:spPr/>
      <dgm:t>
        <a:bodyPr/>
        <a:lstStyle/>
        <a:p>
          <a:r>
            <a:rPr lang="en-US" dirty="0"/>
            <a:t>Develop the pseudocode and flowchart for store checkout after purchase</a:t>
          </a:r>
        </a:p>
      </dgm:t>
    </dgm:pt>
    <dgm:pt modelId="{5B3B9B43-2241-4C31-86A2-E3B9496E014E}" type="parTrans" cxnId="{6AF84F94-04DB-4F6C-B03A-3C9621A0A4CC}">
      <dgm:prSet/>
      <dgm:spPr/>
      <dgm:t>
        <a:bodyPr/>
        <a:lstStyle/>
        <a:p>
          <a:endParaRPr lang="en-US"/>
        </a:p>
      </dgm:t>
    </dgm:pt>
    <dgm:pt modelId="{485D97DE-A768-4152-97CF-86066E1C8845}" type="sibTrans" cxnId="{6AF84F94-04DB-4F6C-B03A-3C9621A0A4CC}">
      <dgm:prSet/>
      <dgm:spPr/>
      <dgm:t>
        <a:bodyPr/>
        <a:lstStyle/>
        <a:p>
          <a:endParaRPr lang="en-US"/>
        </a:p>
      </dgm:t>
    </dgm:pt>
    <dgm:pt modelId="{57B080A8-ACFD-4F38-B9A5-3499E5EAF173}">
      <dgm:prSet phldrT="[Text]"/>
      <dgm:spPr/>
      <dgm:t>
        <a:bodyPr/>
        <a:lstStyle/>
        <a:p>
          <a:r>
            <a:rPr lang="en-US" dirty="0"/>
            <a:t>B</a:t>
          </a:r>
        </a:p>
      </dgm:t>
    </dgm:pt>
    <dgm:pt modelId="{9023C41C-D1ED-44F7-87C7-8861CDE74AA7}" type="parTrans" cxnId="{ED5DCB3B-186A-44C6-899E-361B6B8D3984}">
      <dgm:prSet/>
      <dgm:spPr/>
      <dgm:t>
        <a:bodyPr/>
        <a:lstStyle/>
        <a:p>
          <a:endParaRPr lang="en-US"/>
        </a:p>
      </dgm:t>
    </dgm:pt>
    <dgm:pt modelId="{A4E884A0-AF04-4017-BE48-B8E5C3CD9682}" type="sibTrans" cxnId="{ED5DCB3B-186A-44C6-899E-361B6B8D3984}">
      <dgm:prSet/>
      <dgm:spPr/>
      <dgm:t>
        <a:bodyPr/>
        <a:lstStyle/>
        <a:p>
          <a:endParaRPr lang="en-US"/>
        </a:p>
      </dgm:t>
    </dgm:pt>
    <dgm:pt modelId="{FA0DB033-0935-490B-9C95-EE79F041A2FC}">
      <dgm:prSet phldrT="[Text]"/>
      <dgm:spPr/>
      <dgm:t>
        <a:bodyPr/>
        <a:lstStyle/>
        <a:p>
          <a:r>
            <a:rPr lang="en-US" dirty="0"/>
            <a:t>Design a flowchart for your typical weekday morning routine.</a:t>
          </a:r>
        </a:p>
      </dgm:t>
    </dgm:pt>
    <dgm:pt modelId="{F77E65F3-2D82-44DA-A444-028249A229D1}" type="parTrans" cxnId="{BF1BD82F-EEA8-4F72-AAD9-E11A9F188B82}">
      <dgm:prSet/>
      <dgm:spPr/>
      <dgm:t>
        <a:bodyPr/>
        <a:lstStyle/>
        <a:p>
          <a:endParaRPr lang="en-US"/>
        </a:p>
      </dgm:t>
    </dgm:pt>
    <dgm:pt modelId="{38BD3EBC-1964-48E3-B8DD-7C7E01D37BB1}" type="sibTrans" cxnId="{BF1BD82F-EEA8-4F72-AAD9-E11A9F188B82}">
      <dgm:prSet/>
      <dgm:spPr/>
      <dgm:t>
        <a:bodyPr/>
        <a:lstStyle/>
        <a:p>
          <a:endParaRPr lang="en-US"/>
        </a:p>
      </dgm:t>
    </dgm:pt>
    <dgm:pt modelId="{ADB5382D-8728-4E5A-9F0D-A64C95820769}">
      <dgm:prSet phldrT="[Text]"/>
      <dgm:spPr/>
      <dgm:t>
        <a:bodyPr/>
        <a:lstStyle/>
        <a:p>
          <a:r>
            <a:rPr lang="en-US" dirty="0"/>
            <a:t>C</a:t>
          </a:r>
        </a:p>
      </dgm:t>
    </dgm:pt>
    <dgm:pt modelId="{FEE70493-6D68-48B1-9524-9F697B3EA5C9}" type="parTrans" cxnId="{9D920686-E0F4-4CF6-BFA5-A8648BB0A199}">
      <dgm:prSet/>
      <dgm:spPr/>
      <dgm:t>
        <a:bodyPr/>
        <a:lstStyle/>
        <a:p>
          <a:endParaRPr lang="en-US"/>
        </a:p>
      </dgm:t>
    </dgm:pt>
    <dgm:pt modelId="{9511613F-5D83-4CC7-9BFD-58E92B7F7329}" type="sibTrans" cxnId="{9D920686-E0F4-4CF6-BFA5-A8648BB0A199}">
      <dgm:prSet/>
      <dgm:spPr/>
      <dgm:t>
        <a:bodyPr/>
        <a:lstStyle/>
        <a:p>
          <a:endParaRPr lang="en-US"/>
        </a:p>
      </dgm:t>
    </dgm:pt>
    <dgm:pt modelId="{D189F322-BA5B-4C4D-A6F9-F934E29D0800}">
      <dgm:prSet phldrT="[Text]"/>
      <dgm:spPr/>
      <dgm:t>
        <a:bodyPr/>
        <a:lstStyle/>
        <a:p>
          <a:r>
            <a:rPr lang="en-US" dirty="0">
              <a:latin typeface="+mj-lt"/>
              <a:cs typeface="Calibri" panose="020F0502020204030204" pitchFamily="34" charset="0"/>
            </a:rPr>
            <a:t>Develop an algorithm that takes as input two names and  their corresponding age and then swap the ages. </a:t>
          </a:r>
          <a:endParaRPr lang="en-US" dirty="0">
            <a:latin typeface="+mj-lt"/>
          </a:endParaRPr>
        </a:p>
      </dgm:t>
    </dgm:pt>
    <dgm:pt modelId="{C5B3EC6F-F6E1-4FF4-988F-BD293F11F23B}" type="parTrans" cxnId="{5BB281B1-70DC-4B59-832B-B41CF45DB87D}">
      <dgm:prSet/>
      <dgm:spPr/>
      <dgm:t>
        <a:bodyPr/>
        <a:lstStyle/>
        <a:p>
          <a:endParaRPr lang="en-US"/>
        </a:p>
      </dgm:t>
    </dgm:pt>
    <dgm:pt modelId="{219DF52E-2782-4179-8C0E-4E4DBAC63CCC}" type="sibTrans" cxnId="{5BB281B1-70DC-4B59-832B-B41CF45DB87D}">
      <dgm:prSet/>
      <dgm:spPr/>
      <dgm:t>
        <a:bodyPr/>
        <a:lstStyle/>
        <a:p>
          <a:endParaRPr lang="en-US"/>
        </a:p>
      </dgm:t>
    </dgm:pt>
    <dgm:pt modelId="{97EAA13A-A150-4C03-990B-A85D4CA88CBD}">
      <dgm:prSet phldrT="[Text]"/>
      <dgm:spPr/>
      <dgm:t>
        <a:bodyPr/>
        <a:lstStyle/>
        <a:p>
          <a:r>
            <a:rPr lang="en-US" dirty="0"/>
            <a:t>A</a:t>
          </a:r>
        </a:p>
      </dgm:t>
    </dgm:pt>
    <dgm:pt modelId="{9B8B3DA8-DA8A-40CF-9912-217ABA4B9D6C}" type="parTrans" cxnId="{E83CF0F0-A126-4735-BC98-A56CF3B10B22}">
      <dgm:prSet/>
      <dgm:spPr/>
      <dgm:t>
        <a:bodyPr/>
        <a:lstStyle/>
        <a:p>
          <a:endParaRPr lang="en-US"/>
        </a:p>
      </dgm:t>
    </dgm:pt>
    <dgm:pt modelId="{C1543124-AE3E-42C5-B431-CCDF87941878}" type="sibTrans" cxnId="{E83CF0F0-A126-4735-BC98-A56CF3B10B22}">
      <dgm:prSet/>
      <dgm:spPr/>
      <dgm:t>
        <a:bodyPr/>
        <a:lstStyle/>
        <a:p>
          <a:endParaRPr lang="en-US"/>
        </a:p>
      </dgm:t>
    </dgm:pt>
    <dgm:pt modelId="{445EEDF2-BB68-4382-97D4-BAB3A30CE877}" type="pres">
      <dgm:prSet presAssocID="{27E9D216-B57C-4D00-983D-5A4C7A9E8E5B}" presName="linearFlow" presStyleCnt="0">
        <dgm:presLayoutVars>
          <dgm:dir/>
          <dgm:animLvl val="lvl"/>
          <dgm:resizeHandles val="exact"/>
        </dgm:presLayoutVars>
      </dgm:prSet>
      <dgm:spPr/>
    </dgm:pt>
    <dgm:pt modelId="{B5BD822F-2852-4CE5-AA89-CC0992DCF11D}" type="pres">
      <dgm:prSet presAssocID="{97EAA13A-A150-4C03-990B-A85D4CA88CBD}" presName="composite" presStyleCnt="0"/>
      <dgm:spPr/>
    </dgm:pt>
    <dgm:pt modelId="{39502685-918A-4BF1-9437-2B2E4AD4FD0A}" type="pres">
      <dgm:prSet presAssocID="{97EAA13A-A150-4C03-990B-A85D4CA88CBD}" presName="parentText" presStyleLbl="alignNode1" presStyleIdx="0" presStyleCnt="3">
        <dgm:presLayoutVars>
          <dgm:chMax val="1"/>
          <dgm:bulletEnabled val="1"/>
        </dgm:presLayoutVars>
      </dgm:prSet>
      <dgm:spPr/>
    </dgm:pt>
    <dgm:pt modelId="{0ACEDEB6-28E4-41C0-92C4-6A40B2D058A0}" type="pres">
      <dgm:prSet presAssocID="{97EAA13A-A150-4C03-990B-A85D4CA88CBD}" presName="descendantText" presStyleLbl="alignAcc1" presStyleIdx="0" presStyleCnt="3">
        <dgm:presLayoutVars>
          <dgm:bulletEnabled val="1"/>
        </dgm:presLayoutVars>
      </dgm:prSet>
      <dgm:spPr/>
    </dgm:pt>
    <dgm:pt modelId="{E74D0A92-F0CA-4797-87D1-BF1DC9F69EB4}" type="pres">
      <dgm:prSet presAssocID="{C1543124-AE3E-42C5-B431-CCDF87941878}" presName="sp" presStyleCnt="0"/>
      <dgm:spPr/>
    </dgm:pt>
    <dgm:pt modelId="{A6154BDA-9190-4C21-B134-339D77BAC729}" type="pres">
      <dgm:prSet presAssocID="{57B080A8-ACFD-4F38-B9A5-3499E5EAF173}" presName="composite" presStyleCnt="0"/>
      <dgm:spPr/>
    </dgm:pt>
    <dgm:pt modelId="{FB8F4D04-D826-4E70-A8D4-E6DB8255A7B1}" type="pres">
      <dgm:prSet presAssocID="{57B080A8-ACFD-4F38-B9A5-3499E5EAF173}" presName="parentText" presStyleLbl="alignNode1" presStyleIdx="1" presStyleCnt="3">
        <dgm:presLayoutVars>
          <dgm:chMax val="1"/>
          <dgm:bulletEnabled val="1"/>
        </dgm:presLayoutVars>
      </dgm:prSet>
      <dgm:spPr/>
    </dgm:pt>
    <dgm:pt modelId="{693431AF-7D23-49F5-9361-234F73BE0F6A}" type="pres">
      <dgm:prSet presAssocID="{57B080A8-ACFD-4F38-B9A5-3499E5EAF173}" presName="descendantText" presStyleLbl="alignAcc1" presStyleIdx="1" presStyleCnt="3">
        <dgm:presLayoutVars>
          <dgm:bulletEnabled val="1"/>
        </dgm:presLayoutVars>
      </dgm:prSet>
      <dgm:spPr/>
    </dgm:pt>
    <dgm:pt modelId="{6E46DD18-2AB8-449F-9EDA-A00A1D2407EB}" type="pres">
      <dgm:prSet presAssocID="{A4E884A0-AF04-4017-BE48-B8E5C3CD9682}" presName="sp" presStyleCnt="0"/>
      <dgm:spPr/>
    </dgm:pt>
    <dgm:pt modelId="{835D2091-D7A0-407C-A42C-9A035A3EE108}" type="pres">
      <dgm:prSet presAssocID="{ADB5382D-8728-4E5A-9F0D-A64C95820769}" presName="composite" presStyleCnt="0"/>
      <dgm:spPr/>
    </dgm:pt>
    <dgm:pt modelId="{91675C2A-0C13-4426-9D0D-282BFCA32EEA}" type="pres">
      <dgm:prSet presAssocID="{ADB5382D-8728-4E5A-9F0D-A64C95820769}" presName="parentText" presStyleLbl="alignNode1" presStyleIdx="2" presStyleCnt="3">
        <dgm:presLayoutVars>
          <dgm:chMax val="1"/>
          <dgm:bulletEnabled val="1"/>
        </dgm:presLayoutVars>
      </dgm:prSet>
      <dgm:spPr/>
    </dgm:pt>
    <dgm:pt modelId="{19787BFE-E985-41F9-83E2-4CA7A01EF0C4}" type="pres">
      <dgm:prSet presAssocID="{ADB5382D-8728-4E5A-9F0D-A64C95820769}" presName="descendantText" presStyleLbl="alignAcc1" presStyleIdx="2" presStyleCnt="3">
        <dgm:presLayoutVars>
          <dgm:bulletEnabled val="1"/>
        </dgm:presLayoutVars>
      </dgm:prSet>
      <dgm:spPr/>
    </dgm:pt>
  </dgm:ptLst>
  <dgm:cxnLst>
    <dgm:cxn modelId="{3F255002-F626-4CD6-907F-6BE8A4830D56}" type="presOf" srcId="{FA0DB033-0935-490B-9C95-EE79F041A2FC}" destId="{693431AF-7D23-49F5-9361-234F73BE0F6A}" srcOrd="0" destOrd="0" presId="urn:microsoft.com/office/officeart/2005/8/layout/chevron2"/>
    <dgm:cxn modelId="{9EA50A0A-528A-4C03-8ECB-C90204C0C623}" type="presOf" srcId="{7BA38021-F21E-4DC0-94A3-513209522B63}" destId="{0ACEDEB6-28E4-41C0-92C4-6A40B2D058A0}" srcOrd="0" destOrd="0" presId="urn:microsoft.com/office/officeart/2005/8/layout/chevron2"/>
    <dgm:cxn modelId="{B26C5C26-0126-42C1-8859-DBAB2B136D8C}" type="presOf" srcId="{D189F322-BA5B-4C4D-A6F9-F934E29D0800}" destId="{19787BFE-E985-41F9-83E2-4CA7A01EF0C4}" srcOrd="0" destOrd="0" presId="urn:microsoft.com/office/officeart/2005/8/layout/chevron2"/>
    <dgm:cxn modelId="{BF1BD82F-EEA8-4F72-AAD9-E11A9F188B82}" srcId="{57B080A8-ACFD-4F38-B9A5-3499E5EAF173}" destId="{FA0DB033-0935-490B-9C95-EE79F041A2FC}" srcOrd="0" destOrd="0" parTransId="{F77E65F3-2D82-44DA-A444-028249A229D1}" sibTransId="{38BD3EBC-1964-48E3-B8DD-7C7E01D37BB1}"/>
    <dgm:cxn modelId="{60E4A234-5C77-4A7E-8531-E7DA3F0C87E4}" type="presOf" srcId="{ADB5382D-8728-4E5A-9F0D-A64C95820769}" destId="{91675C2A-0C13-4426-9D0D-282BFCA32EEA}" srcOrd="0" destOrd="0" presId="urn:microsoft.com/office/officeart/2005/8/layout/chevron2"/>
    <dgm:cxn modelId="{ED5DCB3B-186A-44C6-899E-361B6B8D3984}" srcId="{27E9D216-B57C-4D00-983D-5A4C7A9E8E5B}" destId="{57B080A8-ACFD-4F38-B9A5-3499E5EAF173}" srcOrd="1" destOrd="0" parTransId="{9023C41C-D1ED-44F7-87C7-8861CDE74AA7}" sibTransId="{A4E884A0-AF04-4017-BE48-B8E5C3CD9682}"/>
    <dgm:cxn modelId="{A7A76362-A75D-423D-90FE-118193A1E602}" type="presOf" srcId="{27E9D216-B57C-4D00-983D-5A4C7A9E8E5B}" destId="{445EEDF2-BB68-4382-97D4-BAB3A30CE877}" srcOrd="0" destOrd="0" presId="urn:microsoft.com/office/officeart/2005/8/layout/chevron2"/>
    <dgm:cxn modelId="{9D920686-E0F4-4CF6-BFA5-A8648BB0A199}" srcId="{27E9D216-B57C-4D00-983D-5A4C7A9E8E5B}" destId="{ADB5382D-8728-4E5A-9F0D-A64C95820769}" srcOrd="2" destOrd="0" parTransId="{FEE70493-6D68-48B1-9524-9F697B3EA5C9}" sibTransId="{9511613F-5D83-4CC7-9BFD-58E92B7F7329}"/>
    <dgm:cxn modelId="{6AF84F94-04DB-4F6C-B03A-3C9621A0A4CC}" srcId="{97EAA13A-A150-4C03-990B-A85D4CA88CBD}" destId="{7BA38021-F21E-4DC0-94A3-513209522B63}" srcOrd="0" destOrd="0" parTransId="{5B3B9B43-2241-4C31-86A2-E3B9496E014E}" sibTransId="{485D97DE-A768-4152-97CF-86066E1C8845}"/>
    <dgm:cxn modelId="{0103D898-C189-4FE0-8934-F1FA81299435}" type="presOf" srcId="{97EAA13A-A150-4C03-990B-A85D4CA88CBD}" destId="{39502685-918A-4BF1-9437-2B2E4AD4FD0A}" srcOrd="0" destOrd="0" presId="urn:microsoft.com/office/officeart/2005/8/layout/chevron2"/>
    <dgm:cxn modelId="{5BB281B1-70DC-4B59-832B-B41CF45DB87D}" srcId="{ADB5382D-8728-4E5A-9F0D-A64C95820769}" destId="{D189F322-BA5B-4C4D-A6F9-F934E29D0800}" srcOrd="0" destOrd="0" parTransId="{C5B3EC6F-F6E1-4FF4-988F-BD293F11F23B}" sibTransId="{219DF52E-2782-4179-8C0E-4E4DBAC63CCC}"/>
    <dgm:cxn modelId="{64B125B8-A2E2-4EE8-853F-4393AE725CC6}" type="presOf" srcId="{57B080A8-ACFD-4F38-B9A5-3499E5EAF173}" destId="{FB8F4D04-D826-4E70-A8D4-E6DB8255A7B1}" srcOrd="0" destOrd="0" presId="urn:microsoft.com/office/officeart/2005/8/layout/chevron2"/>
    <dgm:cxn modelId="{E83CF0F0-A126-4735-BC98-A56CF3B10B22}" srcId="{27E9D216-B57C-4D00-983D-5A4C7A9E8E5B}" destId="{97EAA13A-A150-4C03-990B-A85D4CA88CBD}" srcOrd="0" destOrd="0" parTransId="{9B8B3DA8-DA8A-40CF-9912-217ABA4B9D6C}" sibTransId="{C1543124-AE3E-42C5-B431-CCDF87941878}"/>
    <dgm:cxn modelId="{BF913459-9BC5-441D-92C2-AC9FA1C2216C}" type="presParOf" srcId="{445EEDF2-BB68-4382-97D4-BAB3A30CE877}" destId="{B5BD822F-2852-4CE5-AA89-CC0992DCF11D}" srcOrd="0" destOrd="0" presId="urn:microsoft.com/office/officeart/2005/8/layout/chevron2"/>
    <dgm:cxn modelId="{F2AD8E08-2B8A-4A17-8175-C6A2336760FC}" type="presParOf" srcId="{B5BD822F-2852-4CE5-AA89-CC0992DCF11D}" destId="{39502685-918A-4BF1-9437-2B2E4AD4FD0A}" srcOrd="0" destOrd="0" presId="urn:microsoft.com/office/officeart/2005/8/layout/chevron2"/>
    <dgm:cxn modelId="{21E60FB6-2FF6-48C4-B6C8-7CF5B0020324}" type="presParOf" srcId="{B5BD822F-2852-4CE5-AA89-CC0992DCF11D}" destId="{0ACEDEB6-28E4-41C0-92C4-6A40B2D058A0}" srcOrd="1" destOrd="0" presId="urn:microsoft.com/office/officeart/2005/8/layout/chevron2"/>
    <dgm:cxn modelId="{AD8F00DC-BDB3-4400-A971-2E85349B2327}" type="presParOf" srcId="{445EEDF2-BB68-4382-97D4-BAB3A30CE877}" destId="{E74D0A92-F0CA-4797-87D1-BF1DC9F69EB4}" srcOrd="1" destOrd="0" presId="urn:microsoft.com/office/officeart/2005/8/layout/chevron2"/>
    <dgm:cxn modelId="{03ED4658-1716-4B1E-89D1-D16854DCE8D0}" type="presParOf" srcId="{445EEDF2-BB68-4382-97D4-BAB3A30CE877}" destId="{A6154BDA-9190-4C21-B134-339D77BAC729}" srcOrd="2" destOrd="0" presId="urn:microsoft.com/office/officeart/2005/8/layout/chevron2"/>
    <dgm:cxn modelId="{B8883C11-E4E0-4722-AB5F-69B03D3519EB}" type="presParOf" srcId="{A6154BDA-9190-4C21-B134-339D77BAC729}" destId="{FB8F4D04-D826-4E70-A8D4-E6DB8255A7B1}" srcOrd="0" destOrd="0" presId="urn:microsoft.com/office/officeart/2005/8/layout/chevron2"/>
    <dgm:cxn modelId="{96A274D0-6619-4944-80AC-59042832D87A}" type="presParOf" srcId="{A6154BDA-9190-4C21-B134-339D77BAC729}" destId="{693431AF-7D23-49F5-9361-234F73BE0F6A}" srcOrd="1" destOrd="0" presId="urn:microsoft.com/office/officeart/2005/8/layout/chevron2"/>
    <dgm:cxn modelId="{52854645-6E95-4088-A79D-899B8BEF390B}" type="presParOf" srcId="{445EEDF2-BB68-4382-97D4-BAB3A30CE877}" destId="{6E46DD18-2AB8-449F-9EDA-A00A1D2407EB}" srcOrd="3" destOrd="0" presId="urn:microsoft.com/office/officeart/2005/8/layout/chevron2"/>
    <dgm:cxn modelId="{C7220D36-DE33-425A-B50B-1724BFC8D94D}" type="presParOf" srcId="{445EEDF2-BB68-4382-97D4-BAB3A30CE877}" destId="{835D2091-D7A0-407C-A42C-9A035A3EE108}" srcOrd="4" destOrd="0" presId="urn:microsoft.com/office/officeart/2005/8/layout/chevron2"/>
    <dgm:cxn modelId="{F622ED01-F486-4DA7-BC0D-EFEF1DB230EF}" type="presParOf" srcId="{835D2091-D7A0-407C-A42C-9A035A3EE108}" destId="{91675C2A-0C13-4426-9D0D-282BFCA32EEA}" srcOrd="0" destOrd="0" presId="urn:microsoft.com/office/officeart/2005/8/layout/chevron2"/>
    <dgm:cxn modelId="{82A7B59F-3589-4540-83AF-B18BDD372628}" type="presParOf" srcId="{835D2091-D7A0-407C-A42C-9A035A3EE108}" destId="{19787BFE-E985-41F9-83E2-4CA7A01EF0C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E9D216-B57C-4D00-983D-5A4C7A9E8E5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97EAA13A-A150-4C03-990B-A85D4CA88CBD}">
      <dgm:prSet phldrT="[Text]" custT="1"/>
      <dgm:spPr/>
      <dgm:t>
        <a:bodyPr/>
        <a:lstStyle/>
        <a:p>
          <a:r>
            <a:rPr lang="en-US" sz="2800" dirty="0"/>
            <a:t>A</a:t>
          </a:r>
        </a:p>
      </dgm:t>
    </dgm:pt>
    <dgm:pt modelId="{9B8B3DA8-DA8A-40CF-9912-217ABA4B9D6C}" type="parTrans" cxnId="{E83CF0F0-A126-4735-BC98-A56CF3B10B22}">
      <dgm:prSet/>
      <dgm:spPr/>
      <dgm:t>
        <a:bodyPr/>
        <a:lstStyle/>
        <a:p>
          <a:endParaRPr lang="en-US" sz="1200"/>
        </a:p>
      </dgm:t>
    </dgm:pt>
    <dgm:pt modelId="{C1543124-AE3E-42C5-B431-CCDF87941878}" type="sibTrans" cxnId="{E83CF0F0-A126-4735-BC98-A56CF3B10B22}">
      <dgm:prSet/>
      <dgm:spPr/>
      <dgm:t>
        <a:bodyPr/>
        <a:lstStyle/>
        <a:p>
          <a:endParaRPr lang="en-US" sz="1200"/>
        </a:p>
      </dgm:t>
    </dgm:pt>
    <dgm:pt modelId="{391D42D7-8B35-4EED-9BE0-13826047DBE8}">
      <dgm:prSet phldrT="[Text]" custT="1"/>
      <dgm:spPr/>
      <dgm:t>
        <a:bodyPr/>
        <a:lstStyle/>
        <a:p>
          <a:r>
            <a:rPr lang="en-US" sz="2800" dirty="0">
              <a:solidFill>
                <a:srgbClr val="FFFFFF"/>
              </a:solidFill>
            </a:rPr>
            <a:t>Develop an algorithm  and python code to find the root of a Cubic Equation: Ax</a:t>
          </a:r>
          <a:r>
            <a:rPr lang="en-US" sz="2800" baseline="30000" dirty="0">
              <a:solidFill>
                <a:srgbClr val="FFFFFF"/>
              </a:solidFill>
            </a:rPr>
            <a:t>3</a:t>
          </a:r>
          <a:r>
            <a:rPr lang="en-US" sz="2800" dirty="0">
              <a:solidFill>
                <a:srgbClr val="FFFFFF"/>
              </a:solidFill>
            </a:rPr>
            <a:t> + Bx</a:t>
          </a:r>
          <a:r>
            <a:rPr lang="en-US" sz="2800" baseline="30000" dirty="0">
              <a:solidFill>
                <a:srgbClr val="FFFFFF"/>
              </a:solidFill>
            </a:rPr>
            <a:t>2</a:t>
          </a:r>
          <a:r>
            <a:rPr lang="en-US" sz="2800" dirty="0">
              <a:solidFill>
                <a:srgbClr val="FFFFFF"/>
              </a:solidFill>
            </a:rPr>
            <a:t> + </a:t>
          </a:r>
          <a:r>
            <a:rPr lang="en-US" sz="2800" dirty="0" err="1">
              <a:solidFill>
                <a:srgbClr val="FFFFFF"/>
              </a:solidFill>
            </a:rPr>
            <a:t>Cx</a:t>
          </a:r>
          <a:r>
            <a:rPr lang="en-US" sz="2800" dirty="0">
              <a:solidFill>
                <a:srgbClr val="FFFFFF"/>
              </a:solidFill>
            </a:rPr>
            <a:t> + D = 0</a:t>
          </a:r>
        </a:p>
      </dgm:t>
    </dgm:pt>
    <dgm:pt modelId="{42C111B0-D1CA-4F9B-AAA4-984396AF69B8}" type="parTrans" cxnId="{C0E88AD3-7829-46E7-98C8-83C5BE9430E1}">
      <dgm:prSet/>
      <dgm:spPr/>
      <dgm:t>
        <a:bodyPr/>
        <a:lstStyle/>
        <a:p>
          <a:endParaRPr lang="en-US" sz="1200"/>
        </a:p>
      </dgm:t>
    </dgm:pt>
    <dgm:pt modelId="{AD52AF3D-88FA-401C-AC5D-A03309FB16A4}" type="sibTrans" cxnId="{C0E88AD3-7829-46E7-98C8-83C5BE9430E1}">
      <dgm:prSet/>
      <dgm:spPr/>
      <dgm:t>
        <a:bodyPr/>
        <a:lstStyle/>
        <a:p>
          <a:endParaRPr lang="en-US" sz="1200"/>
        </a:p>
      </dgm:t>
    </dgm:pt>
    <dgm:pt modelId="{713229D0-BBEA-4BC6-B512-A1496E82C666}">
      <dgm:prSet phldrT="[Text]" custT="1"/>
      <dgm:spPr/>
      <dgm:t>
        <a:bodyPr/>
        <a:lstStyle/>
        <a:p>
          <a:r>
            <a:rPr lang="en-US" sz="2800" dirty="0">
              <a:solidFill>
                <a:schemeClr val="accent5"/>
              </a:solidFill>
            </a:rPr>
            <a:t>B</a:t>
          </a:r>
        </a:p>
      </dgm:t>
    </dgm:pt>
    <dgm:pt modelId="{EE9C55AA-A2A6-4586-8AA8-122EFF56A1AE}" type="parTrans" cxnId="{6E2A1E0D-EC0E-4441-8DF0-8E8724A74217}">
      <dgm:prSet/>
      <dgm:spPr/>
      <dgm:t>
        <a:bodyPr/>
        <a:lstStyle/>
        <a:p>
          <a:endParaRPr lang="en-US" sz="1200"/>
        </a:p>
      </dgm:t>
    </dgm:pt>
    <dgm:pt modelId="{53FE4CCE-2B11-485A-B4C0-E6DFB3AE5E49}" type="sibTrans" cxnId="{6E2A1E0D-EC0E-4441-8DF0-8E8724A74217}">
      <dgm:prSet/>
      <dgm:spPr/>
      <dgm:t>
        <a:bodyPr/>
        <a:lstStyle/>
        <a:p>
          <a:endParaRPr lang="en-US" sz="1200"/>
        </a:p>
      </dgm:t>
    </dgm:pt>
    <dgm:pt modelId="{7D0D44C6-8E10-4488-A5BC-66E790686E33}">
      <dgm:prSet phldrT="[Text]" custT="1"/>
      <dgm:spPr/>
      <dgm:t>
        <a:bodyPr/>
        <a:lstStyle/>
        <a:p>
          <a:r>
            <a:rPr lang="en-US" sz="2800" dirty="0">
              <a:latin typeface="+mj-lt"/>
              <a:cs typeface="Calibri" panose="020F0502020204030204" pitchFamily="34" charset="0"/>
            </a:rPr>
            <a:t>Design an algorithm and python code to find the roots of a Quartic Equation.</a:t>
          </a:r>
          <a:endParaRPr lang="en-US" sz="2800" dirty="0">
            <a:solidFill>
              <a:srgbClr val="FFFFFF"/>
            </a:solidFill>
            <a:latin typeface="+mj-lt"/>
          </a:endParaRPr>
        </a:p>
      </dgm:t>
    </dgm:pt>
    <dgm:pt modelId="{A1E800FD-4E2D-42C8-A062-F703D5808F01}" type="parTrans" cxnId="{4246E336-ACD7-4539-8701-F578D84BD4D6}">
      <dgm:prSet/>
      <dgm:spPr/>
      <dgm:t>
        <a:bodyPr/>
        <a:lstStyle/>
        <a:p>
          <a:endParaRPr lang="en-US" sz="1200"/>
        </a:p>
      </dgm:t>
    </dgm:pt>
    <dgm:pt modelId="{2FF163BC-D399-46CB-B3C1-5D929DE73CFC}" type="sibTrans" cxnId="{4246E336-ACD7-4539-8701-F578D84BD4D6}">
      <dgm:prSet/>
      <dgm:spPr/>
      <dgm:t>
        <a:bodyPr/>
        <a:lstStyle/>
        <a:p>
          <a:endParaRPr lang="en-US" sz="1200"/>
        </a:p>
      </dgm:t>
    </dgm:pt>
    <dgm:pt modelId="{E4CA7AB5-011F-4839-B50C-B4F05C8B0336}" type="pres">
      <dgm:prSet presAssocID="{27E9D216-B57C-4D00-983D-5A4C7A9E8E5B}" presName="Name0" presStyleCnt="0">
        <dgm:presLayoutVars>
          <dgm:dir/>
          <dgm:animLvl val="lvl"/>
          <dgm:resizeHandles val="exact"/>
        </dgm:presLayoutVars>
      </dgm:prSet>
      <dgm:spPr/>
    </dgm:pt>
    <dgm:pt modelId="{EA77EDA7-D092-4CBD-BCDB-3C188DDCB7D2}" type="pres">
      <dgm:prSet presAssocID="{97EAA13A-A150-4C03-990B-A85D4CA88CBD}" presName="linNode" presStyleCnt="0"/>
      <dgm:spPr/>
    </dgm:pt>
    <dgm:pt modelId="{A1E551E9-32A9-4D42-B23C-2F3C8D7819FD}" type="pres">
      <dgm:prSet presAssocID="{97EAA13A-A150-4C03-990B-A85D4CA88CBD}" presName="parTx" presStyleLbl="revTx" presStyleIdx="0" presStyleCnt="2">
        <dgm:presLayoutVars>
          <dgm:chMax val="1"/>
          <dgm:bulletEnabled val="1"/>
        </dgm:presLayoutVars>
      </dgm:prSet>
      <dgm:spPr/>
    </dgm:pt>
    <dgm:pt modelId="{6A4807B6-CB0E-4C62-AE19-5DF3B0A3615D}" type="pres">
      <dgm:prSet presAssocID="{97EAA13A-A150-4C03-990B-A85D4CA88CBD}" presName="bracket" presStyleLbl="parChTrans1D1" presStyleIdx="0" presStyleCnt="2"/>
      <dgm:spPr/>
    </dgm:pt>
    <dgm:pt modelId="{EFF16B9E-2B12-435F-AF65-A96C83FD2B71}" type="pres">
      <dgm:prSet presAssocID="{97EAA13A-A150-4C03-990B-A85D4CA88CBD}" presName="spH" presStyleCnt="0"/>
      <dgm:spPr/>
    </dgm:pt>
    <dgm:pt modelId="{E53C1214-29D8-4DC0-B899-27296284010B}" type="pres">
      <dgm:prSet presAssocID="{97EAA13A-A150-4C03-990B-A85D4CA88CBD}" presName="desTx" presStyleLbl="node1" presStyleIdx="0" presStyleCnt="2">
        <dgm:presLayoutVars>
          <dgm:bulletEnabled val="1"/>
        </dgm:presLayoutVars>
      </dgm:prSet>
      <dgm:spPr/>
    </dgm:pt>
    <dgm:pt modelId="{4F3A8B86-69B7-4BA8-A5DD-53DABAB556C1}" type="pres">
      <dgm:prSet presAssocID="{C1543124-AE3E-42C5-B431-CCDF87941878}" presName="spV" presStyleCnt="0"/>
      <dgm:spPr/>
    </dgm:pt>
    <dgm:pt modelId="{23AE5F22-9554-4CE8-A833-577B96210BF3}" type="pres">
      <dgm:prSet presAssocID="{713229D0-BBEA-4BC6-B512-A1496E82C666}" presName="linNode" presStyleCnt="0"/>
      <dgm:spPr/>
    </dgm:pt>
    <dgm:pt modelId="{820DBA8D-5A2C-4C65-A321-86B1AFCF3DFB}" type="pres">
      <dgm:prSet presAssocID="{713229D0-BBEA-4BC6-B512-A1496E82C666}" presName="parTx" presStyleLbl="revTx" presStyleIdx="1" presStyleCnt="2">
        <dgm:presLayoutVars>
          <dgm:chMax val="1"/>
          <dgm:bulletEnabled val="1"/>
        </dgm:presLayoutVars>
      </dgm:prSet>
      <dgm:spPr/>
    </dgm:pt>
    <dgm:pt modelId="{8278A3A5-E914-4D9B-9D25-D017286E99AE}" type="pres">
      <dgm:prSet presAssocID="{713229D0-BBEA-4BC6-B512-A1496E82C666}" presName="bracket" presStyleLbl="parChTrans1D1" presStyleIdx="1" presStyleCnt="2"/>
      <dgm:spPr/>
    </dgm:pt>
    <dgm:pt modelId="{EAD6A142-F317-4698-AE90-8E7DEBA05E86}" type="pres">
      <dgm:prSet presAssocID="{713229D0-BBEA-4BC6-B512-A1496E82C666}" presName="spH" presStyleCnt="0"/>
      <dgm:spPr/>
    </dgm:pt>
    <dgm:pt modelId="{4D32584D-C280-4FB7-A9DF-ED9F53DCA2D3}" type="pres">
      <dgm:prSet presAssocID="{713229D0-BBEA-4BC6-B512-A1496E82C666}" presName="desTx" presStyleLbl="node1" presStyleIdx="1" presStyleCnt="2">
        <dgm:presLayoutVars>
          <dgm:bulletEnabled val="1"/>
        </dgm:presLayoutVars>
      </dgm:prSet>
      <dgm:spPr/>
    </dgm:pt>
  </dgm:ptLst>
  <dgm:cxnLst>
    <dgm:cxn modelId="{6E2A1E0D-EC0E-4441-8DF0-8E8724A74217}" srcId="{27E9D216-B57C-4D00-983D-5A4C7A9E8E5B}" destId="{713229D0-BBEA-4BC6-B512-A1496E82C666}" srcOrd="1" destOrd="0" parTransId="{EE9C55AA-A2A6-4586-8AA8-122EFF56A1AE}" sibTransId="{53FE4CCE-2B11-485A-B4C0-E6DFB3AE5E49}"/>
    <dgm:cxn modelId="{4246E336-ACD7-4539-8701-F578D84BD4D6}" srcId="{713229D0-BBEA-4BC6-B512-A1496E82C666}" destId="{7D0D44C6-8E10-4488-A5BC-66E790686E33}" srcOrd="0" destOrd="0" parTransId="{A1E800FD-4E2D-42C8-A062-F703D5808F01}" sibTransId="{2FF163BC-D399-46CB-B3C1-5D929DE73CFC}"/>
    <dgm:cxn modelId="{C51FD137-CFE9-456F-B7B7-68EC73013DF5}" type="presOf" srcId="{713229D0-BBEA-4BC6-B512-A1496E82C666}" destId="{820DBA8D-5A2C-4C65-A321-86B1AFCF3DFB}" srcOrd="0" destOrd="0" presId="urn:diagrams.loki3.com/BracketList"/>
    <dgm:cxn modelId="{6D352582-3D91-4620-ADB8-9253ED661B6B}" type="presOf" srcId="{391D42D7-8B35-4EED-9BE0-13826047DBE8}" destId="{E53C1214-29D8-4DC0-B899-27296284010B}" srcOrd="0" destOrd="0" presId="urn:diagrams.loki3.com/BracketList"/>
    <dgm:cxn modelId="{EC076586-3D30-481F-A07F-317DF745E3E2}" type="presOf" srcId="{7D0D44C6-8E10-4488-A5BC-66E790686E33}" destId="{4D32584D-C280-4FB7-A9DF-ED9F53DCA2D3}" srcOrd="0" destOrd="0" presId="urn:diagrams.loki3.com/BracketList"/>
    <dgm:cxn modelId="{E68899C0-3EB3-4DBD-BA96-8BEF047F2C11}" type="presOf" srcId="{27E9D216-B57C-4D00-983D-5A4C7A9E8E5B}" destId="{E4CA7AB5-011F-4839-B50C-B4F05C8B0336}" srcOrd="0" destOrd="0" presId="urn:diagrams.loki3.com/BracketList"/>
    <dgm:cxn modelId="{C0E88AD3-7829-46E7-98C8-83C5BE9430E1}" srcId="{97EAA13A-A150-4C03-990B-A85D4CA88CBD}" destId="{391D42D7-8B35-4EED-9BE0-13826047DBE8}" srcOrd="0" destOrd="0" parTransId="{42C111B0-D1CA-4F9B-AAA4-984396AF69B8}" sibTransId="{AD52AF3D-88FA-401C-AC5D-A03309FB16A4}"/>
    <dgm:cxn modelId="{A51BD0DB-FD3A-428F-B56B-A097A57950F5}" type="presOf" srcId="{97EAA13A-A150-4C03-990B-A85D4CA88CBD}" destId="{A1E551E9-32A9-4D42-B23C-2F3C8D7819FD}" srcOrd="0" destOrd="0" presId="urn:diagrams.loki3.com/BracketList"/>
    <dgm:cxn modelId="{E83CF0F0-A126-4735-BC98-A56CF3B10B22}" srcId="{27E9D216-B57C-4D00-983D-5A4C7A9E8E5B}" destId="{97EAA13A-A150-4C03-990B-A85D4CA88CBD}" srcOrd="0" destOrd="0" parTransId="{9B8B3DA8-DA8A-40CF-9912-217ABA4B9D6C}" sibTransId="{C1543124-AE3E-42C5-B431-CCDF87941878}"/>
    <dgm:cxn modelId="{AE554EC7-77B8-4EA7-8ECB-68A6E9CCEC46}" type="presParOf" srcId="{E4CA7AB5-011F-4839-B50C-B4F05C8B0336}" destId="{EA77EDA7-D092-4CBD-BCDB-3C188DDCB7D2}" srcOrd="0" destOrd="0" presId="urn:diagrams.loki3.com/BracketList"/>
    <dgm:cxn modelId="{5F00D60A-664A-4E10-B9F1-AFD97F3A1698}" type="presParOf" srcId="{EA77EDA7-D092-4CBD-BCDB-3C188DDCB7D2}" destId="{A1E551E9-32A9-4D42-B23C-2F3C8D7819FD}" srcOrd="0" destOrd="0" presId="urn:diagrams.loki3.com/BracketList"/>
    <dgm:cxn modelId="{84D5D4EC-8737-4D30-91D6-8163418F3E06}" type="presParOf" srcId="{EA77EDA7-D092-4CBD-BCDB-3C188DDCB7D2}" destId="{6A4807B6-CB0E-4C62-AE19-5DF3B0A3615D}" srcOrd="1" destOrd="0" presId="urn:diagrams.loki3.com/BracketList"/>
    <dgm:cxn modelId="{63974C96-E040-424D-8FAC-110913EBF73B}" type="presParOf" srcId="{EA77EDA7-D092-4CBD-BCDB-3C188DDCB7D2}" destId="{EFF16B9E-2B12-435F-AF65-A96C83FD2B71}" srcOrd="2" destOrd="0" presId="urn:diagrams.loki3.com/BracketList"/>
    <dgm:cxn modelId="{952B3C2C-89D5-4A35-9B77-30853FEE9134}" type="presParOf" srcId="{EA77EDA7-D092-4CBD-BCDB-3C188DDCB7D2}" destId="{E53C1214-29D8-4DC0-B899-27296284010B}" srcOrd="3" destOrd="0" presId="urn:diagrams.loki3.com/BracketList"/>
    <dgm:cxn modelId="{A0E7594C-CD70-4BF2-A439-613D9A1E9C9E}" type="presParOf" srcId="{E4CA7AB5-011F-4839-B50C-B4F05C8B0336}" destId="{4F3A8B86-69B7-4BA8-A5DD-53DABAB556C1}" srcOrd="1" destOrd="0" presId="urn:diagrams.loki3.com/BracketList"/>
    <dgm:cxn modelId="{C8997766-79EC-49FE-A0A6-506DEABB798F}" type="presParOf" srcId="{E4CA7AB5-011F-4839-B50C-B4F05C8B0336}" destId="{23AE5F22-9554-4CE8-A833-577B96210BF3}" srcOrd="2" destOrd="0" presId="urn:diagrams.loki3.com/BracketList"/>
    <dgm:cxn modelId="{D650159A-15D8-453C-88F5-E6148ABA9774}" type="presParOf" srcId="{23AE5F22-9554-4CE8-A833-577B96210BF3}" destId="{820DBA8D-5A2C-4C65-A321-86B1AFCF3DFB}" srcOrd="0" destOrd="0" presId="urn:diagrams.loki3.com/BracketList"/>
    <dgm:cxn modelId="{885D45E0-4336-403D-A6D8-09724034F95B}" type="presParOf" srcId="{23AE5F22-9554-4CE8-A833-577B96210BF3}" destId="{8278A3A5-E914-4D9B-9D25-D017286E99AE}" srcOrd="1" destOrd="0" presId="urn:diagrams.loki3.com/BracketList"/>
    <dgm:cxn modelId="{FD1099C4-2CED-4609-B788-F02632E5E2FE}" type="presParOf" srcId="{23AE5F22-9554-4CE8-A833-577B96210BF3}" destId="{EAD6A142-F317-4698-AE90-8E7DEBA05E86}" srcOrd="2" destOrd="0" presId="urn:diagrams.loki3.com/BracketList"/>
    <dgm:cxn modelId="{23D25683-9A5D-44CC-B1B9-C3AF80700040}" type="presParOf" srcId="{23AE5F22-9554-4CE8-A833-577B96210BF3}" destId="{4D32584D-C280-4FB7-A9DF-ED9F53DCA2D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92D771-E425-48EC-965C-285149650E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4EE5B1-F77D-4B04-BA2C-CB022306C314}">
      <dgm:prSet custT="1"/>
      <dgm:spPr/>
      <dgm:t>
        <a:bodyPr/>
        <a:lstStyle/>
        <a:p>
          <a:r>
            <a:rPr lang="en-US" sz="2000" dirty="0"/>
            <a:t>A given class has 20 student (10 girls and 10 boys). The girls names are Samantha, Jada, Jane, Claire, Elizabeth, Mary, Susan, </a:t>
          </a:r>
          <a:r>
            <a:rPr lang="en-US" sz="2000" dirty="0" err="1"/>
            <a:t>Waje</a:t>
          </a:r>
          <a:r>
            <a:rPr lang="en-US" sz="2000" dirty="0"/>
            <a:t>, </a:t>
          </a:r>
          <a:r>
            <a:rPr lang="en-US" sz="2000" dirty="0" err="1"/>
            <a:t>Taibat</a:t>
          </a:r>
          <a:r>
            <a:rPr lang="en-US" sz="2000" dirty="0"/>
            <a:t> and Lilian. The girls have age, height and scores of 17,16,17,18,16,18,17,20,19,17; 5.5,6.0,5.4,5.9,5.6,5.5,6.1,6.0,5.7,5.5 and 80,85,70,60,76,66,87,95,50,49 respectively. On the other hand, the boys are Charles, Jude, James, Kelvin, </a:t>
          </a:r>
          <a:r>
            <a:rPr lang="en-US" sz="2000" dirty="0" err="1"/>
            <a:t>Biodun</a:t>
          </a:r>
          <a:r>
            <a:rPr lang="en-US" sz="2000" dirty="0"/>
            <a:t>, Wale, </a:t>
          </a:r>
          <a:r>
            <a:rPr lang="en-US" sz="2000" dirty="0" err="1"/>
            <a:t>Kunle</a:t>
          </a:r>
          <a:r>
            <a:rPr lang="en-US" sz="2000" dirty="0"/>
            <a:t>, Matthew, Tom and </a:t>
          </a:r>
          <a:r>
            <a:rPr lang="en-US" sz="2000" dirty="0" err="1"/>
            <a:t>Kayode</a:t>
          </a:r>
          <a:r>
            <a:rPr lang="en-US" sz="2000" dirty="0"/>
            <a:t>. They have corresponding age, height and scores of 19,16,18,17,20,19,16,18,17,19; 5.7,5.9,5.8,6.1,5.9,5.5,61,5.4,5.8,5.7;74,87,75,68,66,78,87,98,54,60 respectively. You have been appointed by the school to apply your algorithmic skills in implementation strategy for solving this problem. Your task is to generate the algorithm and python program to represent the data in a tabular form. </a:t>
          </a:r>
        </a:p>
        <a:p>
          <a:r>
            <a:rPr lang="en-US" sz="2000" dirty="0"/>
            <a:t>E.g. </a:t>
          </a:r>
          <a:r>
            <a:rPr lang="en-US" sz="2000" b="1" dirty="0">
              <a:solidFill>
                <a:srgbClr val="FFFF00"/>
              </a:solidFill>
            </a:rPr>
            <a:t>(Name | Age | Height | Score)</a:t>
          </a:r>
        </a:p>
      </dgm:t>
    </dgm:pt>
    <dgm:pt modelId="{F3E1650D-A397-472F-AC7B-989F32CB3CAF}" type="parTrans" cxnId="{418BD83C-A9C7-47A1-9E60-9E44E606DBD5}">
      <dgm:prSet/>
      <dgm:spPr/>
      <dgm:t>
        <a:bodyPr/>
        <a:lstStyle/>
        <a:p>
          <a:endParaRPr lang="en-US" sz="2000"/>
        </a:p>
      </dgm:t>
    </dgm:pt>
    <dgm:pt modelId="{C8AE0EDF-3C5C-4BA1-86AE-793029C77E24}" type="sibTrans" cxnId="{418BD83C-A9C7-47A1-9E60-9E44E606DBD5}">
      <dgm:prSet/>
      <dgm:spPr/>
      <dgm:t>
        <a:bodyPr/>
        <a:lstStyle/>
        <a:p>
          <a:endParaRPr lang="en-US" sz="2000"/>
        </a:p>
      </dgm:t>
    </dgm:pt>
    <dgm:pt modelId="{10A0C917-9C00-4773-B900-9F0980F48DAE}" type="pres">
      <dgm:prSet presAssocID="{AE92D771-E425-48EC-965C-285149650EA2}" presName="linear" presStyleCnt="0">
        <dgm:presLayoutVars>
          <dgm:animLvl val="lvl"/>
          <dgm:resizeHandles val="exact"/>
        </dgm:presLayoutVars>
      </dgm:prSet>
      <dgm:spPr/>
    </dgm:pt>
    <dgm:pt modelId="{B4B047FF-C1F1-4428-8CB1-42AF18DE97F5}" type="pres">
      <dgm:prSet presAssocID="{0B4EE5B1-F77D-4B04-BA2C-CB022306C314}" presName="parentText" presStyleLbl="node1" presStyleIdx="0" presStyleCnt="1" custScaleY="1001846">
        <dgm:presLayoutVars>
          <dgm:chMax val="0"/>
          <dgm:bulletEnabled val="1"/>
        </dgm:presLayoutVars>
      </dgm:prSet>
      <dgm:spPr/>
    </dgm:pt>
  </dgm:ptLst>
  <dgm:cxnLst>
    <dgm:cxn modelId="{418BD83C-A9C7-47A1-9E60-9E44E606DBD5}" srcId="{AE92D771-E425-48EC-965C-285149650EA2}" destId="{0B4EE5B1-F77D-4B04-BA2C-CB022306C314}" srcOrd="0" destOrd="0" parTransId="{F3E1650D-A397-472F-AC7B-989F32CB3CAF}" sibTransId="{C8AE0EDF-3C5C-4BA1-86AE-793029C77E24}"/>
    <dgm:cxn modelId="{CD8F2B54-1615-4F00-AD97-D9F72AA3098F}" type="presOf" srcId="{AE92D771-E425-48EC-965C-285149650EA2}" destId="{10A0C917-9C00-4773-B900-9F0980F48DAE}" srcOrd="0" destOrd="0" presId="urn:microsoft.com/office/officeart/2005/8/layout/vList2"/>
    <dgm:cxn modelId="{E632378B-941B-4CD3-8523-4508D5AD20A6}" type="presOf" srcId="{0B4EE5B1-F77D-4B04-BA2C-CB022306C314}" destId="{B4B047FF-C1F1-4428-8CB1-42AF18DE97F5}" srcOrd="0" destOrd="0" presId="urn:microsoft.com/office/officeart/2005/8/layout/vList2"/>
    <dgm:cxn modelId="{0973F796-12D8-4BED-A435-527559B18FD4}" type="presParOf" srcId="{10A0C917-9C00-4773-B900-9F0980F48DAE}" destId="{B4B047FF-C1F1-4428-8CB1-42AF18DE97F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47C617-BFFA-476F-8EF0-495708A5EB2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6753F03-1496-4B81-8D19-0799DEF1C886}">
      <dgm:prSet custT="1"/>
      <dgm:spPr/>
      <dgm:t>
        <a:bodyPr/>
        <a:lstStyle/>
        <a:p>
          <a:pPr algn="just"/>
          <a:r>
            <a:rPr lang="en-US" sz="2100" b="0" i="0" dirty="0"/>
            <a:t>You have been employed as a full-stack developer to write a python program for one of the top four </a:t>
          </a:r>
          <a:r>
            <a:rPr lang="en-US" sz="2100" b="0" i="0" dirty="0" err="1"/>
            <a:t>FinTechs</a:t>
          </a:r>
          <a:r>
            <a:rPr lang="en-US" sz="2100" b="0" i="0" dirty="0"/>
            <a:t> in Nigeria with about 2500 staff strength with various years of work experience. Develop a program that takes as input the years of experience and the age of the staff. If the staff has more than 25 years of experience and his/her age is equal to or more than 55, then the annual tax revenue (ATR) of the staff is N5,600,000. If the staff has more than 20 years of experience and his/her age is equal to or more than 45, then the ATR should be N4,480,000. If the staff has more than 10 years of experience and his/her age is equal to or more than 35, then the ATR should be N1,500,000. Else, for staff less than 10 years of work experience and below 35 years of age, the ATR should be 550,000.</a:t>
          </a:r>
        </a:p>
        <a:p>
          <a:pPr algn="just"/>
          <a:endParaRPr lang="en-US" sz="2100" dirty="0"/>
        </a:p>
      </dgm:t>
    </dgm:pt>
    <dgm:pt modelId="{89EA1C34-6E56-4BC6-91D1-33B18E4AF461}" type="parTrans" cxnId="{E6B1A029-9790-4D49-9764-C75A0F65A772}">
      <dgm:prSet/>
      <dgm:spPr/>
      <dgm:t>
        <a:bodyPr/>
        <a:lstStyle/>
        <a:p>
          <a:pPr algn="just"/>
          <a:endParaRPr lang="en-US" sz="2100"/>
        </a:p>
      </dgm:t>
    </dgm:pt>
    <dgm:pt modelId="{6C6475A6-ACDB-49D1-B68D-017D76A74D14}" type="sibTrans" cxnId="{E6B1A029-9790-4D49-9764-C75A0F65A772}">
      <dgm:prSet/>
      <dgm:spPr/>
      <dgm:t>
        <a:bodyPr/>
        <a:lstStyle/>
        <a:p>
          <a:pPr algn="just"/>
          <a:endParaRPr lang="en-US" sz="2100"/>
        </a:p>
      </dgm:t>
    </dgm:pt>
    <dgm:pt modelId="{442EC040-A61F-45D2-AC1B-F45ED762C791}" type="pres">
      <dgm:prSet presAssocID="{6447C617-BFFA-476F-8EF0-495708A5EB24}" presName="diagram" presStyleCnt="0">
        <dgm:presLayoutVars>
          <dgm:dir/>
          <dgm:resizeHandles val="exact"/>
        </dgm:presLayoutVars>
      </dgm:prSet>
      <dgm:spPr/>
    </dgm:pt>
    <dgm:pt modelId="{B08D47E5-2147-4DE6-8F0B-CCD0CF8CAA5C}" type="pres">
      <dgm:prSet presAssocID="{66753F03-1496-4B81-8D19-0799DEF1C886}" presName="node" presStyleLbl="node1" presStyleIdx="0" presStyleCnt="1" custScaleX="108891" custLinFactNeighborX="-1313" custLinFactNeighborY="-341">
        <dgm:presLayoutVars>
          <dgm:bulletEnabled val="1"/>
        </dgm:presLayoutVars>
      </dgm:prSet>
      <dgm:spPr/>
    </dgm:pt>
  </dgm:ptLst>
  <dgm:cxnLst>
    <dgm:cxn modelId="{295CEC01-6AA6-4867-847D-699AA071FA9B}" type="presOf" srcId="{6447C617-BFFA-476F-8EF0-495708A5EB24}" destId="{442EC040-A61F-45D2-AC1B-F45ED762C791}" srcOrd="0" destOrd="0" presId="urn:microsoft.com/office/officeart/2005/8/layout/default"/>
    <dgm:cxn modelId="{E6B1A029-9790-4D49-9764-C75A0F65A772}" srcId="{6447C617-BFFA-476F-8EF0-495708A5EB24}" destId="{66753F03-1496-4B81-8D19-0799DEF1C886}" srcOrd="0" destOrd="0" parTransId="{89EA1C34-6E56-4BC6-91D1-33B18E4AF461}" sibTransId="{6C6475A6-ACDB-49D1-B68D-017D76A74D14}"/>
    <dgm:cxn modelId="{057FAB2E-E352-4A97-8348-236CD4E950DA}" type="presOf" srcId="{66753F03-1496-4B81-8D19-0799DEF1C886}" destId="{B08D47E5-2147-4DE6-8F0B-CCD0CF8CAA5C}" srcOrd="0" destOrd="0" presId="urn:microsoft.com/office/officeart/2005/8/layout/default"/>
    <dgm:cxn modelId="{A027E17D-EA4D-41F0-9E92-7391FEF30A9C}" type="presParOf" srcId="{442EC040-A61F-45D2-AC1B-F45ED762C791}" destId="{B08D47E5-2147-4DE6-8F0B-CCD0CF8CAA5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4DAFC2-3D75-420E-8DC0-26DA7A06F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788C7E-DB78-4CAD-A6BA-E07EF18935FE}">
      <dgm:prSet phldrT="[Text]"/>
      <dgm:spPr/>
      <dgm:t>
        <a:bodyPr/>
        <a:lstStyle/>
        <a:p>
          <a:pPr algn="ctr"/>
          <a:r>
            <a:rPr lang="en-US" dirty="0"/>
            <a:t>One of the key issue that have threatened organizations and institutions is that of name verification. To solve it, people now use biometric software and machine vision enabled tools to verify identities of their employees and take attendance. JT Ventures is a delivery business, with about 40 employees. However, the management board would want a way to identify if a user is one of her employees. Your mission, should you choose to accept it, is to write a python function program that takes a user's name and department, then checks if he/she is an employee. If employee exist, then welcome the employee appropriately and display the company profile (</a:t>
          </a:r>
          <a:r>
            <a:rPr lang="en-US" b="1" dirty="0">
              <a:solidFill>
                <a:srgbClr val="FFFF00"/>
              </a:solidFill>
            </a:rPr>
            <a:t>jt-ventrues.csv</a:t>
          </a:r>
          <a:r>
            <a:rPr lang="en-US" i="1" dirty="0"/>
            <a:t> dataset is attached</a:t>
          </a:r>
          <a:r>
            <a:rPr lang="en-US" dirty="0"/>
            <a:t>) ….otherwise, you politely indicate that employee does not exist</a:t>
          </a:r>
          <a:r>
            <a:rPr lang="en-US" dirty="0">
              <a:sym typeface="Wingdings" panose="05000000000000000000" pitchFamily="2" charset="2"/>
            </a:rPr>
            <a:t>.</a:t>
          </a:r>
          <a:endParaRPr lang="en-US" dirty="0"/>
        </a:p>
      </dgm:t>
    </dgm:pt>
    <dgm:pt modelId="{FE24EDB0-9A6E-492C-AF36-E7B58B2DDCC7}" type="parTrans" cxnId="{7F24626B-35F2-4D8C-8F99-02B370D85C86}">
      <dgm:prSet/>
      <dgm:spPr/>
      <dgm:t>
        <a:bodyPr/>
        <a:lstStyle/>
        <a:p>
          <a:pPr algn="ctr"/>
          <a:endParaRPr lang="en-US"/>
        </a:p>
      </dgm:t>
    </dgm:pt>
    <dgm:pt modelId="{913E354C-ED26-4D1F-9EB2-C86F49A88D89}" type="sibTrans" cxnId="{7F24626B-35F2-4D8C-8F99-02B370D85C86}">
      <dgm:prSet/>
      <dgm:spPr/>
      <dgm:t>
        <a:bodyPr/>
        <a:lstStyle/>
        <a:p>
          <a:pPr algn="ctr"/>
          <a:endParaRPr lang="en-US"/>
        </a:p>
      </dgm:t>
    </dgm:pt>
    <dgm:pt modelId="{3688530C-58EB-4E9D-91F0-70C62C6C6406}" type="pres">
      <dgm:prSet presAssocID="{634DAFC2-3D75-420E-8DC0-26DA7A06F824}" presName="linear" presStyleCnt="0">
        <dgm:presLayoutVars>
          <dgm:animLvl val="lvl"/>
          <dgm:resizeHandles val="exact"/>
        </dgm:presLayoutVars>
      </dgm:prSet>
      <dgm:spPr/>
    </dgm:pt>
    <dgm:pt modelId="{51C65DC2-B172-4C1A-819F-69A7B3B9719B}" type="pres">
      <dgm:prSet presAssocID="{40788C7E-DB78-4CAD-A6BA-E07EF18935FE}" presName="parentText" presStyleLbl="node1" presStyleIdx="0" presStyleCnt="1">
        <dgm:presLayoutVars>
          <dgm:chMax val="0"/>
          <dgm:bulletEnabled val="1"/>
        </dgm:presLayoutVars>
      </dgm:prSet>
      <dgm:spPr/>
    </dgm:pt>
  </dgm:ptLst>
  <dgm:cxnLst>
    <dgm:cxn modelId="{3D746618-837D-4301-8199-90B35A5906EC}" type="presOf" srcId="{634DAFC2-3D75-420E-8DC0-26DA7A06F824}" destId="{3688530C-58EB-4E9D-91F0-70C62C6C6406}" srcOrd="0" destOrd="0" presId="urn:microsoft.com/office/officeart/2005/8/layout/vList2"/>
    <dgm:cxn modelId="{7F24626B-35F2-4D8C-8F99-02B370D85C86}" srcId="{634DAFC2-3D75-420E-8DC0-26DA7A06F824}" destId="{40788C7E-DB78-4CAD-A6BA-E07EF18935FE}" srcOrd="0" destOrd="0" parTransId="{FE24EDB0-9A6E-492C-AF36-E7B58B2DDCC7}" sibTransId="{913E354C-ED26-4D1F-9EB2-C86F49A88D89}"/>
    <dgm:cxn modelId="{CB9BDDCD-4992-4ED8-A371-A53FD4DE7C8B}" type="presOf" srcId="{40788C7E-DB78-4CAD-A6BA-E07EF18935FE}" destId="{51C65DC2-B172-4C1A-819F-69A7B3B9719B}" srcOrd="0" destOrd="0" presId="urn:microsoft.com/office/officeart/2005/8/layout/vList2"/>
    <dgm:cxn modelId="{C1C422BD-E38A-4EA2-8437-C8DC7D20613C}" type="presParOf" srcId="{3688530C-58EB-4E9D-91F0-70C62C6C6406}" destId="{51C65DC2-B172-4C1A-819F-69A7B3B971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A1615C-33F1-4418-A466-3723252C7F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30468D3-6B95-46AD-BB68-263AB732D372}">
      <dgm:prSet phldrT="[Text]" custT="1"/>
      <dgm:spPr/>
      <dgm:t>
        <a:bodyPr/>
        <a:lstStyle/>
        <a:p>
          <a:r>
            <a:rPr lang="en-US" sz="2000" dirty="0" err="1"/>
            <a:t>Gboyega</a:t>
          </a:r>
          <a:r>
            <a:rPr lang="en-US" sz="2000" dirty="0"/>
            <a:t> </a:t>
          </a:r>
          <a:r>
            <a:rPr lang="en-US" sz="2000" dirty="0" err="1"/>
            <a:t>Adekunle</a:t>
          </a:r>
          <a:r>
            <a:rPr lang="en-US" sz="2000" dirty="0"/>
            <a:t> runs a delivery service called </a:t>
          </a:r>
          <a:r>
            <a:rPr lang="en-US" sz="2000" dirty="0" err="1"/>
            <a:t>Yega</a:t>
          </a:r>
          <a:r>
            <a:rPr lang="en-US" sz="2000" dirty="0"/>
            <a:t> Services, and charge people based on their location and weight of their package. The following are some of the things he considers:</a:t>
          </a:r>
        </a:p>
      </dgm:t>
    </dgm:pt>
    <dgm:pt modelId="{C5E2DB14-5167-4123-A218-7D3BB0DD2FD5}" type="parTrans" cxnId="{6D5E588A-968F-40D5-BBBD-A5D1E9846EFA}">
      <dgm:prSet/>
      <dgm:spPr/>
      <dgm:t>
        <a:bodyPr/>
        <a:lstStyle/>
        <a:p>
          <a:endParaRPr lang="en-US" sz="2000"/>
        </a:p>
      </dgm:t>
    </dgm:pt>
    <dgm:pt modelId="{5751653B-F756-4B21-9651-DBA432F84CC6}" type="sibTrans" cxnId="{6D5E588A-968F-40D5-BBBD-A5D1E9846EFA}">
      <dgm:prSet/>
      <dgm:spPr/>
      <dgm:t>
        <a:bodyPr/>
        <a:lstStyle/>
        <a:p>
          <a:endParaRPr lang="en-US" sz="2000"/>
        </a:p>
      </dgm:t>
    </dgm:pt>
    <dgm:pt modelId="{BE79EEA4-544A-47B0-85F1-62D7F6E95C2D}">
      <dgm:prSet custT="1"/>
      <dgm:spPr/>
      <dgm:t>
        <a:bodyPr/>
        <a:lstStyle/>
        <a:p>
          <a:r>
            <a:rPr lang="en-US" sz="2000" dirty="0"/>
            <a:t>He charges N2,000, whenever he is delivering a package with weight of 10kg and above to Ibeju-Lekki community, and N1500 when it is less.</a:t>
          </a:r>
        </a:p>
      </dgm:t>
    </dgm:pt>
    <dgm:pt modelId="{45A668F9-1DBA-4938-BAE9-0AC62FDE5BCC}" type="parTrans" cxnId="{9B7F7D06-196B-46BB-AB77-49B583515E9F}">
      <dgm:prSet/>
      <dgm:spPr/>
      <dgm:t>
        <a:bodyPr/>
        <a:lstStyle/>
        <a:p>
          <a:endParaRPr lang="en-US" sz="2000"/>
        </a:p>
      </dgm:t>
    </dgm:pt>
    <dgm:pt modelId="{5F615A58-DEAF-4567-ADE4-F68DA77ACB7A}" type="sibTrans" cxnId="{9B7F7D06-196B-46BB-AB77-49B583515E9F}">
      <dgm:prSet/>
      <dgm:spPr/>
      <dgm:t>
        <a:bodyPr/>
        <a:lstStyle/>
        <a:p>
          <a:endParaRPr lang="en-US" sz="2000"/>
        </a:p>
      </dgm:t>
    </dgm:pt>
    <dgm:pt modelId="{34F8E935-0ACC-4648-90FB-062D07B033E0}">
      <dgm:prSet custT="1"/>
      <dgm:spPr/>
      <dgm:t>
        <a:bodyPr/>
        <a:lstStyle/>
        <a:p>
          <a:r>
            <a:rPr lang="en-US" sz="2000" dirty="0"/>
            <a:t>However, he charges N5,000 whenever he delivers to </a:t>
          </a:r>
          <a:r>
            <a:rPr lang="en-US" sz="2000" dirty="0" err="1"/>
            <a:t>Epe</a:t>
          </a:r>
          <a:r>
            <a:rPr lang="en-US" sz="2000" dirty="0"/>
            <a:t>, a package with weight of 10kg and above, and N4,000 when it is less.</a:t>
          </a:r>
        </a:p>
      </dgm:t>
    </dgm:pt>
    <dgm:pt modelId="{E67E0A27-8FEC-483B-9469-E98A518573BB}" type="parTrans" cxnId="{4CC0D948-8639-4235-AB90-E7B28222AC63}">
      <dgm:prSet/>
      <dgm:spPr/>
      <dgm:t>
        <a:bodyPr/>
        <a:lstStyle/>
        <a:p>
          <a:endParaRPr lang="en-US" sz="2000"/>
        </a:p>
      </dgm:t>
    </dgm:pt>
    <dgm:pt modelId="{AD362195-6AA5-45A8-B373-1DC57D5D6B4F}" type="sibTrans" cxnId="{4CC0D948-8639-4235-AB90-E7B28222AC63}">
      <dgm:prSet/>
      <dgm:spPr/>
      <dgm:t>
        <a:bodyPr/>
        <a:lstStyle/>
        <a:p>
          <a:endParaRPr lang="en-US" sz="2000"/>
        </a:p>
      </dgm:t>
    </dgm:pt>
    <dgm:pt modelId="{328FA093-CDC2-4DAE-8A22-AC664F8B3258}">
      <dgm:prSet custT="1"/>
      <dgm:spPr/>
      <dgm:t>
        <a:bodyPr/>
        <a:lstStyle/>
        <a:p>
          <a:r>
            <a:rPr lang="en-US" sz="2000" dirty="0"/>
            <a:t>Write a python function program that tells a user how much to pay, based on their location, and package weight. </a:t>
          </a:r>
        </a:p>
      </dgm:t>
    </dgm:pt>
    <dgm:pt modelId="{B719DEB6-0F11-4161-A62F-514490F3B453}" type="parTrans" cxnId="{3272ECD6-AEBA-4420-AF10-A04F53F8280C}">
      <dgm:prSet/>
      <dgm:spPr/>
      <dgm:t>
        <a:bodyPr/>
        <a:lstStyle/>
        <a:p>
          <a:endParaRPr lang="en-US" sz="2000"/>
        </a:p>
      </dgm:t>
    </dgm:pt>
    <dgm:pt modelId="{91CE1847-C110-4699-99BA-02E986BA241F}" type="sibTrans" cxnId="{3272ECD6-AEBA-4420-AF10-A04F53F8280C}">
      <dgm:prSet/>
      <dgm:spPr/>
      <dgm:t>
        <a:bodyPr/>
        <a:lstStyle/>
        <a:p>
          <a:endParaRPr lang="en-US" sz="2000"/>
        </a:p>
      </dgm:t>
    </dgm:pt>
    <dgm:pt modelId="{DEDEFF84-C724-4607-8006-D2ACEDC3A7F9}" type="pres">
      <dgm:prSet presAssocID="{15A1615C-33F1-4418-A466-3723252C7FEF}" presName="linear" presStyleCnt="0">
        <dgm:presLayoutVars>
          <dgm:animLvl val="lvl"/>
          <dgm:resizeHandles val="exact"/>
        </dgm:presLayoutVars>
      </dgm:prSet>
      <dgm:spPr/>
    </dgm:pt>
    <dgm:pt modelId="{B1DEEB66-A586-4D58-922A-3F04B1F6F35B}" type="pres">
      <dgm:prSet presAssocID="{430468D3-6B95-46AD-BB68-263AB732D372}" presName="parentText" presStyleLbl="node1" presStyleIdx="0" presStyleCnt="4">
        <dgm:presLayoutVars>
          <dgm:chMax val="0"/>
          <dgm:bulletEnabled val="1"/>
        </dgm:presLayoutVars>
      </dgm:prSet>
      <dgm:spPr/>
    </dgm:pt>
    <dgm:pt modelId="{7F9701DE-647C-4F34-97FB-FD6F8C2851AA}" type="pres">
      <dgm:prSet presAssocID="{5751653B-F756-4B21-9651-DBA432F84CC6}" presName="spacer" presStyleCnt="0"/>
      <dgm:spPr/>
    </dgm:pt>
    <dgm:pt modelId="{7F3A14AC-1A88-422A-A810-C0441FF4DF95}" type="pres">
      <dgm:prSet presAssocID="{BE79EEA4-544A-47B0-85F1-62D7F6E95C2D}" presName="parentText" presStyleLbl="node1" presStyleIdx="1" presStyleCnt="4">
        <dgm:presLayoutVars>
          <dgm:chMax val="0"/>
          <dgm:bulletEnabled val="1"/>
        </dgm:presLayoutVars>
      </dgm:prSet>
      <dgm:spPr/>
    </dgm:pt>
    <dgm:pt modelId="{979F7814-EE24-4F5A-AAC0-3A4C6505707A}" type="pres">
      <dgm:prSet presAssocID="{5F615A58-DEAF-4567-ADE4-F68DA77ACB7A}" presName="spacer" presStyleCnt="0"/>
      <dgm:spPr/>
    </dgm:pt>
    <dgm:pt modelId="{FB3FC788-697E-4D17-B149-BFAD723B66D2}" type="pres">
      <dgm:prSet presAssocID="{34F8E935-0ACC-4648-90FB-062D07B033E0}" presName="parentText" presStyleLbl="node1" presStyleIdx="2" presStyleCnt="4">
        <dgm:presLayoutVars>
          <dgm:chMax val="0"/>
          <dgm:bulletEnabled val="1"/>
        </dgm:presLayoutVars>
      </dgm:prSet>
      <dgm:spPr/>
    </dgm:pt>
    <dgm:pt modelId="{DBC931D1-CEFE-4811-B7FE-C2E1B624AFF7}" type="pres">
      <dgm:prSet presAssocID="{AD362195-6AA5-45A8-B373-1DC57D5D6B4F}" presName="spacer" presStyleCnt="0"/>
      <dgm:spPr/>
    </dgm:pt>
    <dgm:pt modelId="{2652F9F5-3FA6-474A-95EA-9958F5567122}" type="pres">
      <dgm:prSet presAssocID="{328FA093-CDC2-4DAE-8A22-AC664F8B3258}" presName="parentText" presStyleLbl="node1" presStyleIdx="3" presStyleCnt="4">
        <dgm:presLayoutVars>
          <dgm:chMax val="0"/>
          <dgm:bulletEnabled val="1"/>
        </dgm:presLayoutVars>
      </dgm:prSet>
      <dgm:spPr/>
    </dgm:pt>
  </dgm:ptLst>
  <dgm:cxnLst>
    <dgm:cxn modelId="{9B7F7D06-196B-46BB-AB77-49B583515E9F}" srcId="{15A1615C-33F1-4418-A466-3723252C7FEF}" destId="{BE79EEA4-544A-47B0-85F1-62D7F6E95C2D}" srcOrd="1" destOrd="0" parTransId="{45A668F9-1DBA-4938-BAE9-0AC62FDE5BCC}" sibTransId="{5F615A58-DEAF-4567-ADE4-F68DA77ACB7A}"/>
    <dgm:cxn modelId="{A35DB33E-559D-4B0A-A8EF-3F8A55A95588}" type="presOf" srcId="{430468D3-6B95-46AD-BB68-263AB732D372}" destId="{B1DEEB66-A586-4D58-922A-3F04B1F6F35B}" srcOrd="0" destOrd="0" presId="urn:microsoft.com/office/officeart/2005/8/layout/vList2"/>
    <dgm:cxn modelId="{4CC0D948-8639-4235-AB90-E7B28222AC63}" srcId="{15A1615C-33F1-4418-A466-3723252C7FEF}" destId="{34F8E935-0ACC-4648-90FB-062D07B033E0}" srcOrd="2" destOrd="0" parTransId="{E67E0A27-8FEC-483B-9469-E98A518573BB}" sibTransId="{AD362195-6AA5-45A8-B373-1DC57D5D6B4F}"/>
    <dgm:cxn modelId="{D121F76B-D0F3-493B-9A6F-C95A02854D1B}" type="presOf" srcId="{34F8E935-0ACC-4648-90FB-062D07B033E0}" destId="{FB3FC788-697E-4D17-B149-BFAD723B66D2}" srcOrd="0" destOrd="0" presId="urn:microsoft.com/office/officeart/2005/8/layout/vList2"/>
    <dgm:cxn modelId="{E5BB9271-D9EF-4378-AA01-E173713C3113}" type="presOf" srcId="{328FA093-CDC2-4DAE-8A22-AC664F8B3258}" destId="{2652F9F5-3FA6-474A-95EA-9958F5567122}" srcOrd="0" destOrd="0" presId="urn:microsoft.com/office/officeart/2005/8/layout/vList2"/>
    <dgm:cxn modelId="{1CD86381-4D58-4F5E-8293-61075D482510}" type="presOf" srcId="{15A1615C-33F1-4418-A466-3723252C7FEF}" destId="{DEDEFF84-C724-4607-8006-D2ACEDC3A7F9}" srcOrd="0" destOrd="0" presId="urn:microsoft.com/office/officeart/2005/8/layout/vList2"/>
    <dgm:cxn modelId="{6D5E588A-968F-40D5-BBBD-A5D1E9846EFA}" srcId="{15A1615C-33F1-4418-A466-3723252C7FEF}" destId="{430468D3-6B95-46AD-BB68-263AB732D372}" srcOrd="0" destOrd="0" parTransId="{C5E2DB14-5167-4123-A218-7D3BB0DD2FD5}" sibTransId="{5751653B-F756-4B21-9651-DBA432F84CC6}"/>
    <dgm:cxn modelId="{3272ECD6-AEBA-4420-AF10-A04F53F8280C}" srcId="{15A1615C-33F1-4418-A466-3723252C7FEF}" destId="{328FA093-CDC2-4DAE-8A22-AC664F8B3258}" srcOrd="3" destOrd="0" parTransId="{B719DEB6-0F11-4161-A62F-514490F3B453}" sibTransId="{91CE1847-C110-4699-99BA-02E986BA241F}"/>
    <dgm:cxn modelId="{A398E7E5-FF0C-4C4A-8787-DABF3325D8B5}" type="presOf" srcId="{BE79EEA4-544A-47B0-85F1-62D7F6E95C2D}" destId="{7F3A14AC-1A88-422A-A810-C0441FF4DF95}" srcOrd="0" destOrd="0" presId="urn:microsoft.com/office/officeart/2005/8/layout/vList2"/>
    <dgm:cxn modelId="{E6AE9584-7B73-4962-BFFC-74AC47D300D5}" type="presParOf" srcId="{DEDEFF84-C724-4607-8006-D2ACEDC3A7F9}" destId="{B1DEEB66-A586-4D58-922A-3F04B1F6F35B}" srcOrd="0" destOrd="0" presId="urn:microsoft.com/office/officeart/2005/8/layout/vList2"/>
    <dgm:cxn modelId="{7A718153-E045-4F3B-A759-762419BAF0B1}" type="presParOf" srcId="{DEDEFF84-C724-4607-8006-D2ACEDC3A7F9}" destId="{7F9701DE-647C-4F34-97FB-FD6F8C2851AA}" srcOrd="1" destOrd="0" presId="urn:microsoft.com/office/officeart/2005/8/layout/vList2"/>
    <dgm:cxn modelId="{70FCB6E3-C851-4958-A9E9-CC75DB9DED6A}" type="presParOf" srcId="{DEDEFF84-C724-4607-8006-D2ACEDC3A7F9}" destId="{7F3A14AC-1A88-422A-A810-C0441FF4DF95}" srcOrd="2" destOrd="0" presId="urn:microsoft.com/office/officeart/2005/8/layout/vList2"/>
    <dgm:cxn modelId="{E38717EF-B7F0-45C0-A04B-2CCE10A73932}" type="presParOf" srcId="{DEDEFF84-C724-4607-8006-D2ACEDC3A7F9}" destId="{979F7814-EE24-4F5A-AAC0-3A4C6505707A}" srcOrd="3" destOrd="0" presId="urn:microsoft.com/office/officeart/2005/8/layout/vList2"/>
    <dgm:cxn modelId="{AA497DB6-DCD5-4B31-9910-7AFED775CA5E}" type="presParOf" srcId="{DEDEFF84-C724-4607-8006-D2ACEDC3A7F9}" destId="{FB3FC788-697E-4D17-B149-BFAD723B66D2}" srcOrd="4" destOrd="0" presId="urn:microsoft.com/office/officeart/2005/8/layout/vList2"/>
    <dgm:cxn modelId="{2CDC6AA7-796D-4E32-A0D6-0A56A5DC8ED6}" type="presParOf" srcId="{DEDEFF84-C724-4607-8006-D2ACEDC3A7F9}" destId="{DBC931D1-CEFE-4811-B7FE-C2E1B624AFF7}" srcOrd="5" destOrd="0" presId="urn:microsoft.com/office/officeart/2005/8/layout/vList2"/>
    <dgm:cxn modelId="{0EB4DBBA-D781-4698-A7E7-CEA88703687E}" type="presParOf" srcId="{DEDEFF84-C724-4607-8006-D2ACEDC3A7F9}" destId="{2652F9F5-3FA6-474A-95EA-9958F55671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6A3D71-BCBE-4AF2-BFE0-4973C3934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E434DD-047B-4592-95BB-520F7A9C3D9C}">
      <dgm:prSet phldrT="[Text]" custT="1"/>
      <dgm:spPr/>
      <dgm:t>
        <a:bodyPr/>
        <a:lstStyle/>
        <a:p>
          <a:r>
            <a:rPr lang="en-US" sz="2000" dirty="0"/>
            <a:t>Before an individual is admitted into Computer Science Department, he/she must:</a:t>
          </a:r>
        </a:p>
      </dgm:t>
    </dgm:pt>
    <dgm:pt modelId="{1CCC7411-1EF1-473F-A9E8-6B904A02CDA9}" type="parTrans" cxnId="{1160B19F-5847-4997-BE69-6E367FB84905}">
      <dgm:prSet/>
      <dgm:spPr/>
      <dgm:t>
        <a:bodyPr/>
        <a:lstStyle/>
        <a:p>
          <a:endParaRPr lang="en-US" sz="2800"/>
        </a:p>
      </dgm:t>
    </dgm:pt>
    <dgm:pt modelId="{918FCE72-9C62-463E-9BB4-DB6E08B6F0DA}" type="sibTrans" cxnId="{1160B19F-5847-4997-BE69-6E367FB84905}">
      <dgm:prSet/>
      <dgm:spPr/>
      <dgm:t>
        <a:bodyPr/>
        <a:lstStyle/>
        <a:p>
          <a:endParaRPr lang="en-US" sz="2800"/>
        </a:p>
      </dgm:t>
    </dgm:pt>
    <dgm:pt modelId="{BDE0823C-EB01-4439-A670-30A6652CB641}">
      <dgm:prSet custT="1"/>
      <dgm:spPr/>
      <dgm:t>
        <a:bodyPr/>
        <a:lstStyle/>
        <a:p>
          <a:r>
            <a:rPr lang="en-US" sz="1600" dirty="0"/>
            <a:t>Score 230 or above in jamb</a:t>
          </a:r>
        </a:p>
      </dgm:t>
    </dgm:pt>
    <dgm:pt modelId="{C23BCF4C-32F7-4469-B2D4-5AB8E10E62A3}" type="parTrans" cxnId="{F727A2A8-FEDB-40EB-BEFA-613FF3B81DA0}">
      <dgm:prSet/>
      <dgm:spPr/>
      <dgm:t>
        <a:bodyPr/>
        <a:lstStyle/>
        <a:p>
          <a:endParaRPr lang="en-US" sz="2800"/>
        </a:p>
      </dgm:t>
    </dgm:pt>
    <dgm:pt modelId="{D40A3FAE-C1A5-408B-8FBE-C20A555EF33D}" type="sibTrans" cxnId="{F727A2A8-FEDB-40EB-BEFA-613FF3B81DA0}">
      <dgm:prSet/>
      <dgm:spPr/>
      <dgm:t>
        <a:bodyPr/>
        <a:lstStyle/>
        <a:p>
          <a:endParaRPr lang="en-US" sz="2800"/>
        </a:p>
      </dgm:t>
    </dgm:pt>
    <dgm:pt modelId="{FC5F0FA0-ACC9-42F3-A0C5-B3598C6C3985}">
      <dgm:prSet custT="1"/>
      <dgm:spPr/>
      <dgm:t>
        <a:bodyPr/>
        <a:lstStyle/>
        <a:p>
          <a:r>
            <a:rPr lang="en-US" sz="1600" dirty="0"/>
            <a:t>Have at least 5 credit in the 5 key subjects (you know them)</a:t>
          </a:r>
        </a:p>
      </dgm:t>
    </dgm:pt>
    <dgm:pt modelId="{CAC3577D-66B6-445B-8B5E-FF4F1BDD8371}" type="parTrans" cxnId="{D4F6C28C-37F1-48A7-834D-8F79AAC5AE8E}">
      <dgm:prSet/>
      <dgm:spPr/>
      <dgm:t>
        <a:bodyPr/>
        <a:lstStyle/>
        <a:p>
          <a:endParaRPr lang="en-US" sz="2800"/>
        </a:p>
      </dgm:t>
    </dgm:pt>
    <dgm:pt modelId="{65B4593C-7C9A-40D9-B43C-9DAA85BB04B6}" type="sibTrans" cxnId="{D4F6C28C-37F1-48A7-834D-8F79AAC5AE8E}">
      <dgm:prSet/>
      <dgm:spPr/>
      <dgm:t>
        <a:bodyPr/>
        <a:lstStyle/>
        <a:p>
          <a:endParaRPr lang="en-US" sz="2800"/>
        </a:p>
      </dgm:t>
    </dgm:pt>
    <dgm:pt modelId="{2E568641-BDA1-4B3C-86C2-21AF8DD3D0A8}">
      <dgm:prSet custT="1"/>
      <dgm:spPr/>
      <dgm:t>
        <a:bodyPr/>
        <a:lstStyle/>
        <a:p>
          <a:r>
            <a:rPr lang="en-US" sz="1600" dirty="0"/>
            <a:t>Pass an interview.</a:t>
          </a:r>
        </a:p>
      </dgm:t>
    </dgm:pt>
    <dgm:pt modelId="{B361CEF2-E4DC-4092-93C9-95CA7429B3BE}" type="parTrans" cxnId="{CCD0D775-CA9D-4EB7-999B-AC4B9162A6FE}">
      <dgm:prSet/>
      <dgm:spPr/>
      <dgm:t>
        <a:bodyPr/>
        <a:lstStyle/>
        <a:p>
          <a:endParaRPr lang="en-US" sz="2800"/>
        </a:p>
      </dgm:t>
    </dgm:pt>
    <dgm:pt modelId="{B2CD287D-F436-4DDE-BDAA-17241050F205}" type="sibTrans" cxnId="{CCD0D775-CA9D-4EB7-999B-AC4B9162A6FE}">
      <dgm:prSet/>
      <dgm:spPr/>
      <dgm:t>
        <a:bodyPr/>
        <a:lstStyle/>
        <a:p>
          <a:endParaRPr lang="en-US" sz="2800"/>
        </a:p>
      </dgm:t>
    </dgm:pt>
    <dgm:pt modelId="{4A15D752-2707-42E9-8C21-854F0405EC4A}">
      <dgm:prSet custT="1"/>
      <dgm:spPr/>
      <dgm:t>
        <a:bodyPr/>
        <a:lstStyle/>
        <a:p>
          <a:r>
            <a:rPr lang="en-US" sz="1800" dirty="0"/>
            <a:t>Your mission, should you choose to accept it, is to automate this process, by developing a python function program that tells a particular candidate if he/she is admitted into computer science, based on their inputs. The program will store the information of candidates who are admitted into a file called </a:t>
          </a:r>
          <a:r>
            <a:rPr lang="en-US" sz="1800" b="1" dirty="0">
              <a:solidFill>
                <a:srgbClr val="FFFF00"/>
              </a:solidFill>
            </a:rPr>
            <a:t>admitted.csv</a:t>
          </a:r>
          <a:r>
            <a:rPr lang="en-US" sz="1800" dirty="0"/>
            <a:t>, and candidates who did not meet the requirements are stored in another file called </a:t>
          </a:r>
          <a:r>
            <a:rPr lang="en-US" sz="1800" b="1" dirty="0">
              <a:solidFill>
                <a:srgbClr val="FFFF00"/>
              </a:solidFill>
            </a:rPr>
            <a:t>not-admitted.csv</a:t>
          </a:r>
        </a:p>
      </dgm:t>
    </dgm:pt>
    <dgm:pt modelId="{3577FAAA-9DBA-416C-A0AC-7C501C9ED910}" type="parTrans" cxnId="{E9CA5322-23BC-4872-A6CB-C8E0F9A52514}">
      <dgm:prSet/>
      <dgm:spPr/>
      <dgm:t>
        <a:bodyPr/>
        <a:lstStyle/>
        <a:p>
          <a:endParaRPr lang="en-US" sz="2800"/>
        </a:p>
      </dgm:t>
    </dgm:pt>
    <dgm:pt modelId="{35AF6ED8-FC79-4F7A-90C0-18606204E429}" type="sibTrans" cxnId="{E9CA5322-23BC-4872-A6CB-C8E0F9A52514}">
      <dgm:prSet/>
      <dgm:spPr/>
      <dgm:t>
        <a:bodyPr/>
        <a:lstStyle/>
        <a:p>
          <a:endParaRPr lang="en-US" sz="2800"/>
        </a:p>
      </dgm:t>
    </dgm:pt>
    <dgm:pt modelId="{B0419B36-64FC-4F00-BDB7-2F4F43645208}">
      <dgm:prSet custT="1"/>
      <dgm:spPr/>
      <dgm:t>
        <a:bodyPr/>
        <a:lstStyle/>
        <a:p>
          <a:endParaRPr lang="en-US" sz="1600" dirty="0">
            <a:solidFill>
              <a:schemeClr val="accent4">
                <a:lumMod val="10000"/>
              </a:schemeClr>
            </a:solidFill>
          </a:endParaRPr>
        </a:p>
      </dgm:t>
    </dgm:pt>
    <dgm:pt modelId="{C225756E-3405-487E-948D-1E796C284218}" type="parTrans" cxnId="{7EC84857-6298-4481-AD7E-2C57B0062DED}">
      <dgm:prSet/>
      <dgm:spPr/>
      <dgm:t>
        <a:bodyPr/>
        <a:lstStyle/>
        <a:p>
          <a:endParaRPr lang="en-US" sz="2800"/>
        </a:p>
      </dgm:t>
    </dgm:pt>
    <dgm:pt modelId="{1BF43553-6E94-4504-BDF6-4D3719D5985F}" type="sibTrans" cxnId="{7EC84857-6298-4481-AD7E-2C57B0062DED}">
      <dgm:prSet/>
      <dgm:spPr/>
      <dgm:t>
        <a:bodyPr/>
        <a:lstStyle/>
        <a:p>
          <a:endParaRPr lang="en-US" sz="2800"/>
        </a:p>
      </dgm:t>
    </dgm:pt>
    <dgm:pt modelId="{6A202C12-EE1F-4E8D-BF0C-23A826615800}">
      <dgm:prSet phldrT="[Text]" custT="1"/>
      <dgm:spPr/>
      <dgm:t>
        <a:bodyPr/>
        <a:lstStyle/>
        <a:p>
          <a:r>
            <a:rPr lang="en-US" sz="2000" dirty="0"/>
            <a:t>Before an individual is admitted into Mass Communication  Department, he/she must:</a:t>
          </a:r>
        </a:p>
      </dgm:t>
    </dgm:pt>
    <dgm:pt modelId="{FCBDF28E-34B8-46E0-957C-776003C0AEE9}" type="parTrans" cxnId="{EA026DEF-BBC0-4D2D-8D5C-9FEFDCAA1FE5}">
      <dgm:prSet/>
      <dgm:spPr/>
      <dgm:t>
        <a:bodyPr/>
        <a:lstStyle/>
        <a:p>
          <a:endParaRPr lang="en-US" sz="2800"/>
        </a:p>
      </dgm:t>
    </dgm:pt>
    <dgm:pt modelId="{792CFD60-B6A5-4C70-B60A-8AD8BFF5BB9B}" type="sibTrans" cxnId="{EA026DEF-BBC0-4D2D-8D5C-9FEFDCAA1FE5}">
      <dgm:prSet/>
      <dgm:spPr/>
      <dgm:t>
        <a:bodyPr/>
        <a:lstStyle/>
        <a:p>
          <a:endParaRPr lang="en-US" sz="2800"/>
        </a:p>
      </dgm:t>
    </dgm:pt>
    <dgm:pt modelId="{E7C4F9AE-AF89-478A-AFCE-B4971ECD4BC1}">
      <dgm:prSet custT="1"/>
      <dgm:spPr/>
      <dgm:t>
        <a:bodyPr/>
        <a:lstStyle/>
        <a:p>
          <a:r>
            <a:rPr lang="en-US" sz="1600" dirty="0"/>
            <a:t>Score 220 or above in jamb</a:t>
          </a:r>
        </a:p>
      </dgm:t>
    </dgm:pt>
    <dgm:pt modelId="{4EC7BD38-2F20-4AAC-ACCB-38FBD479F01F}" type="parTrans" cxnId="{83337D99-A41F-4CF8-A578-86DF0317B6E9}">
      <dgm:prSet/>
      <dgm:spPr/>
      <dgm:t>
        <a:bodyPr/>
        <a:lstStyle/>
        <a:p>
          <a:endParaRPr lang="en-US" sz="2800"/>
        </a:p>
      </dgm:t>
    </dgm:pt>
    <dgm:pt modelId="{9E758837-AE48-41E9-8D79-12916574F645}" type="sibTrans" cxnId="{83337D99-A41F-4CF8-A578-86DF0317B6E9}">
      <dgm:prSet/>
      <dgm:spPr/>
      <dgm:t>
        <a:bodyPr/>
        <a:lstStyle/>
        <a:p>
          <a:endParaRPr lang="en-US" sz="2800"/>
        </a:p>
      </dgm:t>
    </dgm:pt>
    <dgm:pt modelId="{E3D0770B-1127-4F5A-9DA2-AB972D6DC846}">
      <dgm:prSet custT="1"/>
      <dgm:spPr/>
      <dgm:t>
        <a:bodyPr/>
        <a:lstStyle/>
        <a:p>
          <a:r>
            <a:rPr lang="en-US" sz="1600" dirty="0"/>
            <a:t>Have at least 5 credit in the 5 key subjects (you know them)</a:t>
          </a:r>
        </a:p>
      </dgm:t>
    </dgm:pt>
    <dgm:pt modelId="{54796502-57D6-42BF-94FE-9AB837F7C1E3}" type="parTrans" cxnId="{7B357A65-BE29-4615-A1BC-62AF3428F27E}">
      <dgm:prSet/>
      <dgm:spPr/>
      <dgm:t>
        <a:bodyPr/>
        <a:lstStyle/>
        <a:p>
          <a:endParaRPr lang="en-US" sz="2800"/>
        </a:p>
      </dgm:t>
    </dgm:pt>
    <dgm:pt modelId="{47B8E435-DC19-470B-A49A-419EF687C344}" type="sibTrans" cxnId="{7B357A65-BE29-4615-A1BC-62AF3428F27E}">
      <dgm:prSet/>
      <dgm:spPr/>
      <dgm:t>
        <a:bodyPr/>
        <a:lstStyle/>
        <a:p>
          <a:endParaRPr lang="en-US" sz="2800"/>
        </a:p>
      </dgm:t>
    </dgm:pt>
    <dgm:pt modelId="{C36651DA-5D24-42F2-AD0A-E6F3B0D82CD2}">
      <dgm:prSet custT="1"/>
      <dgm:spPr/>
      <dgm:t>
        <a:bodyPr/>
        <a:lstStyle/>
        <a:p>
          <a:r>
            <a:rPr lang="en-US" sz="1600" dirty="0"/>
            <a:t>Pass an interview.</a:t>
          </a:r>
        </a:p>
      </dgm:t>
    </dgm:pt>
    <dgm:pt modelId="{3E6001DD-8034-47ED-B88E-23790DDF3E47}" type="parTrans" cxnId="{A82B3C8F-108F-4CDF-918F-088199FC350A}">
      <dgm:prSet/>
      <dgm:spPr/>
      <dgm:t>
        <a:bodyPr/>
        <a:lstStyle/>
        <a:p>
          <a:endParaRPr lang="en-US" sz="2800"/>
        </a:p>
      </dgm:t>
    </dgm:pt>
    <dgm:pt modelId="{637B8711-FEF1-4EF4-9142-F336E73DA0BB}" type="sibTrans" cxnId="{A82B3C8F-108F-4CDF-918F-088199FC350A}">
      <dgm:prSet/>
      <dgm:spPr/>
      <dgm:t>
        <a:bodyPr/>
        <a:lstStyle/>
        <a:p>
          <a:endParaRPr lang="en-US" sz="2800"/>
        </a:p>
      </dgm:t>
    </dgm:pt>
    <dgm:pt modelId="{F652815E-DA29-4E83-9AC3-3801A1ABD452}" type="pres">
      <dgm:prSet presAssocID="{AF6A3D71-BCBE-4AF2-BFE0-4973C3934A72}" presName="linear" presStyleCnt="0">
        <dgm:presLayoutVars>
          <dgm:animLvl val="lvl"/>
          <dgm:resizeHandles val="exact"/>
        </dgm:presLayoutVars>
      </dgm:prSet>
      <dgm:spPr/>
    </dgm:pt>
    <dgm:pt modelId="{A25B46BC-D9BC-4937-9624-E8A14F8F0A0F}" type="pres">
      <dgm:prSet presAssocID="{B5E434DD-047B-4592-95BB-520F7A9C3D9C}" presName="parentText" presStyleLbl="node1" presStyleIdx="0" presStyleCnt="3" custScaleY="37640">
        <dgm:presLayoutVars>
          <dgm:chMax val="0"/>
          <dgm:bulletEnabled val="1"/>
        </dgm:presLayoutVars>
      </dgm:prSet>
      <dgm:spPr/>
    </dgm:pt>
    <dgm:pt modelId="{E2D89AD2-B729-4A24-8362-F25058E0241F}" type="pres">
      <dgm:prSet presAssocID="{B5E434DD-047B-4592-95BB-520F7A9C3D9C}" presName="childText" presStyleLbl="revTx" presStyleIdx="0" presStyleCnt="3" custLinFactNeighborY="3361">
        <dgm:presLayoutVars>
          <dgm:bulletEnabled val="1"/>
        </dgm:presLayoutVars>
      </dgm:prSet>
      <dgm:spPr/>
    </dgm:pt>
    <dgm:pt modelId="{70BE99A4-66B4-43F6-A951-5E92B66FE1BA}" type="pres">
      <dgm:prSet presAssocID="{6A202C12-EE1F-4E8D-BF0C-23A826615800}" presName="parentText" presStyleLbl="node1" presStyleIdx="1" presStyleCnt="3" custScaleY="33514" custLinFactNeighborY="8228">
        <dgm:presLayoutVars>
          <dgm:chMax val="0"/>
          <dgm:bulletEnabled val="1"/>
        </dgm:presLayoutVars>
      </dgm:prSet>
      <dgm:spPr/>
    </dgm:pt>
    <dgm:pt modelId="{A0291D95-3E47-4975-8FE5-2877AA4250B3}" type="pres">
      <dgm:prSet presAssocID="{6A202C12-EE1F-4E8D-BF0C-23A826615800}" presName="childText" presStyleLbl="revTx" presStyleIdx="1" presStyleCnt="3" custLinFactNeighborY="11838">
        <dgm:presLayoutVars>
          <dgm:bulletEnabled val="1"/>
        </dgm:presLayoutVars>
      </dgm:prSet>
      <dgm:spPr/>
    </dgm:pt>
    <dgm:pt modelId="{2CA386C7-3EC5-4936-B09A-1C6DF90C3BDD}" type="pres">
      <dgm:prSet presAssocID="{4A15D752-2707-42E9-8C21-854F0405EC4A}" presName="parentText" presStyleLbl="node1" presStyleIdx="2" presStyleCnt="3" custScaleY="86092" custLinFactNeighborY="93405">
        <dgm:presLayoutVars>
          <dgm:chMax val="0"/>
          <dgm:bulletEnabled val="1"/>
        </dgm:presLayoutVars>
      </dgm:prSet>
      <dgm:spPr/>
    </dgm:pt>
    <dgm:pt modelId="{BFB1E30F-1A4D-460B-B214-1A8D7D492911}" type="pres">
      <dgm:prSet presAssocID="{4A15D752-2707-42E9-8C21-854F0405EC4A}" presName="childText" presStyleLbl="revTx" presStyleIdx="2" presStyleCnt="3">
        <dgm:presLayoutVars>
          <dgm:bulletEnabled val="1"/>
        </dgm:presLayoutVars>
      </dgm:prSet>
      <dgm:spPr/>
    </dgm:pt>
  </dgm:ptLst>
  <dgm:cxnLst>
    <dgm:cxn modelId="{A059F107-BC8F-40B7-A648-0EDE28CBA43F}" type="presOf" srcId="{E7C4F9AE-AF89-478A-AFCE-B4971ECD4BC1}" destId="{A0291D95-3E47-4975-8FE5-2877AA4250B3}" srcOrd="0" destOrd="0" presId="urn:microsoft.com/office/officeart/2005/8/layout/vList2"/>
    <dgm:cxn modelId="{E9CA5322-23BC-4872-A6CB-C8E0F9A52514}" srcId="{AF6A3D71-BCBE-4AF2-BFE0-4973C3934A72}" destId="{4A15D752-2707-42E9-8C21-854F0405EC4A}" srcOrd="2" destOrd="0" parTransId="{3577FAAA-9DBA-416C-A0AC-7C501C9ED910}" sibTransId="{35AF6ED8-FC79-4F7A-90C0-18606204E429}"/>
    <dgm:cxn modelId="{DD291A26-36B3-4632-9200-4DCEED20F857}" type="presOf" srcId="{2E568641-BDA1-4B3C-86C2-21AF8DD3D0A8}" destId="{E2D89AD2-B729-4A24-8362-F25058E0241F}" srcOrd="0" destOrd="2" presId="urn:microsoft.com/office/officeart/2005/8/layout/vList2"/>
    <dgm:cxn modelId="{3048993F-AC07-42B6-BE7D-31566B799DD6}" type="presOf" srcId="{B5E434DD-047B-4592-95BB-520F7A9C3D9C}" destId="{A25B46BC-D9BC-4937-9624-E8A14F8F0A0F}" srcOrd="0" destOrd="0" presId="urn:microsoft.com/office/officeart/2005/8/layout/vList2"/>
    <dgm:cxn modelId="{7B357A65-BE29-4615-A1BC-62AF3428F27E}" srcId="{6A202C12-EE1F-4E8D-BF0C-23A826615800}" destId="{E3D0770B-1127-4F5A-9DA2-AB972D6DC846}" srcOrd="1" destOrd="0" parTransId="{54796502-57D6-42BF-94FE-9AB837F7C1E3}" sibTransId="{47B8E435-DC19-470B-A49A-419EF687C344}"/>
    <dgm:cxn modelId="{E6A23C6A-37CF-4A0F-9486-94594934E061}" type="presOf" srcId="{4A15D752-2707-42E9-8C21-854F0405EC4A}" destId="{2CA386C7-3EC5-4936-B09A-1C6DF90C3BDD}" srcOrd="0" destOrd="0" presId="urn:microsoft.com/office/officeart/2005/8/layout/vList2"/>
    <dgm:cxn modelId="{D57FE66C-8823-4EEA-BA20-8B51A8CB0DD9}" type="presOf" srcId="{AF6A3D71-BCBE-4AF2-BFE0-4973C3934A72}" destId="{F652815E-DA29-4E83-9AC3-3801A1ABD452}" srcOrd="0" destOrd="0" presId="urn:microsoft.com/office/officeart/2005/8/layout/vList2"/>
    <dgm:cxn modelId="{A1DFD572-3459-4581-94B4-D5E6FAA8C2ED}" type="presOf" srcId="{B0419B36-64FC-4F00-BDB7-2F4F43645208}" destId="{BFB1E30F-1A4D-460B-B214-1A8D7D492911}" srcOrd="0" destOrd="0" presId="urn:microsoft.com/office/officeart/2005/8/layout/vList2"/>
    <dgm:cxn modelId="{CCD0D775-CA9D-4EB7-999B-AC4B9162A6FE}" srcId="{B5E434DD-047B-4592-95BB-520F7A9C3D9C}" destId="{2E568641-BDA1-4B3C-86C2-21AF8DD3D0A8}" srcOrd="2" destOrd="0" parTransId="{B361CEF2-E4DC-4092-93C9-95CA7429B3BE}" sibTransId="{B2CD287D-F436-4DDE-BDAA-17241050F205}"/>
    <dgm:cxn modelId="{7EC84857-6298-4481-AD7E-2C57B0062DED}" srcId="{4A15D752-2707-42E9-8C21-854F0405EC4A}" destId="{B0419B36-64FC-4F00-BDB7-2F4F43645208}" srcOrd="0" destOrd="0" parTransId="{C225756E-3405-487E-948D-1E796C284218}" sibTransId="{1BF43553-6E94-4504-BDF6-4D3719D5985F}"/>
    <dgm:cxn modelId="{D4F6C28C-37F1-48A7-834D-8F79AAC5AE8E}" srcId="{B5E434DD-047B-4592-95BB-520F7A9C3D9C}" destId="{FC5F0FA0-ACC9-42F3-A0C5-B3598C6C3985}" srcOrd="1" destOrd="0" parTransId="{CAC3577D-66B6-445B-8B5E-FF4F1BDD8371}" sibTransId="{65B4593C-7C9A-40D9-B43C-9DAA85BB04B6}"/>
    <dgm:cxn modelId="{A82B3C8F-108F-4CDF-918F-088199FC350A}" srcId="{6A202C12-EE1F-4E8D-BF0C-23A826615800}" destId="{C36651DA-5D24-42F2-AD0A-E6F3B0D82CD2}" srcOrd="2" destOrd="0" parTransId="{3E6001DD-8034-47ED-B88E-23790DDF3E47}" sibTransId="{637B8711-FEF1-4EF4-9142-F336E73DA0BB}"/>
    <dgm:cxn modelId="{E8D49B8F-54F8-4591-9C31-7E0EEEF1CFD6}" type="presOf" srcId="{C36651DA-5D24-42F2-AD0A-E6F3B0D82CD2}" destId="{A0291D95-3E47-4975-8FE5-2877AA4250B3}" srcOrd="0" destOrd="2" presId="urn:microsoft.com/office/officeart/2005/8/layout/vList2"/>
    <dgm:cxn modelId="{83337D99-A41F-4CF8-A578-86DF0317B6E9}" srcId="{6A202C12-EE1F-4E8D-BF0C-23A826615800}" destId="{E7C4F9AE-AF89-478A-AFCE-B4971ECD4BC1}" srcOrd="0" destOrd="0" parTransId="{4EC7BD38-2F20-4AAC-ACCB-38FBD479F01F}" sibTransId="{9E758837-AE48-41E9-8D79-12916574F645}"/>
    <dgm:cxn modelId="{1160B19F-5847-4997-BE69-6E367FB84905}" srcId="{AF6A3D71-BCBE-4AF2-BFE0-4973C3934A72}" destId="{B5E434DD-047B-4592-95BB-520F7A9C3D9C}" srcOrd="0" destOrd="0" parTransId="{1CCC7411-1EF1-473F-A9E8-6B904A02CDA9}" sibTransId="{918FCE72-9C62-463E-9BB4-DB6E08B6F0DA}"/>
    <dgm:cxn modelId="{F727A2A8-FEDB-40EB-BEFA-613FF3B81DA0}" srcId="{B5E434DD-047B-4592-95BB-520F7A9C3D9C}" destId="{BDE0823C-EB01-4439-A670-30A6652CB641}" srcOrd="0" destOrd="0" parTransId="{C23BCF4C-32F7-4469-B2D4-5AB8E10E62A3}" sibTransId="{D40A3FAE-C1A5-408B-8FBE-C20A555EF33D}"/>
    <dgm:cxn modelId="{4D171CB2-C188-437B-BA71-7F63288C0910}" type="presOf" srcId="{6A202C12-EE1F-4E8D-BF0C-23A826615800}" destId="{70BE99A4-66B4-43F6-A951-5E92B66FE1BA}" srcOrd="0" destOrd="0" presId="urn:microsoft.com/office/officeart/2005/8/layout/vList2"/>
    <dgm:cxn modelId="{231BF4D8-7EEB-4198-878B-A83DF75A0F8C}" type="presOf" srcId="{E3D0770B-1127-4F5A-9DA2-AB972D6DC846}" destId="{A0291D95-3E47-4975-8FE5-2877AA4250B3}" srcOrd="0" destOrd="1" presId="urn:microsoft.com/office/officeart/2005/8/layout/vList2"/>
    <dgm:cxn modelId="{5819CBE4-E4B6-4CBD-9887-FC70C039D071}" type="presOf" srcId="{FC5F0FA0-ACC9-42F3-A0C5-B3598C6C3985}" destId="{E2D89AD2-B729-4A24-8362-F25058E0241F}" srcOrd="0" destOrd="1" presId="urn:microsoft.com/office/officeart/2005/8/layout/vList2"/>
    <dgm:cxn modelId="{887B1BEB-C4B6-4AD0-9C5F-9AAC6704DE6C}" type="presOf" srcId="{BDE0823C-EB01-4439-A670-30A6652CB641}" destId="{E2D89AD2-B729-4A24-8362-F25058E0241F}" srcOrd="0" destOrd="0" presId="urn:microsoft.com/office/officeart/2005/8/layout/vList2"/>
    <dgm:cxn modelId="{EA026DEF-BBC0-4D2D-8D5C-9FEFDCAA1FE5}" srcId="{AF6A3D71-BCBE-4AF2-BFE0-4973C3934A72}" destId="{6A202C12-EE1F-4E8D-BF0C-23A826615800}" srcOrd="1" destOrd="0" parTransId="{FCBDF28E-34B8-46E0-957C-776003C0AEE9}" sibTransId="{792CFD60-B6A5-4C70-B60A-8AD8BFF5BB9B}"/>
    <dgm:cxn modelId="{3E2636D6-E734-40EB-8393-0F133FE09910}" type="presParOf" srcId="{F652815E-DA29-4E83-9AC3-3801A1ABD452}" destId="{A25B46BC-D9BC-4937-9624-E8A14F8F0A0F}" srcOrd="0" destOrd="0" presId="urn:microsoft.com/office/officeart/2005/8/layout/vList2"/>
    <dgm:cxn modelId="{ADBE8B7E-D8E1-4230-90AD-2CCFAE22B67E}" type="presParOf" srcId="{F652815E-DA29-4E83-9AC3-3801A1ABD452}" destId="{E2D89AD2-B729-4A24-8362-F25058E0241F}" srcOrd="1" destOrd="0" presId="urn:microsoft.com/office/officeart/2005/8/layout/vList2"/>
    <dgm:cxn modelId="{608741CB-8183-4D8E-9988-57AD4990E40E}" type="presParOf" srcId="{F652815E-DA29-4E83-9AC3-3801A1ABD452}" destId="{70BE99A4-66B4-43F6-A951-5E92B66FE1BA}" srcOrd="2" destOrd="0" presId="urn:microsoft.com/office/officeart/2005/8/layout/vList2"/>
    <dgm:cxn modelId="{FEE410B1-0782-4BB7-B4DF-237405AA9EFA}" type="presParOf" srcId="{F652815E-DA29-4E83-9AC3-3801A1ABD452}" destId="{A0291D95-3E47-4975-8FE5-2877AA4250B3}" srcOrd="3" destOrd="0" presId="urn:microsoft.com/office/officeart/2005/8/layout/vList2"/>
    <dgm:cxn modelId="{1C8C2A72-0B58-44D8-9BEA-EB4347F81E4C}" type="presParOf" srcId="{F652815E-DA29-4E83-9AC3-3801A1ABD452}" destId="{2CA386C7-3EC5-4936-B09A-1C6DF90C3BDD}" srcOrd="4" destOrd="0" presId="urn:microsoft.com/office/officeart/2005/8/layout/vList2"/>
    <dgm:cxn modelId="{AC236F43-B0AC-4D4A-9F7A-776DC941CD25}" type="presParOf" srcId="{F652815E-DA29-4E83-9AC3-3801A1ABD452}" destId="{BFB1E30F-1A4D-460B-B214-1A8D7D49291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D480CC-B56D-4B29-8CA3-A590C3AB89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052860-1483-4330-8F20-983348D51698}">
      <dgm:prSet custT="1"/>
      <dgm:spPr/>
      <dgm:t>
        <a:bodyPr/>
        <a:lstStyle/>
        <a:p>
          <a:r>
            <a:rPr lang="en-US" sz="2400" dirty="0"/>
            <a:t>You have been invited by the Federal Government of Nigeria to develop a program using python </a:t>
          </a:r>
          <a:r>
            <a:rPr lang="en-US" sz="2400" b="0" dirty="0">
              <a:solidFill>
                <a:srgbClr val="FFFF00"/>
              </a:solidFill>
            </a:rPr>
            <a:t>OOP</a:t>
          </a:r>
          <a:r>
            <a:rPr lang="en-US" sz="2400" dirty="0"/>
            <a:t>, that will enquire for a user name and state of origin, and then prints the corresponding data as objects. </a:t>
          </a:r>
        </a:p>
        <a:p>
          <a:r>
            <a:rPr lang="en-US" sz="2400" dirty="0">
              <a:solidFill>
                <a:srgbClr val="FFFF00"/>
              </a:solidFill>
            </a:rPr>
            <a:t>Hints:</a:t>
          </a:r>
        </a:p>
        <a:p>
          <a:r>
            <a:rPr lang="en-US" sz="2400" dirty="0"/>
            <a:t>The program will have a class name </a:t>
          </a:r>
          <a:r>
            <a:rPr lang="en-US" sz="2400" dirty="0" err="1">
              <a:solidFill>
                <a:srgbClr val="FFFF00"/>
              </a:solidFill>
            </a:rPr>
            <a:t>federal_bursary</a:t>
          </a:r>
          <a:r>
            <a:rPr lang="en-US" sz="2400" dirty="0">
              <a:solidFill>
                <a:srgbClr val="FFFF00"/>
              </a:solidFill>
            </a:rPr>
            <a:t>() </a:t>
          </a:r>
          <a:r>
            <a:rPr lang="en-US" sz="2400"/>
            <a:t>and some methods </a:t>
          </a:r>
          <a:r>
            <a:rPr lang="en-US" sz="2400" dirty="0">
              <a:solidFill>
                <a:srgbClr val="FFFF00"/>
              </a:solidFill>
            </a:rPr>
            <a:t>bursary() </a:t>
          </a:r>
          <a:r>
            <a:rPr lang="en-US" sz="2400" dirty="0"/>
            <a:t>and </a:t>
          </a:r>
          <a:r>
            <a:rPr lang="en-US" sz="2400" dirty="0">
              <a:solidFill>
                <a:srgbClr val="FFFF00"/>
              </a:solidFill>
            </a:rPr>
            <a:t>allowance()</a:t>
          </a:r>
        </a:p>
      </dgm:t>
    </dgm:pt>
    <dgm:pt modelId="{09ECC1F1-620A-4C57-8363-6E58AB4B4427}" type="parTrans" cxnId="{47A2B9EE-C68C-4788-AB83-36DDDD708D12}">
      <dgm:prSet/>
      <dgm:spPr/>
      <dgm:t>
        <a:bodyPr/>
        <a:lstStyle/>
        <a:p>
          <a:endParaRPr lang="en-US" sz="2000"/>
        </a:p>
      </dgm:t>
    </dgm:pt>
    <dgm:pt modelId="{CAD045B8-FD7E-4CDF-B63B-A2D3EE961553}" type="sibTrans" cxnId="{47A2B9EE-C68C-4788-AB83-36DDDD708D12}">
      <dgm:prSet/>
      <dgm:spPr/>
      <dgm:t>
        <a:bodyPr/>
        <a:lstStyle/>
        <a:p>
          <a:endParaRPr lang="en-US" sz="2000"/>
        </a:p>
      </dgm:t>
    </dgm:pt>
    <dgm:pt modelId="{26C096D0-A407-481A-9589-64DF75A469C3}" type="pres">
      <dgm:prSet presAssocID="{A4D480CC-B56D-4B29-8CA3-A590C3AB898D}" presName="linear" presStyleCnt="0">
        <dgm:presLayoutVars>
          <dgm:animLvl val="lvl"/>
          <dgm:resizeHandles val="exact"/>
        </dgm:presLayoutVars>
      </dgm:prSet>
      <dgm:spPr/>
    </dgm:pt>
    <dgm:pt modelId="{BA83ECE3-A106-4506-91F6-F51B5F290536}" type="pres">
      <dgm:prSet presAssocID="{9F052860-1483-4330-8F20-983348D51698}" presName="parentText" presStyleLbl="node1" presStyleIdx="0" presStyleCnt="1" custScaleY="534834" custLinFactNeighborY="2875">
        <dgm:presLayoutVars>
          <dgm:chMax val="0"/>
          <dgm:bulletEnabled val="1"/>
        </dgm:presLayoutVars>
      </dgm:prSet>
      <dgm:spPr/>
    </dgm:pt>
  </dgm:ptLst>
  <dgm:cxnLst>
    <dgm:cxn modelId="{6935FD02-6BF7-4F21-A14B-B3F51A293503}" type="presOf" srcId="{9F052860-1483-4330-8F20-983348D51698}" destId="{BA83ECE3-A106-4506-91F6-F51B5F290536}" srcOrd="0" destOrd="0" presId="urn:microsoft.com/office/officeart/2005/8/layout/vList2"/>
    <dgm:cxn modelId="{C0D9CBBD-E599-4DF0-A478-3B777F91953F}" type="presOf" srcId="{A4D480CC-B56D-4B29-8CA3-A590C3AB898D}" destId="{26C096D0-A407-481A-9589-64DF75A469C3}" srcOrd="0" destOrd="0" presId="urn:microsoft.com/office/officeart/2005/8/layout/vList2"/>
    <dgm:cxn modelId="{47A2B9EE-C68C-4788-AB83-36DDDD708D12}" srcId="{A4D480CC-B56D-4B29-8CA3-A590C3AB898D}" destId="{9F052860-1483-4330-8F20-983348D51698}" srcOrd="0" destOrd="0" parTransId="{09ECC1F1-620A-4C57-8363-6E58AB4B4427}" sibTransId="{CAD045B8-FD7E-4CDF-B63B-A2D3EE961553}"/>
    <dgm:cxn modelId="{8BE90C72-71EC-4498-A6D5-5E0FCB9FDD27}" type="presParOf" srcId="{26C096D0-A407-481A-9589-64DF75A469C3}" destId="{BA83ECE3-A106-4506-91F6-F51B5F29053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02685-918A-4BF1-9437-2B2E4AD4FD0A}">
      <dsp:nvSpPr>
        <dsp:cNvPr id="0" name=""/>
        <dsp:cNvSpPr/>
      </dsp:nvSpPr>
      <dsp:spPr>
        <a:xfrm rot="5400000">
          <a:off x="-222393" y="223794"/>
          <a:ext cx="1482625" cy="10378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a:t>
          </a:r>
        </a:p>
      </dsp:txBody>
      <dsp:txXfrm rot="-5400000">
        <a:off x="1" y="520319"/>
        <a:ext cx="1037838" cy="444787"/>
      </dsp:txXfrm>
    </dsp:sp>
    <dsp:sp modelId="{0ACEDEB6-28E4-41C0-92C4-6A40B2D058A0}">
      <dsp:nvSpPr>
        <dsp:cNvPr id="0" name=""/>
        <dsp:cNvSpPr/>
      </dsp:nvSpPr>
      <dsp:spPr>
        <a:xfrm rot="5400000">
          <a:off x="4210137" y="-3170898"/>
          <a:ext cx="963706" cy="730830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Develop the pseudocode and flowchart for store checkout after purchase</a:t>
          </a:r>
        </a:p>
      </dsp:txBody>
      <dsp:txXfrm rot="-5400000">
        <a:off x="1037838" y="48445"/>
        <a:ext cx="7261260" cy="869618"/>
      </dsp:txXfrm>
    </dsp:sp>
    <dsp:sp modelId="{FB8F4D04-D826-4E70-A8D4-E6DB8255A7B1}">
      <dsp:nvSpPr>
        <dsp:cNvPr id="0" name=""/>
        <dsp:cNvSpPr/>
      </dsp:nvSpPr>
      <dsp:spPr>
        <a:xfrm rot="5400000">
          <a:off x="-222393" y="1510771"/>
          <a:ext cx="1482625" cy="10378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B</a:t>
          </a:r>
        </a:p>
      </dsp:txBody>
      <dsp:txXfrm rot="-5400000">
        <a:off x="1" y="1807296"/>
        <a:ext cx="1037838" cy="444787"/>
      </dsp:txXfrm>
    </dsp:sp>
    <dsp:sp modelId="{693431AF-7D23-49F5-9361-234F73BE0F6A}">
      <dsp:nvSpPr>
        <dsp:cNvPr id="0" name=""/>
        <dsp:cNvSpPr/>
      </dsp:nvSpPr>
      <dsp:spPr>
        <a:xfrm rot="5400000">
          <a:off x="4210137" y="-1883920"/>
          <a:ext cx="963706" cy="730830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Design a flowchart for your typical weekday morning routine.</a:t>
          </a:r>
        </a:p>
      </dsp:txBody>
      <dsp:txXfrm rot="-5400000">
        <a:off x="1037838" y="1335423"/>
        <a:ext cx="7261260" cy="869618"/>
      </dsp:txXfrm>
    </dsp:sp>
    <dsp:sp modelId="{91675C2A-0C13-4426-9D0D-282BFCA32EEA}">
      <dsp:nvSpPr>
        <dsp:cNvPr id="0" name=""/>
        <dsp:cNvSpPr/>
      </dsp:nvSpPr>
      <dsp:spPr>
        <a:xfrm rot="5400000">
          <a:off x="-222393" y="2797749"/>
          <a:ext cx="1482625" cy="103783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C</a:t>
          </a:r>
        </a:p>
      </dsp:txBody>
      <dsp:txXfrm rot="-5400000">
        <a:off x="1" y="3094274"/>
        <a:ext cx="1037838" cy="444787"/>
      </dsp:txXfrm>
    </dsp:sp>
    <dsp:sp modelId="{19787BFE-E985-41F9-83E2-4CA7A01EF0C4}">
      <dsp:nvSpPr>
        <dsp:cNvPr id="0" name=""/>
        <dsp:cNvSpPr/>
      </dsp:nvSpPr>
      <dsp:spPr>
        <a:xfrm rot="5400000">
          <a:off x="4210137" y="-596943"/>
          <a:ext cx="963706" cy="730830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latin typeface="+mj-lt"/>
              <a:cs typeface="Calibri" panose="020F0502020204030204" pitchFamily="34" charset="0"/>
            </a:rPr>
            <a:t>Develop an algorithm that takes as input two names and  their corresponding age and then swap the ages. </a:t>
          </a:r>
          <a:endParaRPr lang="en-US" sz="2500" kern="1200" dirty="0">
            <a:latin typeface="+mj-lt"/>
          </a:endParaRPr>
        </a:p>
      </dsp:txBody>
      <dsp:txXfrm rot="-5400000">
        <a:off x="1037838" y="2622400"/>
        <a:ext cx="7261260" cy="869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551E9-32A9-4D42-B23C-2F3C8D7819FD}">
      <dsp:nvSpPr>
        <dsp:cNvPr id="0" name=""/>
        <dsp:cNvSpPr/>
      </dsp:nvSpPr>
      <dsp:spPr>
        <a:xfrm>
          <a:off x="0" y="546027"/>
          <a:ext cx="2658035"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A</a:t>
          </a:r>
        </a:p>
      </dsp:txBody>
      <dsp:txXfrm>
        <a:off x="0" y="546027"/>
        <a:ext cx="2658035" cy="1287000"/>
      </dsp:txXfrm>
    </dsp:sp>
    <dsp:sp modelId="{6A4807B6-CB0E-4C62-AE19-5DF3B0A3615D}">
      <dsp:nvSpPr>
        <dsp:cNvPr id="0" name=""/>
        <dsp:cNvSpPr/>
      </dsp:nvSpPr>
      <dsp:spPr>
        <a:xfrm>
          <a:off x="2658035" y="485699"/>
          <a:ext cx="531607" cy="140765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3C1214-29D8-4DC0-B899-27296284010B}">
      <dsp:nvSpPr>
        <dsp:cNvPr id="0" name=""/>
        <dsp:cNvSpPr/>
      </dsp:nvSpPr>
      <dsp:spPr>
        <a:xfrm>
          <a:off x="3402285" y="485699"/>
          <a:ext cx="7229856" cy="1407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rgbClr val="FFFFFF"/>
              </a:solidFill>
            </a:rPr>
            <a:t>Develop an algorithm  and python code to find the root of a Cubic Equation: Ax</a:t>
          </a:r>
          <a:r>
            <a:rPr lang="en-US" sz="2800" kern="1200" baseline="30000" dirty="0">
              <a:solidFill>
                <a:srgbClr val="FFFFFF"/>
              </a:solidFill>
            </a:rPr>
            <a:t>3</a:t>
          </a:r>
          <a:r>
            <a:rPr lang="en-US" sz="2800" kern="1200" dirty="0">
              <a:solidFill>
                <a:srgbClr val="FFFFFF"/>
              </a:solidFill>
            </a:rPr>
            <a:t> + Bx</a:t>
          </a:r>
          <a:r>
            <a:rPr lang="en-US" sz="2800" kern="1200" baseline="30000" dirty="0">
              <a:solidFill>
                <a:srgbClr val="FFFFFF"/>
              </a:solidFill>
            </a:rPr>
            <a:t>2</a:t>
          </a:r>
          <a:r>
            <a:rPr lang="en-US" sz="2800" kern="1200" dirty="0">
              <a:solidFill>
                <a:srgbClr val="FFFFFF"/>
              </a:solidFill>
            </a:rPr>
            <a:t> + </a:t>
          </a:r>
          <a:r>
            <a:rPr lang="en-US" sz="2800" kern="1200" dirty="0" err="1">
              <a:solidFill>
                <a:srgbClr val="FFFFFF"/>
              </a:solidFill>
            </a:rPr>
            <a:t>Cx</a:t>
          </a:r>
          <a:r>
            <a:rPr lang="en-US" sz="2800" kern="1200" dirty="0">
              <a:solidFill>
                <a:srgbClr val="FFFFFF"/>
              </a:solidFill>
            </a:rPr>
            <a:t> + D = 0</a:t>
          </a:r>
        </a:p>
      </dsp:txBody>
      <dsp:txXfrm>
        <a:off x="3402285" y="485699"/>
        <a:ext cx="7229856" cy="1407656"/>
      </dsp:txXfrm>
    </dsp:sp>
    <dsp:sp modelId="{820DBA8D-5A2C-4C65-A321-86B1AFCF3DFB}">
      <dsp:nvSpPr>
        <dsp:cNvPr id="0" name=""/>
        <dsp:cNvSpPr/>
      </dsp:nvSpPr>
      <dsp:spPr>
        <a:xfrm>
          <a:off x="0" y="2127355"/>
          <a:ext cx="2658035"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solidFill>
                <a:schemeClr val="accent5"/>
              </a:solidFill>
            </a:rPr>
            <a:t>B</a:t>
          </a:r>
        </a:p>
      </dsp:txBody>
      <dsp:txXfrm>
        <a:off x="0" y="2127355"/>
        <a:ext cx="2658035" cy="1287000"/>
      </dsp:txXfrm>
    </dsp:sp>
    <dsp:sp modelId="{8278A3A5-E914-4D9B-9D25-D017286E99AE}">
      <dsp:nvSpPr>
        <dsp:cNvPr id="0" name=""/>
        <dsp:cNvSpPr/>
      </dsp:nvSpPr>
      <dsp:spPr>
        <a:xfrm>
          <a:off x="2658035" y="2127355"/>
          <a:ext cx="531607"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584D-C280-4FB7-A9DF-ED9F53DCA2D3}">
      <dsp:nvSpPr>
        <dsp:cNvPr id="0" name=""/>
        <dsp:cNvSpPr/>
      </dsp:nvSpPr>
      <dsp:spPr>
        <a:xfrm>
          <a:off x="3402285" y="2127355"/>
          <a:ext cx="7229856"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mj-lt"/>
              <a:cs typeface="Calibri" panose="020F0502020204030204" pitchFamily="34" charset="0"/>
            </a:rPr>
            <a:t>Design an algorithm and python code to find the roots of a Quartic Equation.</a:t>
          </a:r>
          <a:endParaRPr lang="en-US" sz="2800" kern="1200" dirty="0">
            <a:solidFill>
              <a:srgbClr val="FFFFFF"/>
            </a:solidFill>
            <a:latin typeface="+mj-lt"/>
          </a:endParaRPr>
        </a:p>
      </dsp:txBody>
      <dsp:txXfrm>
        <a:off x="3402285" y="2127355"/>
        <a:ext cx="7229856" cy="1287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047FF-C1F1-4428-8CB1-42AF18DE97F5}">
      <dsp:nvSpPr>
        <dsp:cNvPr id="0" name=""/>
        <dsp:cNvSpPr/>
      </dsp:nvSpPr>
      <dsp:spPr>
        <a:xfrm>
          <a:off x="0" y="2287"/>
          <a:ext cx="8415727" cy="46794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given class has 20 student (10 girls and 10 boys). The girls names are Samantha, Jada, Jane, Claire, Elizabeth, Mary, Susan, </a:t>
          </a:r>
          <a:r>
            <a:rPr lang="en-US" sz="2000" kern="1200" dirty="0" err="1"/>
            <a:t>Waje</a:t>
          </a:r>
          <a:r>
            <a:rPr lang="en-US" sz="2000" kern="1200" dirty="0"/>
            <a:t>, </a:t>
          </a:r>
          <a:r>
            <a:rPr lang="en-US" sz="2000" kern="1200" dirty="0" err="1"/>
            <a:t>Taibat</a:t>
          </a:r>
          <a:r>
            <a:rPr lang="en-US" sz="2000" kern="1200" dirty="0"/>
            <a:t> and Lilian. The girls have age, height and scores of 17,16,17,18,16,18,17,20,19,17; 5.5,6.0,5.4,5.9,5.6,5.5,6.1,6.0,5.7,5.5 and 80,85,70,60,76,66,87,95,50,49 respectively. On the other hand, the boys are Charles, Jude, James, Kelvin, </a:t>
          </a:r>
          <a:r>
            <a:rPr lang="en-US" sz="2000" kern="1200" dirty="0" err="1"/>
            <a:t>Biodun</a:t>
          </a:r>
          <a:r>
            <a:rPr lang="en-US" sz="2000" kern="1200" dirty="0"/>
            <a:t>, Wale, </a:t>
          </a:r>
          <a:r>
            <a:rPr lang="en-US" sz="2000" kern="1200" dirty="0" err="1"/>
            <a:t>Kunle</a:t>
          </a:r>
          <a:r>
            <a:rPr lang="en-US" sz="2000" kern="1200" dirty="0"/>
            <a:t>, Matthew, Tom and </a:t>
          </a:r>
          <a:r>
            <a:rPr lang="en-US" sz="2000" kern="1200" dirty="0" err="1"/>
            <a:t>Kayode</a:t>
          </a:r>
          <a:r>
            <a:rPr lang="en-US" sz="2000" kern="1200" dirty="0"/>
            <a:t>. They have corresponding age, height and scores of 19,16,18,17,20,19,16,18,17,19; 5.7,5.9,5.8,6.1,5.9,5.5,61,5.4,5.8,5.7;74,87,75,68,66,78,87,98,54,60 respectively. You have been appointed by the school to apply your algorithmic skills in implementation strategy for solving this problem. Your task is to generate the algorithm and python program to represent the data in a tabular form. </a:t>
          </a:r>
        </a:p>
        <a:p>
          <a:pPr marL="0" lvl="0" indent="0" algn="l" defTabSz="889000">
            <a:lnSpc>
              <a:spcPct val="90000"/>
            </a:lnSpc>
            <a:spcBef>
              <a:spcPct val="0"/>
            </a:spcBef>
            <a:spcAft>
              <a:spcPct val="35000"/>
            </a:spcAft>
            <a:buNone/>
          </a:pPr>
          <a:r>
            <a:rPr lang="en-US" sz="2000" kern="1200" dirty="0"/>
            <a:t>E.g. </a:t>
          </a:r>
          <a:r>
            <a:rPr lang="en-US" sz="2000" b="1" kern="1200" dirty="0">
              <a:solidFill>
                <a:srgbClr val="FFFF00"/>
              </a:solidFill>
            </a:rPr>
            <a:t>(Name | Age | Height | Score)</a:t>
          </a:r>
        </a:p>
      </dsp:txBody>
      <dsp:txXfrm>
        <a:off x="228434" y="230721"/>
        <a:ext cx="7958859" cy="4222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47E5-2147-4DE6-8F0B-CCD0CF8CAA5C}">
      <dsp:nvSpPr>
        <dsp:cNvPr id="0" name=""/>
        <dsp:cNvSpPr/>
      </dsp:nvSpPr>
      <dsp:spPr>
        <a:xfrm>
          <a:off x="120364" y="0"/>
          <a:ext cx="7988897" cy="44019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You have been employed as a full-stack developer to write a python program for one of the top four </a:t>
          </a:r>
          <a:r>
            <a:rPr lang="en-US" sz="2100" b="0" i="0" kern="1200" dirty="0" err="1"/>
            <a:t>FinTechs</a:t>
          </a:r>
          <a:r>
            <a:rPr lang="en-US" sz="2100" b="0" i="0" kern="1200" dirty="0"/>
            <a:t> in Nigeria with about 2500 staff strength with various years of work experience. Develop a program that takes as input the years of experience and the age of the staff. If the staff has more than 25 years of experience and his/her age is equal to or more than 55, then the annual tax revenue (ATR) of the staff is N5,600,000. If the staff has more than 20 years of experience and his/her age is equal to or more than 45, then the ATR should be N4,480,000. If the staff has more than 10 years of experience and his/her age is equal to or more than 35, then the ATR should be N1,500,000. Else, for staff less than 10 years of work experience and below 35 years of age, the ATR should be 550,000.</a:t>
          </a:r>
        </a:p>
        <a:p>
          <a:pPr marL="0" lvl="0" indent="0" algn="just" defTabSz="933450">
            <a:lnSpc>
              <a:spcPct val="90000"/>
            </a:lnSpc>
            <a:spcBef>
              <a:spcPct val="0"/>
            </a:spcBef>
            <a:spcAft>
              <a:spcPct val="35000"/>
            </a:spcAft>
            <a:buNone/>
          </a:pPr>
          <a:endParaRPr lang="en-US" sz="2100" kern="1200" dirty="0"/>
        </a:p>
      </dsp:txBody>
      <dsp:txXfrm>
        <a:off x="120364" y="0"/>
        <a:ext cx="7988897" cy="4401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65DC2-B172-4C1A-819F-69A7B3B9719B}">
      <dsp:nvSpPr>
        <dsp:cNvPr id="0" name=""/>
        <dsp:cNvSpPr/>
      </dsp:nvSpPr>
      <dsp:spPr>
        <a:xfrm>
          <a:off x="0" y="185003"/>
          <a:ext cx="7693743" cy="4422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One of the key issue that have threatened organizations and institutions is that of name verification. To solve it, people now use biometric software and machine vision enabled tools to verify identities of their employees and take attendance. JT Ventures is a delivery business, with about 40 employees. However, the management board would want a way to identify if a user is one of her employees. Your mission, should you choose to accept it, is to write a python function program that takes a user's name and department, then checks if he/she is an employee. If employee exist, then welcome the employee appropriately and display the company profile (</a:t>
          </a:r>
          <a:r>
            <a:rPr lang="en-US" sz="2100" b="1" kern="1200" dirty="0">
              <a:solidFill>
                <a:srgbClr val="FFFF00"/>
              </a:solidFill>
            </a:rPr>
            <a:t>jt-ventrues.csv</a:t>
          </a:r>
          <a:r>
            <a:rPr lang="en-US" sz="2100" i="1" kern="1200" dirty="0"/>
            <a:t> dataset is attached</a:t>
          </a:r>
          <a:r>
            <a:rPr lang="en-US" sz="2100" kern="1200" dirty="0"/>
            <a:t>) ….otherwise, you politely indicate that employee does not exist</a:t>
          </a:r>
          <a:r>
            <a:rPr lang="en-US" sz="2100" kern="1200" dirty="0">
              <a:sym typeface="Wingdings" panose="05000000000000000000" pitchFamily="2" charset="2"/>
            </a:rPr>
            <a:t>.</a:t>
          </a:r>
          <a:endParaRPr lang="en-US" sz="2100" kern="1200" dirty="0"/>
        </a:p>
      </dsp:txBody>
      <dsp:txXfrm>
        <a:off x="215893" y="400896"/>
        <a:ext cx="7261957" cy="39908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EEB66-A586-4D58-922A-3F04B1F6F35B}">
      <dsp:nvSpPr>
        <dsp:cNvPr id="0" name=""/>
        <dsp:cNvSpPr/>
      </dsp:nvSpPr>
      <dsp:spPr>
        <a:xfrm>
          <a:off x="0" y="777"/>
          <a:ext cx="798993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Gboyega</a:t>
          </a:r>
          <a:r>
            <a:rPr lang="en-US" sz="2000" kern="1200" dirty="0"/>
            <a:t> </a:t>
          </a:r>
          <a:r>
            <a:rPr lang="en-US" sz="2000" kern="1200" dirty="0" err="1"/>
            <a:t>Adekunle</a:t>
          </a:r>
          <a:r>
            <a:rPr lang="en-US" sz="2000" kern="1200" dirty="0"/>
            <a:t> runs a delivery service called </a:t>
          </a:r>
          <a:r>
            <a:rPr lang="en-US" sz="2000" kern="1200" dirty="0" err="1"/>
            <a:t>Yega</a:t>
          </a:r>
          <a:r>
            <a:rPr lang="en-US" sz="2000" kern="1200" dirty="0"/>
            <a:t> Services, and charge people based on their location and weight of their package. The following are some of the things he considers:</a:t>
          </a:r>
        </a:p>
      </dsp:txBody>
      <dsp:txXfrm>
        <a:off x="53973" y="54750"/>
        <a:ext cx="7881993" cy="997703"/>
      </dsp:txXfrm>
    </dsp:sp>
    <dsp:sp modelId="{7F3A14AC-1A88-422A-A810-C0441FF4DF95}">
      <dsp:nvSpPr>
        <dsp:cNvPr id="0" name=""/>
        <dsp:cNvSpPr/>
      </dsp:nvSpPr>
      <dsp:spPr>
        <a:xfrm>
          <a:off x="0" y="1166907"/>
          <a:ext cx="798993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He charges N2,000, whenever he is delivering a package with weight of 10kg and above to Ibeju-Lekki community, and N1500 when it is less.</a:t>
          </a:r>
        </a:p>
      </dsp:txBody>
      <dsp:txXfrm>
        <a:off x="53973" y="1220880"/>
        <a:ext cx="7881993" cy="997703"/>
      </dsp:txXfrm>
    </dsp:sp>
    <dsp:sp modelId="{FB3FC788-697E-4D17-B149-BFAD723B66D2}">
      <dsp:nvSpPr>
        <dsp:cNvPr id="0" name=""/>
        <dsp:cNvSpPr/>
      </dsp:nvSpPr>
      <dsp:spPr>
        <a:xfrm>
          <a:off x="0" y="2333037"/>
          <a:ext cx="798993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However, he charges N5,000 whenever he delivers to </a:t>
          </a:r>
          <a:r>
            <a:rPr lang="en-US" sz="2000" kern="1200" dirty="0" err="1"/>
            <a:t>Epe</a:t>
          </a:r>
          <a:r>
            <a:rPr lang="en-US" sz="2000" kern="1200" dirty="0"/>
            <a:t>, a package with weight of 10kg and above, and N4,000 when it is less.</a:t>
          </a:r>
        </a:p>
      </dsp:txBody>
      <dsp:txXfrm>
        <a:off x="53973" y="2387010"/>
        <a:ext cx="7881993" cy="997703"/>
      </dsp:txXfrm>
    </dsp:sp>
    <dsp:sp modelId="{2652F9F5-3FA6-474A-95EA-9958F5567122}">
      <dsp:nvSpPr>
        <dsp:cNvPr id="0" name=""/>
        <dsp:cNvSpPr/>
      </dsp:nvSpPr>
      <dsp:spPr>
        <a:xfrm>
          <a:off x="0" y="3499167"/>
          <a:ext cx="798993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Write a python function program that tells a user how much to pay, based on their location, and package weight. </a:t>
          </a:r>
        </a:p>
      </dsp:txBody>
      <dsp:txXfrm>
        <a:off x="53973" y="3553140"/>
        <a:ext cx="7881993" cy="997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B46BC-D9BC-4937-9624-E8A14F8F0A0F}">
      <dsp:nvSpPr>
        <dsp:cNvPr id="0" name=""/>
        <dsp:cNvSpPr/>
      </dsp:nvSpPr>
      <dsp:spPr>
        <a:xfrm>
          <a:off x="0" y="23121"/>
          <a:ext cx="8229600" cy="687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Before an individual is admitted into Computer Science Department, he/she must:</a:t>
          </a:r>
        </a:p>
      </dsp:txBody>
      <dsp:txXfrm>
        <a:off x="33557" y="56678"/>
        <a:ext cx="8162486" cy="620304"/>
      </dsp:txXfrm>
    </dsp:sp>
    <dsp:sp modelId="{E2D89AD2-B729-4A24-8362-F25058E0241F}">
      <dsp:nvSpPr>
        <dsp:cNvPr id="0" name=""/>
        <dsp:cNvSpPr/>
      </dsp:nvSpPr>
      <dsp:spPr>
        <a:xfrm>
          <a:off x="0" y="771921"/>
          <a:ext cx="8229600" cy="82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Score 230 or above in jamb</a:t>
          </a:r>
        </a:p>
        <a:p>
          <a:pPr marL="171450" lvl="1" indent="-171450" algn="l" defTabSz="711200">
            <a:lnSpc>
              <a:spcPct val="90000"/>
            </a:lnSpc>
            <a:spcBef>
              <a:spcPct val="0"/>
            </a:spcBef>
            <a:spcAft>
              <a:spcPct val="20000"/>
            </a:spcAft>
            <a:buChar char="•"/>
          </a:pPr>
          <a:r>
            <a:rPr lang="en-US" sz="1600" kern="1200" dirty="0"/>
            <a:t>Have at least 5 credit in the 5 key subjects (you know them)</a:t>
          </a:r>
        </a:p>
        <a:p>
          <a:pPr marL="171450" lvl="1" indent="-171450" algn="l" defTabSz="711200">
            <a:lnSpc>
              <a:spcPct val="90000"/>
            </a:lnSpc>
            <a:spcBef>
              <a:spcPct val="0"/>
            </a:spcBef>
            <a:spcAft>
              <a:spcPct val="20000"/>
            </a:spcAft>
            <a:buChar char="•"/>
          </a:pPr>
          <a:r>
            <a:rPr lang="en-US" sz="1600" kern="1200" dirty="0"/>
            <a:t>Pass an interview.</a:t>
          </a:r>
        </a:p>
      </dsp:txBody>
      <dsp:txXfrm>
        <a:off x="0" y="771921"/>
        <a:ext cx="8229600" cy="822825"/>
      </dsp:txXfrm>
    </dsp:sp>
    <dsp:sp modelId="{70BE99A4-66B4-43F6-A951-5E92B66FE1BA}">
      <dsp:nvSpPr>
        <dsp:cNvPr id="0" name=""/>
        <dsp:cNvSpPr/>
      </dsp:nvSpPr>
      <dsp:spPr>
        <a:xfrm>
          <a:off x="0" y="1601066"/>
          <a:ext cx="8229600" cy="6120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Before an individual is admitted into Mass Communication  Department, he/she must:</a:t>
          </a:r>
        </a:p>
      </dsp:txBody>
      <dsp:txXfrm>
        <a:off x="29879" y="1630945"/>
        <a:ext cx="8169842" cy="552307"/>
      </dsp:txXfrm>
    </dsp:sp>
    <dsp:sp modelId="{A0291D95-3E47-4975-8FE5-2877AA4250B3}">
      <dsp:nvSpPr>
        <dsp:cNvPr id="0" name=""/>
        <dsp:cNvSpPr/>
      </dsp:nvSpPr>
      <dsp:spPr>
        <a:xfrm>
          <a:off x="0" y="2361626"/>
          <a:ext cx="8229600" cy="822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Score 220 or above in jamb</a:t>
          </a:r>
        </a:p>
        <a:p>
          <a:pPr marL="171450" lvl="1" indent="-171450" algn="l" defTabSz="711200">
            <a:lnSpc>
              <a:spcPct val="90000"/>
            </a:lnSpc>
            <a:spcBef>
              <a:spcPct val="0"/>
            </a:spcBef>
            <a:spcAft>
              <a:spcPct val="20000"/>
            </a:spcAft>
            <a:buChar char="•"/>
          </a:pPr>
          <a:r>
            <a:rPr lang="en-US" sz="1600" kern="1200" dirty="0"/>
            <a:t>Have at least 5 credit in the 5 key subjects (you know them)</a:t>
          </a:r>
        </a:p>
        <a:p>
          <a:pPr marL="171450" lvl="1" indent="-171450" algn="l" defTabSz="711200">
            <a:lnSpc>
              <a:spcPct val="90000"/>
            </a:lnSpc>
            <a:spcBef>
              <a:spcPct val="0"/>
            </a:spcBef>
            <a:spcAft>
              <a:spcPct val="20000"/>
            </a:spcAft>
            <a:buChar char="•"/>
          </a:pPr>
          <a:r>
            <a:rPr lang="en-US" sz="1600" kern="1200" dirty="0"/>
            <a:t>Pass an interview.</a:t>
          </a:r>
        </a:p>
      </dsp:txBody>
      <dsp:txXfrm>
        <a:off x="0" y="2361626"/>
        <a:ext cx="8229600" cy="822825"/>
      </dsp:txXfrm>
    </dsp:sp>
    <dsp:sp modelId="{2CA386C7-3EC5-4936-B09A-1C6DF90C3BDD}">
      <dsp:nvSpPr>
        <dsp:cNvPr id="0" name=""/>
        <dsp:cNvSpPr/>
      </dsp:nvSpPr>
      <dsp:spPr>
        <a:xfrm>
          <a:off x="0" y="3200272"/>
          <a:ext cx="8229600" cy="1572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Your mission, should you choose to accept it, is to automate this process, by developing a python function program that tells a particular candidate if he/she is admitted into computer science, based on their inputs. The program will store the information of candidates who are admitted into a file called </a:t>
          </a:r>
          <a:r>
            <a:rPr lang="en-US" sz="1800" b="1" kern="1200" dirty="0">
              <a:solidFill>
                <a:srgbClr val="FFFF00"/>
              </a:solidFill>
            </a:rPr>
            <a:t>admitted.csv</a:t>
          </a:r>
          <a:r>
            <a:rPr lang="en-US" sz="1800" kern="1200" dirty="0"/>
            <a:t>, and candidates who did not meet the requirements are stored in another file called </a:t>
          </a:r>
          <a:r>
            <a:rPr lang="en-US" sz="1800" b="1" kern="1200" dirty="0">
              <a:solidFill>
                <a:srgbClr val="FFFF00"/>
              </a:solidFill>
            </a:rPr>
            <a:t>not-admitted.csv</a:t>
          </a:r>
        </a:p>
      </dsp:txBody>
      <dsp:txXfrm>
        <a:off x="76753" y="3277025"/>
        <a:ext cx="8076094" cy="1418789"/>
      </dsp:txXfrm>
    </dsp:sp>
    <dsp:sp modelId="{BFB1E30F-1A4D-460B-B214-1A8D7D492911}">
      <dsp:nvSpPr>
        <dsp:cNvPr id="0" name=""/>
        <dsp:cNvSpPr/>
      </dsp:nvSpPr>
      <dsp:spPr>
        <a:xfrm>
          <a:off x="0" y="4540549"/>
          <a:ext cx="822960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solidFill>
              <a:schemeClr val="accent4">
                <a:lumMod val="10000"/>
              </a:schemeClr>
            </a:solidFill>
          </a:endParaRPr>
        </a:p>
      </dsp:txBody>
      <dsp:txXfrm>
        <a:off x="0" y="4540549"/>
        <a:ext cx="8229600" cy="248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3ECE3-A106-4506-91F6-F51B5F290536}">
      <dsp:nvSpPr>
        <dsp:cNvPr id="0" name=""/>
        <dsp:cNvSpPr/>
      </dsp:nvSpPr>
      <dsp:spPr>
        <a:xfrm>
          <a:off x="0" y="55843"/>
          <a:ext cx="10400147" cy="26881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You have been invited by the Federal Government of Nigeria to develop a program using python </a:t>
          </a:r>
          <a:r>
            <a:rPr lang="en-US" sz="2400" b="0" kern="1200" dirty="0">
              <a:solidFill>
                <a:srgbClr val="FFFF00"/>
              </a:solidFill>
            </a:rPr>
            <a:t>OOP</a:t>
          </a:r>
          <a:r>
            <a:rPr lang="en-US" sz="2400" kern="1200" dirty="0"/>
            <a:t>, that will enquire for a user name and state of origin, and then prints the corresponding data as objects. </a:t>
          </a:r>
        </a:p>
        <a:p>
          <a:pPr marL="0" lvl="0" indent="0" algn="l" defTabSz="1066800">
            <a:lnSpc>
              <a:spcPct val="90000"/>
            </a:lnSpc>
            <a:spcBef>
              <a:spcPct val="0"/>
            </a:spcBef>
            <a:spcAft>
              <a:spcPct val="35000"/>
            </a:spcAft>
            <a:buNone/>
          </a:pPr>
          <a:r>
            <a:rPr lang="en-US" sz="2400" kern="1200" dirty="0">
              <a:solidFill>
                <a:srgbClr val="FFFF00"/>
              </a:solidFill>
            </a:rPr>
            <a:t>Hints:</a:t>
          </a:r>
        </a:p>
        <a:p>
          <a:pPr marL="0" lvl="0" indent="0" algn="l" defTabSz="1066800">
            <a:lnSpc>
              <a:spcPct val="90000"/>
            </a:lnSpc>
            <a:spcBef>
              <a:spcPct val="0"/>
            </a:spcBef>
            <a:spcAft>
              <a:spcPct val="35000"/>
            </a:spcAft>
            <a:buNone/>
          </a:pPr>
          <a:r>
            <a:rPr lang="en-US" sz="2400" kern="1200" dirty="0"/>
            <a:t>The program will have a class name </a:t>
          </a:r>
          <a:r>
            <a:rPr lang="en-US" sz="2400" kern="1200" dirty="0" err="1">
              <a:solidFill>
                <a:srgbClr val="FFFF00"/>
              </a:solidFill>
            </a:rPr>
            <a:t>federal_bursary</a:t>
          </a:r>
          <a:r>
            <a:rPr lang="en-US" sz="2400" kern="1200" dirty="0">
              <a:solidFill>
                <a:srgbClr val="FFFF00"/>
              </a:solidFill>
            </a:rPr>
            <a:t>() </a:t>
          </a:r>
          <a:r>
            <a:rPr lang="en-US" sz="2400" kern="1200"/>
            <a:t>and some methods </a:t>
          </a:r>
          <a:r>
            <a:rPr lang="en-US" sz="2400" kern="1200" dirty="0">
              <a:solidFill>
                <a:srgbClr val="FFFF00"/>
              </a:solidFill>
            </a:rPr>
            <a:t>bursary() </a:t>
          </a:r>
          <a:r>
            <a:rPr lang="en-US" sz="2400" kern="1200" dirty="0"/>
            <a:t>and </a:t>
          </a:r>
          <a:r>
            <a:rPr lang="en-US" sz="2400" kern="1200" dirty="0">
              <a:solidFill>
                <a:srgbClr val="FFFF00"/>
              </a:solidFill>
            </a:rPr>
            <a:t>allowance()</a:t>
          </a:r>
        </a:p>
      </dsp:txBody>
      <dsp:txXfrm>
        <a:off x="131223" y="187066"/>
        <a:ext cx="10137701" cy="24256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5C240-EBC1-4BC5-922B-1F21260A9293}" type="datetimeFigureOut">
              <a:rPr lang="en-NG" smtClean="0"/>
              <a:t>18/05/2023</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0DF06-D696-4448-9583-FF76971FC619}" type="slidenum">
              <a:rPr lang="en-NG" smtClean="0"/>
              <a:t>‹#›</a:t>
            </a:fld>
            <a:endParaRPr lang="en-NG"/>
          </a:p>
        </p:txBody>
      </p:sp>
    </p:spTree>
    <p:extLst>
      <p:ext uri="{BB962C8B-B14F-4D97-AF65-F5344CB8AC3E}">
        <p14:creationId xmlns:p14="http://schemas.microsoft.com/office/powerpoint/2010/main" val="38694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607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855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49B5-2BD8-8D99-4BEC-31E069F24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6683794C-FC34-CEAA-0AC2-D4FB7B745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9F8BE09E-414B-ACB8-980F-3AFC42995E78}"/>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DB1CABE3-2317-C86A-5D8B-E54DDFA3C69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4B6CD3B-154F-5321-D59A-938E9F2F65E9}"/>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138539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77A2-93F6-FBEE-0CF7-FBC89463865C}"/>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C256C65-D1D5-31A8-D5EB-D13FF3E3D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797CF76-3720-7790-8713-9A1930490720}"/>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32944543-F17D-1DE9-C6B3-7D1AE45A503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B9F346A-99F0-607C-A5EA-2D3E423A2F46}"/>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312505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F77B7-1AAC-978A-7278-D582F42F20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8BEF92A-61F4-3796-8A92-AE47421CB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B34EEEB-5872-DAA2-3A0C-16616A4F6303}"/>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3099B111-92BD-F48E-0834-145820BE79E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1E171FF-F500-5011-49F8-3CA641C54CA4}"/>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294212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89CF-1B64-02A9-04C8-21B3049D030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A2B9051-8E02-C141-0B13-EA7D40A81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2D2F768-13A3-CFBA-87F0-B52836DA6E2C}"/>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CB94D059-FE0F-7A06-45FB-51EE91E9B0B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A000C40-0A3D-4237-B05F-E6FD1DFE259C}"/>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46539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7F57-6F6D-7489-4BEC-1BE4E3C01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B0F088F-3952-7B62-D481-0D3592E60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5FFE2-B3AE-152D-790F-D5327127AD52}"/>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D5A2E71E-9CF9-BAB0-9F0C-448E0CED299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C5115E5-FF40-970A-3533-CA7EDF9F0CA4}"/>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438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1E1-4391-BE57-6964-7225CB5B87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7213154-E2CF-87A2-A51D-2964F2E54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935D2DF-F101-D8A5-155E-0CCAD7194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2F308B1-3E71-CC92-2544-4EEF881F6D21}"/>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6" name="Footer Placeholder 5">
            <a:extLst>
              <a:ext uri="{FF2B5EF4-FFF2-40B4-BE49-F238E27FC236}">
                <a16:creationId xmlns:a16="http://schemas.microsoft.com/office/drawing/2014/main" id="{A07DC76D-B134-6226-CA75-5A9C8C30C48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233C3B8-5BD0-93EC-27DF-89DBCB1AA406}"/>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239944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42D3-445C-4DE2-9173-F73A05FD72F8}"/>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3B8FD74-A117-414C-3FB1-3FD09FADE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B1624-B70E-4014-F1C7-1F488B494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841199AA-CA9E-3619-BE55-FA88F4D2A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EB774-146B-57E6-550C-6AAA089CAA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96DD766-2AEE-5C19-6CEC-21069FC5808C}"/>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8" name="Footer Placeholder 7">
            <a:extLst>
              <a:ext uri="{FF2B5EF4-FFF2-40B4-BE49-F238E27FC236}">
                <a16:creationId xmlns:a16="http://schemas.microsoft.com/office/drawing/2014/main" id="{1E572A82-5389-7293-1E0E-5C3B373FDBD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CD3B554-F917-784C-0E11-41FBB844B6B2}"/>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204848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751A-C846-1703-45A7-701E69EBF3BA}"/>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6E06F52-76DE-4279-6EE4-2C8DCFAF9AA1}"/>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4" name="Footer Placeholder 3">
            <a:extLst>
              <a:ext uri="{FF2B5EF4-FFF2-40B4-BE49-F238E27FC236}">
                <a16:creationId xmlns:a16="http://schemas.microsoft.com/office/drawing/2014/main" id="{51CC758C-3529-1BA5-59AE-223D3FD4174A}"/>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A5677D6D-D99C-27F9-AFE0-535EDC3537AD}"/>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319154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D72F7-1E87-6326-AE22-F37C10EB010B}"/>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3" name="Footer Placeholder 2">
            <a:extLst>
              <a:ext uri="{FF2B5EF4-FFF2-40B4-BE49-F238E27FC236}">
                <a16:creationId xmlns:a16="http://schemas.microsoft.com/office/drawing/2014/main" id="{177BB851-855D-B816-2308-0A4B89DB548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8090257-223B-3B45-B846-12B12CDA0DFC}"/>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123419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EE95-0489-4BDE-267E-284639A38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ACE2FDF-ED97-6AC0-BF4C-C78EE23C44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01EBAAE-B239-61D8-3BB7-637E8ED0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5F2A3-E8C1-7E52-6EFB-9A8402972977}"/>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6" name="Footer Placeholder 5">
            <a:extLst>
              <a:ext uri="{FF2B5EF4-FFF2-40B4-BE49-F238E27FC236}">
                <a16:creationId xmlns:a16="http://schemas.microsoft.com/office/drawing/2014/main" id="{226A6C67-8743-8661-F649-FDE17D7304E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268D18A-1CCB-4888-3101-E09AF723369B}"/>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21565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35F7-F7F7-EA41-8BFE-573FEF58D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A16A809-B3E7-591F-2CF7-5B7EE8A7A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93A3E142-CD00-80F7-7DD3-AC8001809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CABD6-126C-9EEC-8000-A469911A1E24}"/>
              </a:ext>
            </a:extLst>
          </p:cNvPr>
          <p:cNvSpPr>
            <a:spLocks noGrp="1"/>
          </p:cNvSpPr>
          <p:nvPr>
            <p:ph type="dt" sz="half" idx="10"/>
          </p:nvPr>
        </p:nvSpPr>
        <p:spPr/>
        <p:txBody>
          <a:bodyPr/>
          <a:lstStyle/>
          <a:p>
            <a:fld id="{E4C7F313-35AE-44E5-94FB-65D8E32AF9E9}" type="datetimeFigureOut">
              <a:rPr lang="en-NG" smtClean="0"/>
              <a:t>18/05/2023</a:t>
            </a:fld>
            <a:endParaRPr lang="en-NG"/>
          </a:p>
        </p:txBody>
      </p:sp>
      <p:sp>
        <p:nvSpPr>
          <p:cNvPr id="6" name="Footer Placeholder 5">
            <a:extLst>
              <a:ext uri="{FF2B5EF4-FFF2-40B4-BE49-F238E27FC236}">
                <a16:creationId xmlns:a16="http://schemas.microsoft.com/office/drawing/2014/main" id="{CC0695AB-CF2E-BC11-FB2A-CE2AD688909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090F877-4839-6576-A55F-143B1EA286BD}"/>
              </a:ext>
            </a:extLst>
          </p:cNvPr>
          <p:cNvSpPr>
            <a:spLocks noGrp="1"/>
          </p:cNvSpPr>
          <p:nvPr>
            <p:ph type="sldNum" sz="quarter" idx="12"/>
          </p:nvPr>
        </p:nvSpPr>
        <p:spPr/>
        <p:txBody>
          <a:bodyPr/>
          <a:lstStyle/>
          <a:p>
            <a:fld id="{FF76FF77-E802-45EF-8F44-36C910101A0A}" type="slidenum">
              <a:rPr lang="en-NG" smtClean="0"/>
              <a:t>‹#›</a:t>
            </a:fld>
            <a:endParaRPr lang="en-NG"/>
          </a:p>
        </p:txBody>
      </p:sp>
    </p:spTree>
    <p:extLst>
      <p:ext uri="{BB962C8B-B14F-4D97-AF65-F5344CB8AC3E}">
        <p14:creationId xmlns:p14="http://schemas.microsoft.com/office/powerpoint/2010/main" val="39985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F86CE-19C5-0B10-917C-6996AA871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629D5BB-3219-AC0F-A7E4-CC3ACF489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400ADF0-4A97-71F1-ACEC-60B5F9ADA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7F313-35AE-44E5-94FB-65D8E32AF9E9}" type="datetimeFigureOut">
              <a:rPr lang="en-NG" smtClean="0"/>
              <a:t>18/05/2023</a:t>
            </a:fld>
            <a:endParaRPr lang="en-NG"/>
          </a:p>
        </p:txBody>
      </p:sp>
      <p:sp>
        <p:nvSpPr>
          <p:cNvPr id="5" name="Footer Placeholder 4">
            <a:extLst>
              <a:ext uri="{FF2B5EF4-FFF2-40B4-BE49-F238E27FC236}">
                <a16:creationId xmlns:a16="http://schemas.microsoft.com/office/drawing/2014/main" id="{83A99178-E9CC-A950-887A-311B900F6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5F77B326-F3BD-B95E-BFB4-FDC161618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6FF77-E802-45EF-8F44-36C910101A0A}" type="slidenum">
              <a:rPr lang="en-NG" smtClean="0"/>
              <a:t>‹#›</a:t>
            </a:fld>
            <a:endParaRPr lang="en-NG"/>
          </a:p>
        </p:txBody>
      </p:sp>
    </p:spTree>
    <p:extLst>
      <p:ext uri="{BB962C8B-B14F-4D97-AF65-F5344CB8AC3E}">
        <p14:creationId xmlns:p14="http://schemas.microsoft.com/office/powerpoint/2010/main" val="326155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A449-87FA-FD3A-CE2F-3E20687EA8F0}"/>
              </a:ext>
            </a:extLst>
          </p:cNvPr>
          <p:cNvSpPr>
            <a:spLocks noGrp="1"/>
          </p:cNvSpPr>
          <p:nvPr>
            <p:ph type="ctrTitle"/>
          </p:nvPr>
        </p:nvSpPr>
        <p:spPr>
          <a:xfrm>
            <a:off x="1461654" y="1582881"/>
            <a:ext cx="9268691" cy="3692237"/>
          </a:xfrm>
        </p:spPr>
        <p:txBody>
          <a:bodyPr/>
          <a:lstStyle/>
          <a:p>
            <a:r>
              <a:rPr lang="en-US" dirty="0">
                <a:latin typeface="Comic Sans MS" panose="030F0702030302020204" pitchFamily="66" charset="0"/>
              </a:rPr>
              <a:t>CSC 102 PRACTICE QUESTIONS FOR TESTS AND EXAMS</a:t>
            </a:r>
            <a:endParaRPr lang="en-NG" dirty="0">
              <a:latin typeface="Comic Sans MS" panose="030F0702030302020204" pitchFamily="66" charset="0"/>
            </a:endParaRPr>
          </a:p>
        </p:txBody>
      </p:sp>
    </p:spTree>
    <p:extLst>
      <p:ext uri="{BB962C8B-B14F-4D97-AF65-F5344CB8AC3E}">
        <p14:creationId xmlns:p14="http://schemas.microsoft.com/office/powerpoint/2010/main" val="20026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lgn="ctr"/>
            <a:fld id="{00000000-1234-1234-1234-123412341234}" type="slidenum">
              <a:rPr lang="en-US" smtClean="0"/>
              <a:pPr algn="ctr"/>
              <a:t>10</a:t>
            </a:fld>
            <a:endParaRPr lang="en-US"/>
          </a:p>
        </p:txBody>
      </p:sp>
      <p:sp>
        <p:nvSpPr>
          <p:cNvPr id="7" name="Title 1"/>
          <p:cNvSpPr>
            <a:spLocks noGrp="1"/>
          </p:cNvSpPr>
          <p:nvPr>
            <p:ph type="title"/>
          </p:nvPr>
        </p:nvSpPr>
        <p:spPr/>
        <p:txBody>
          <a:bodyPr/>
          <a:lstStyle/>
          <a:p>
            <a:r>
              <a:rPr lang="en-US" dirty="0"/>
              <a:t>WK 8. Project II</a:t>
            </a:r>
          </a:p>
        </p:txBody>
      </p:sp>
      <p:graphicFrame>
        <p:nvGraphicFramePr>
          <p:cNvPr id="2" name="Diagram 1"/>
          <p:cNvGraphicFramePr/>
          <p:nvPr/>
        </p:nvGraphicFramePr>
        <p:xfrm>
          <a:off x="2220862" y="1603477"/>
          <a:ext cx="7989939" cy="460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18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 8. Project III</a:t>
            </a:r>
          </a:p>
        </p:txBody>
      </p:sp>
      <p:sp>
        <p:nvSpPr>
          <p:cNvPr id="3" name="Slide Number Placeholder 2"/>
          <p:cNvSpPr>
            <a:spLocks noGrp="1"/>
          </p:cNvSpPr>
          <p:nvPr>
            <p:ph type="sldNum" idx="12"/>
          </p:nvPr>
        </p:nvSpPr>
        <p:spPr/>
        <p:txBody>
          <a:bodyPr/>
          <a:lstStyle/>
          <a:p>
            <a:pPr algn="ctr"/>
            <a:fld id="{00000000-1234-1234-1234-123412341234}" type="slidenum">
              <a:rPr lang="en-US" smtClean="0"/>
              <a:pPr algn="ctr"/>
              <a:t>11</a:t>
            </a:fld>
            <a:endParaRPr lang="en-US"/>
          </a:p>
        </p:txBody>
      </p:sp>
      <p:graphicFrame>
        <p:nvGraphicFramePr>
          <p:cNvPr id="4" name="Diagram 3"/>
          <p:cNvGraphicFramePr/>
          <p:nvPr/>
        </p:nvGraphicFramePr>
        <p:xfrm>
          <a:off x="1981200" y="1544484"/>
          <a:ext cx="8229600" cy="4812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13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416-7611-DF71-3F4D-0CA91910D269}"/>
              </a:ext>
            </a:extLst>
          </p:cNvPr>
          <p:cNvSpPr>
            <a:spLocks noGrp="1"/>
          </p:cNvSpPr>
          <p:nvPr>
            <p:ph type="title"/>
          </p:nvPr>
        </p:nvSpPr>
        <p:spPr/>
        <p:txBody>
          <a:bodyPr/>
          <a:lstStyle/>
          <a:p>
            <a:r>
              <a:rPr lang="en-US" b="1" i="0" dirty="0">
                <a:solidFill>
                  <a:srgbClr val="000000"/>
                </a:solidFill>
                <a:effectLst/>
                <a:latin typeface="inherit"/>
              </a:rPr>
              <a:t>WK 9. Class Project I</a:t>
            </a:r>
            <a:br>
              <a:rPr lang="en-US" b="1" i="0" dirty="0">
                <a:solidFill>
                  <a:srgbClr val="000000"/>
                </a:solidFill>
                <a:effectLst/>
                <a:latin typeface="inherit"/>
              </a:rPr>
            </a:br>
            <a:endParaRPr lang="en-NG" dirty="0"/>
          </a:p>
        </p:txBody>
      </p:sp>
      <p:sp>
        <p:nvSpPr>
          <p:cNvPr id="3" name="Content Placeholder 2">
            <a:extLst>
              <a:ext uri="{FF2B5EF4-FFF2-40B4-BE49-F238E27FC236}">
                <a16:creationId xmlns:a16="http://schemas.microsoft.com/office/drawing/2014/main" id="{B0014180-C409-E78E-6BD2-4D3C8FDCE51D}"/>
              </a:ext>
            </a:extLst>
          </p:cNvPr>
          <p:cNvSpPr>
            <a:spLocks noGrp="1"/>
          </p:cNvSpPr>
          <p:nvPr>
            <p:ph idx="1"/>
          </p:nvPr>
        </p:nvSpPr>
        <p:spPr/>
        <p:txBody>
          <a:bodyPr>
            <a:normAutofit fontScale="62500" lnSpcReduction="20000"/>
          </a:bodyPr>
          <a:lstStyle/>
          <a:p>
            <a:pPr algn="l" rtl="0"/>
            <a:r>
              <a:rPr lang="en-US" b="0" i="0" dirty="0">
                <a:solidFill>
                  <a:srgbClr val="000000"/>
                </a:solidFill>
                <a:effectLst/>
                <a:latin typeface="Helvetica Neue"/>
              </a:rPr>
              <a:t>One of the key issue that have threatened organizations and institutions is that of logistics. To solve it, employers now use biometric </a:t>
            </a:r>
            <a:r>
              <a:rPr lang="en-US" b="0" i="0" dirty="0" err="1">
                <a:solidFill>
                  <a:srgbClr val="000000"/>
                </a:solidFill>
                <a:effectLst/>
                <a:latin typeface="Helvetica Neue"/>
              </a:rPr>
              <a:t>softwares</a:t>
            </a:r>
            <a:r>
              <a:rPr lang="en-US" b="0" i="0" dirty="0">
                <a:solidFill>
                  <a:srgbClr val="000000"/>
                </a:solidFill>
                <a:effectLst/>
                <a:latin typeface="Helvetica Neue"/>
              </a:rPr>
              <a:t> and computer vision enabled tools to verify identities of their employees and take attendance. Mrs. Jane runs a delivery business with 15 employees, but she would want a way to identify if a user is one of her employees, take attendance and assign a task to the employee for the day.</a:t>
            </a:r>
          </a:p>
          <a:p>
            <a:pPr algn="l" rtl="0"/>
            <a:r>
              <a:rPr lang="en-US" b="0" i="0" dirty="0">
                <a:solidFill>
                  <a:srgbClr val="000000"/>
                </a:solidFill>
                <a:effectLst/>
                <a:latin typeface="Helvetica Neue"/>
              </a:rPr>
              <a:t>Employees = "Mary Evans", "</a:t>
            </a:r>
            <a:r>
              <a:rPr lang="en-US" b="0" i="0" dirty="0" err="1">
                <a:solidFill>
                  <a:srgbClr val="000000"/>
                </a:solidFill>
                <a:effectLst/>
                <a:latin typeface="Helvetica Neue"/>
              </a:rPr>
              <a:t>Eyo</a:t>
            </a:r>
            <a:r>
              <a:rPr lang="en-US" b="0" i="0" dirty="0">
                <a:solidFill>
                  <a:srgbClr val="000000"/>
                </a:solidFill>
                <a:effectLst/>
                <a:latin typeface="Helvetica Neue"/>
              </a:rPr>
              <a:t> Ishan", "</a:t>
            </a:r>
            <a:r>
              <a:rPr lang="en-US" b="0" i="0" dirty="0" err="1">
                <a:solidFill>
                  <a:srgbClr val="000000"/>
                </a:solidFill>
                <a:effectLst/>
                <a:latin typeface="Helvetica Neue"/>
              </a:rPr>
              <a:t>Durojaiye</a:t>
            </a:r>
            <a:r>
              <a:rPr lang="en-US" b="0" i="0" dirty="0">
                <a:solidFill>
                  <a:srgbClr val="000000"/>
                </a:solidFill>
                <a:effectLst/>
                <a:latin typeface="Helvetica Neue"/>
              </a:rPr>
              <a:t> Dare", "Adams Ali", "Andrew </a:t>
            </a:r>
            <a:r>
              <a:rPr lang="en-US" b="0" i="0" dirty="0" err="1">
                <a:solidFill>
                  <a:srgbClr val="000000"/>
                </a:solidFill>
                <a:effectLst/>
                <a:latin typeface="Helvetica Neue"/>
              </a:rPr>
              <a:t>Ugwu</a:t>
            </a:r>
            <a:r>
              <a:rPr lang="en-US" b="0" i="0" dirty="0">
                <a:solidFill>
                  <a:srgbClr val="000000"/>
                </a:solidFill>
                <a:effectLst/>
                <a:latin typeface="Helvetica Neue"/>
              </a:rPr>
              <a:t>", "Stella </a:t>
            </a:r>
            <a:r>
              <a:rPr lang="en-US" b="0" i="0" dirty="0" err="1">
                <a:solidFill>
                  <a:srgbClr val="000000"/>
                </a:solidFill>
                <a:effectLst/>
                <a:latin typeface="Helvetica Neue"/>
              </a:rPr>
              <a:t>Mankinde</a:t>
            </a:r>
            <a:r>
              <a:rPr lang="en-US" b="0" i="0" dirty="0">
                <a:solidFill>
                  <a:srgbClr val="000000"/>
                </a:solidFill>
                <a:effectLst/>
                <a:latin typeface="Helvetica Neue"/>
              </a:rPr>
              <a:t>", "Jane </a:t>
            </a:r>
            <a:r>
              <a:rPr lang="en-US" b="0" i="0" dirty="0" err="1">
                <a:solidFill>
                  <a:srgbClr val="000000"/>
                </a:solidFill>
                <a:effectLst/>
                <a:latin typeface="Helvetica Neue"/>
              </a:rPr>
              <a:t>Akibo</a:t>
            </a:r>
            <a:r>
              <a:rPr lang="en-US" b="0" i="0" dirty="0">
                <a:solidFill>
                  <a:srgbClr val="000000"/>
                </a:solidFill>
                <a:effectLst/>
                <a:latin typeface="Helvetica Neue"/>
              </a:rPr>
              <a:t>", "Ago James", "Michell Taiwo", "Abraham Jones" , "Nicole </a:t>
            </a:r>
            <a:r>
              <a:rPr lang="en-US" b="0" i="0" dirty="0" err="1">
                <a:solidFill>
                  <a:srgbClr val="000000"/>
                </a:solidFill>
                <a:effectLst/>
                <a:latin typeface="Helvetica Neue"/>
              </a:rPr>
              <a:t>Anide</a:t>
            </a:r>
            <a:r>
              <a:rPr lang="en-US" b="0" i="0" dirty="0">
                <a:solidFill>
                  <a:srgbClr val="000000"/>
                </a:solidFill>
                <a:effectLst/>
                <a:latin typeface="Helvetica Neue"/>
              </a:rPr>
              <a:t>", "</a:t>
            </a:r>
            <a:r>
              <a:rPr lang="en-US" b="0" i="0" dirty="0" err="1">
                <a:solidFill>
                  <a:srgbClr val="000000"/>
                </a:solidFill>
                <a:effectLst/>
                <a:latin typeface="Helvetica Neue"/>
              </a:rPr>
              <a:t>Kosi</a:t>
            </a:r>
            <a:r>
              <a:rPr lang="en-US" b="0" i="0" dirty="0">
                <a:solidFill>
                  <a:srgbClr val="000000"/>
                </a:solidFill>
                <a:effectLst/>
                <a:latin typeface="Helvetica Neue"/>
              </a:rPr>
              <a:t> </a:t>
            </a:r>
            <a:r>
              <a:rPr lang="en-US" b="0" i="0" dirty="0" err="1">
                <a:solidFill>
                  <a:srgbClr val="000000"/>
                </a:solidFill>
                <a:effectLst/>
                <a:latin typeface="Helvetica Neue"/>
              </a:rPr>
              <a:t>Korso</a:t>
            </a:r>
            <a:r>
              <a:rPr lang="en-US" b="0" i="0" dirty="0">
                <a:solidFill>
                  <a:srgbClr val="000000"/>
                </a:solidFill>
                <a:effectLst/>
                <a:latin typeface="Helvetica Neue"/>
              </a:rPr>
              <a:t>", "Adele Martins", "Emmanuel Ojo", "Ajayi Fatima".</a:t>
            </a:r>
          </a:p>
          <a:p>
            <a:pPr algn="l" rtl="0"/>
            <a:r>
              <a:rPr lang="en-US" b="0" i="0" dirty="0">
                <a:solidFill>
                  <a:srgbClr val="000000"/>
                </a:solidFill>
                <a:effectLst/>
                <a:latin typeface="Helvetica Neue"/>
              </a:rPr>
              <a:t>Tasks = "Loading", "Transporting", "</a:t>
            </a:r>
            <a:r>
              <a:rPr lang="en-US" b="0" i="0" dirty="0" err="1">
                <a:solidFill>
                  <a:srgbClr val="000000"/>
                </a:solidFill>
                <a:effectLst/>
                <a:latin typeface="Helvetica Neue"/>
              </a:rPr>
              <a:t>Reveiwing</a:t>
            </a:r>
            <a:r>
              <a:rPr lang="en-US" b="0" i="0" dirty="0">
                <a:solidFill>
                  <a:srgbClr val="000000"/>
                </a:solidFill>
                <a:effectLst/>
                <a:latin typeface="Helvetica Neue"/>
              </a:rPr>
              <a:t> Orders", "Customer Service", "Delivering Items"</a:t>
            </a:r>
          </a:p>
          <a:p>
            <a:pPr algn="l" rtl="0"/>
            <a:r>
              <a:rPr lang="en-US" b="0" i="0" dirty="0">
                <a:solidFill>
                  <a:srgbClr val="000000"/>
                </a:solidFill>
                <a:effectLst/>
                <a:latin typeface="Helvetica Neue"/>
              </a:rPr>
              <a:t>Your mission, should you choose to accept it, is to develop python program using your knowledge in OOP (class and objects) that takes a user's name and check if he/she exists in the list of employees, take attendance for the day and assign a task to the </a:t>
            </a:r>
            <a:r>
              <a:rPr lang="en-US" b="0" i="0" dirty="0" err="1">
                <a:solidFill>
                  <a:srgbClr val="000000"/>
                </a:solidFill>
                <a:effectLst/>
                <a:latin typeface="Helvetica Neue"/>
              </a:rPr>
              <a:t>employess</a:t>
            </a:r>
            <a:r>
              <a:rPr lang="en-US" b="0" i="0" dirty="0">
                <a:solidFill>
                  <a:srgbClr val="000000"/>
                </a:solidFill>
                <a:effectLst/>
                <a:latin typeface="Helvetica Neue"/>
              </a:rPr>
              <a:t> … otherwise, you politely refuse access to the system.</a:t>
            </a:r>
          </a:p>
          <a:p>
            <a:pPr algn="l" rtl="0"/>
            <a:r>
              <a:rPr lang="en-US" b="1" i="0" dirty="0">
                <a:solidFill>
                  <a:srgbClr val="000000"/>
                </a:solidFill>
                <a:effectLst/>
                <a:latin typeface="Helvetica Neue"/>
              </a:rPr>
              <a:t>Hint:</a:t>
            </a:r>
            <a:endParaRPr lang="en-US" b="0" i="0" dirty="0">
              <a:solidFill>
                <a:srgbClr val="000000"/>
              </a:solidFill>
              <a:effectLst/>
              <a:latin typeface="Helvetica Neue"/>
            </a:endParaRPr>
          </a:p>
          <a:p>
            <a:pPr algn="l" rtl="0">
              <a:buFont typeface="+mj-lt"/>
              <a:buAutoNum type="arabicPeriod"/>
            </a:pPr>
            <a:r>
              <a:rPr lang="en-US" b="0" i="0" dirty="0">
                <a:solidFill>
                  <a:srgbClr val="000000"/>
                </a:solidFill>
                <a:effectLst/>
                <a:latin typeface="Helvetica Neue"/>
              </a:rPr>
              <a:t>Build a class </a:t>
            </a:r>
            <a:r>
              <a:rPr lang="en-US" b="1" i="0" dirty="0">
                <a:solidFill>
                  <a:srgbClr val="000000"/>
                </a:solidFill>
                <a:effectLst/>
                <a:latin typeface="Helvetica Neue"/>
              </a:rPr>
              <a:t>Employee()</a:t>
            </a:r>
            <a:r>
              <a:rPr lang="en-US" b="0" i="0" dirty="0">
                <a:solidFill>
                  <a:srgbClr val="000000"/>
                </a:solidFill>
                <a:effectLst/>
                <a:latin typeface="Helvetica Neue"/>
              </a:rPr>
              <a:t> that has four methods in the class; </a:t>
            </a:r>
            <a:r>
              <a:rPr lang="en-US" b="1" i="0" dirty="0" err="1">
                <a:solidFill>
                  <a:srgbClr val="000000"/>
                </a:solidFill>
                <a:effectLst/>
                <a:latin typeface="Helvetica Neue"/>
              </a:rPr>
              <a:t>check_employee</a:t>
            </a:r>
            <a:r>
              <a:rPr lang="en-US" b="1" i="0" dirty="0">
                <a:solidFill>
                  <a:srgbClr val="000000"/>
                </a:solidFill>
                <a:effectLst/>
                <a:latin typeface="Helvetica Neue"/>
              </a:rPr>
              <a:t>()</a:t>
            </a:r>
            <a:r>
              <a:rPr lang="en-US" b="0" i="0" dirty="0">
                <a:solidFill>
                  <a:srgbClr val="000000"/>
                </a:solidFill>
                <a:effectLst/>
                <a:latin typeface="Helvetica Neue"/>
              </a:rPr>
              <a:t>, </a:t>
            </a:r>
            <a:r>
              <a:rPr lang="en-US" b="1" i="0" dirty="0" err="1">
                <a:solidFill>
                  <a:srgbClr val="000000"/>
                </a:solidFill>
                <a:effectLst/>
                <a:latin typeface="Helvetica Neue"/>
              </a:rPr>
              <a:t>take_attendance</a:t>
            </a:r>
            <a:r>
              <a:rPr lang="en-US" b="1" i="0" dirty="0">
                <a:solidFill>
                  <a:srgbClr val="000000"/>
                </a:solidFill>
                <a:effectLst/>
                <a:latin typeface="Helvetica Neue"/>
              </a:rPr>
              <a:t>()</a:t>
            </a:r>
            <a:r>
              <a:rPr lang="en-US" b="0" i="0" dirty="0">
                <a:solidFill>
                  <a:srgbClr val="000000"/>
                </a:solidFill>
                <a:effectLst/>
                <a:latin typeface="Helvetica Neue"/>
              </a:rPr>
              <a:t>, </a:t>
            </a:r>
            <a:r>
              <a:rPr lang="en-US" b="1" i="0" dirty="0" err="1">
                <a:solidFill>
                  <a:srgbClr val="000000"/>
                </a:solidFill>
                <a:effectLst/>
                <a:latin typeface="Helvetica Neue"/>
              </a:rPr>
              <a:t>assign_task</a:t>
            </a:r>
            <a:r>
              <a:rPr lang="en-US" b="1" i="0" dirty="0">
                <a:solidFill>
                  <a:srgbClr val="000000"/>
                </a:solidFill>
                <a:effectLst/>
                <a:latin typeface="Helvetica Neue"/>
              </a:rPr>
              <a:t>()</a:t>
            </a:r>
            <a:r>
              <a:rPr lang="en-US" b="0" i="0" dirty="0">
                <a:solidFill>
                  <a:srgbClr val="000000"/>
                </a:solidFill>
                <a:effectLst/>
                <a:latin typeface="Helvetica Neue"/>
              </a:rPr>
              <a:t> and </a:t>
            </a:r>
            <a:r>
              <a:rPr lang="en-US" b="1" i="0" dirty="0" err="1">
                <a:solidFill>
                  <a:srgbClr val="000000"/>
                </a:solidFill>
                <a:effectLst/>
                <a:latin typeface="Helvetica Neue"/>
              </a:rPr>
              <a:t>refuse_access</a:t>
            </a:r>
            <a:r>
              <a:rPr lang="en-US" b="1" i="0" dirty="0">
                <a:solidFill>
                  <a:srgbClr val="000000"/>
                </a:solidFill>
                <a:effectLst/>
                <a:latin typeface="Helvetica Neue"/>
              </a:rPr>
              <a:t>()</a:t>
            </a:r>
            <a:r>
              <a:rPr lang="en-US" b="0" i="0" dirty="0">
                <a:solidFill>
                  <a:srgbClr val="000000"/>
                </a:solidFill>
                <a:effectLst/>
                <a:latin typeface="Helvetica Neue"/>
              </a:rPr>
              <a:t>.</a:t>
            </a:r>
          </a:p>
          <a:p>
            <a:pPr algn="l" rtl="0">
              <a:buFont typeface="+mj-lt"/>
              <a:buAutoNum type="arabicPeriod"/>
            </a:pPr>
            <a:r>
              <a:rPr lang="en-US" b="0" i="0" dirty="0">
                <a:solidFill>
                  <a:srgbClr val="000000"/>
                </a:solidFill>
                <a:effectLst/>
                <a:latin typeface="Helvetica Neue"/>
              </a:rPr>
              <a:t>You can </a:t>
            </a:r>
            <a:r>
              <a:rPr lang="en-US" b="1" i="0" dirty="0">
                <a:solidFill>
                  <a:srgbClr val="000000"/>
                </a:solidFill>
                <a:effectLst/>
                <a:latin typeface="Helvetica Neue"/>
              </a:rPr>
              <a:t>import random</a:t>
            </a:r>
            <a:r>
              <a:rPr lang="en-US" b="0" i="0" dirty="0">
                <a:solidFill>
                  <a:srgbClr val="000000"/>
                </a:solidFill>
                <a:effectLst/>
                <a:latin typeface="Helvetica Neue"/>
              </a:rPr>
              <a:t> module and use the </a:t>
            </a:r>
            <a:r>
              <a:rPr lang="en-US" b="1" i="0" dirty="0" err="1">
                <a:solidFill>
                  <a:srgbClr val="000000"/>
                </a:solidFill>
                <a:effectLst/>
                <a:latin typeface="Helvetica Neue"/>
              </a:rPr>
              <a:t>random.randint</a:t>
            </a:r>
            <a:r>
              <a:rPr lang="en-US" b="1" i="0" dirty="0">
                <a:solidFill>
                  <a:srgbClr val="000000"/>
                </a:solidFill>
                <a:effectLst/>
                <a:latin typeface="Helvetica Neue"/>
              </a:rPr>
              <a:t>()</a:t>
            </a:r>
            <a:r>
              <a:rPr lang="en-US" b="0" i="0" dirty="0">
                <a:solidFill>
                  <a:srgbClr val="000000"/>
                </a:solidFill>
                <a:effectLst/>
                <a:latin typeface="Helvetica Neue"/>
              </a:rPr>
              <a:t> method to randomly select task from the list.</a:t>
            </a:r>
          </a:p>
          <a:p>
            <a:endParaRPr lang="en-NG" dirty="0"/>
          </a:p>
        </p:txBody>
      </p:sp>
    </p:spTree>
    <p:extLst>
      <p:ext uri="{BB962C8B-B14F-4D97-AF65-F5344CB8AC3E}">
        <p14:creationId xmlns:p14="http://schemas.microsoft.com/office/powerpoint/2010/main" val="30182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B090-7D16-6298-3954-8F2C936DFA32}"/>
              </a:ext>
            </a:extLst>
          </p:cNvPr>
          <p:cNvSpPr>
            <a:spLocks noGrp="1"/>
          </p:cNvSpPr>
          <p:nvPr>
            <p:ph type="title"/>
          </p:nvPr>
        </p:nvSpPr>
        <p:spPr/>
        <p:txBody>
          <a:bodyPr/>
          <a:lstStyle/>
          <a:p>
            <a:r>
              <a:rPr lang="en-US" b="1" i="0" dirty="0">
                <a:solidFill>
                  <a:srgbClr val="000000"/>
                </a:solidFill>
                <a:effectLst/>
                <a:latin typeface="inherit"/>
              </a:rPr>
              <a:t>WK 9. Class Project II</a:t>
            </a:r>
            <a:br>
              <a:rPr lang="en-US" b="1" i="0" dirty="0">
                <a:solidFill>
                  <a:srgbClr val="000000"/>
                </a:solidFill>
                <a:effectLst/>
                <a:latin typeface="inherit"/>
              </a:rPr>
            </a:br>
            <a:endParaRPr lang="en-NG" dirty="0"/>
          </a:p>
        </p:txBody>
      </p:sp>
      <p:sp>
        <p:nvSpPr>
          <p:cNvPr id="3" name="Content Placeholder 2">
            <a:extLst>
              <a:ext uri="{FF2B5EF4-FFF2-40B4-BE49-F238E27FC236}">
                <a16:creationId xmlns:a16="http://schemas.microsoft.com/office/drawing/2014/main" id="{DBF3AA61-ABE5-6AB8-554F-4D910FD41A61}"/>
              </a:ext>
            </a:extLst>
          </p:cNvPr>
          <p:cNvSpPr>
            <a:spLocks noGrp="1"/>
          </p:cNvSpPr>
          <p:nvPr>
            <p:ph idx="1"/>
          </p:nvPr>
        </p:nvSpPr>
        <p:spPr/>
        <p:txBody>
          <a:bodyPr>
            <a:normAutofit lnSpcReduction="10000"/>
          </a:bodyPr>
          <a:lstStyle/>
          <a:p>
            <a:pPr algn="l" rtl="0"/>
            <a:r>
              <a:rPr lang="en-US" b="0" i="0" dirty="0">
                <a:solidFill>
                  <a:srgbClr val="000000"/>
                </a:solidFill>
                <a:effectLst/>
                <a:latin typeface="Helvetica Neue"/>
              </a:rPr>
              <a:t>You run a delivery service, and charge people based on their location and weight of their package. The following are some of the things you consider.</a:t>
            </a:r>
          </a:p>
          <a:p>
            <a:pPr algn="l" rtl="0"/>
            <a:r>
              <a:rPr lang="en-US" b="0" i="0" dirty="0">
                <a:solidFill>
                  <a:srgbClr val="000000"/>
                </a:solidFill>
                <a:effectLst/>
                <a:latin typeface="Helvetica Neue"/>
              </a:rPr>
              <a:t>You charge N2000, whenever you are delivering a package with weight of 10kg and above to PAU, and N1500 when it is less. However, you charge N5000 whenever you deliver to </a:t>
            </a:r>
            <a:r>
              <a:rPr lang="en-US" b="0" i="0" dirty="0" err="1">
                <a:solidFill>
                  <a:srgbClr val="000000"/>
                </a:solidFill>
                <a:effectLst/>
                <a:latin typeface="Helvetica Neue"/>
              </a:rPr>
              <a:t>Epe</a:t>
            </a:r>
            <a:r>
              <a:rPr lang="en-US" b="0" i="0" dirty="0">
                <a:solidFill>
                  <a:srgbClr val="000000"/>
                </a:solidFill>
                <a:effectLst/>
                <a:latin typeface="Helvetica Neue"/>
              </a:rPr>
              <a:t>, a package with weight of 10kg and above, and N4000 when it is less.</a:t>
            </a:r>
          </a:p>
          <a:p>
            <a:pPr algn="l" rtl="0"/>
            <a:r>
              <a:rPr lang="en-US" b="0" i="0" dirty="0">
                <a:solidFill>
                  <a:srgbClr val="000000"/>
                </a:solidFill>
                <a:effectLst/>
                <a:latin typeface="Helvetica Neue"/>
              </a:rPr>
              <a:t>Develop the python program using your knowledge in OOP, that tells a user how much to pay, based on their location, and package weight.</a:t>
            </a:r>
          </a:p>
          <a:p>
            <a:endParaRPr lang="en-NG" dirty="0"/>
          </a:p>
        </p:txBody>
      </p:sp>
    </p:spTree>
    <p:extLst>
      <p:ext uri="{BB962C8B-B14F-4D97-AF65-F5344CB8AC3E}">
        <p14:creationId xmlns:p14="http://schemas.microsoft.com/office/powerpoint/2010/main" val="301058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 10. Dry Coding Project</a:t>
            </a:r>
          </a:p>
        </p:txBody>
      </p:sp>
      <p:graphicFrame>
        <p:nvGraphicFramePr>
          <p:cNvPr id="5" name="Diagram 4"/>
          <p:cNvGraphicFramePr/>
          <p:nvPr/>
        </p:nvGraphicFramePr>
        <p:xfrm>
          <a:off x="1182252" y="1399309"/>
          <a:ext cx="10400147" cy="2770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nvGraphicFramePr>
        <p:xfrm>
          <a:off x="1339270" y="4350327"/>
          <a:ext cx="10243128" cy="1870364"/>
        </p:xfrm>
        <a:graphic>
          <a:graphicData uri="http://schemas.openxmlformats.org/drawingml/2006/table">
            <a:tbl>
              <a:tblPr firstRow="1" bandRow="1">
                <a:tableStyleId>{5C22544A-7EE6-4342-B048-85BDC9FD1C3A}</a:tableStyleId>
              </a:tblPr>
              <a:tblGrid>
                <a:gridCol w="2560782">
                  <a:extLst>
                    <a:ext uri="{9D8B030D-6E8A-4147-A177-3AD203B41FA5}">
                      <a16:colId xmlns:a16="http://schemas.microsoft.com/office/drawing/2014/main" val="1884553840"/>
                    </a:ext>
                  </a:extLst>
                </a:gridCol>
                <a:gridCol w="2560782">
                  <a:extLst>
                    <a:ext uri="{9D8B030D-6E8A-4147-A177-3AD203B41FA5}">
                      <a16:colId xmlns:a16="http://schemas.microsoft.com/office/drawing/2014/main" val="3179372385"/>
                    </a:ext>
                  </a:extLst>
                </a:gridCol>
                <a:gridCol w="2560782">
                  <a:extLst>
                    <a:ext uri="{9D8B030D-6E8A-4147-A177-3AD203B41FA5}">
                      <a16:colId xmlns:a16="http://schemas.microsoft.com/office/drawing/2014/main" val="4211628878"/>
                    </a:ext>
                  </a:extLst>
                </a:gridCol>
                <a:gridCol w="2560782">
                  <a:extLst>
                    <a:ext uri="{9D8B030D-6E8A-4147-A177-3AD203B41FA5}">
                      <a16:colId xmlns:a16="http://schemas.microsoft.com/office/drawing/2014/main" val="527481887"/>
                    </a:ext>
                  </a:extLst>
                </a:gridCol>
              </a:tblGrid>
              <a:tr h="467591">
                <a:tc>
                  <a:txBody>
                    <a:bodyPr/>
                    <a:lstStyle/>
                    <a:p>
                      <a:r>
                        <a:rPr lang="en-US" sz="1800" dirty="0"/>
                        <a:t>Name</a:t>
                      </a:r>
                    </a:p>
                  </a:txBody>
                  <a:tcPr/>
                </a:tc>
                <a:tc>
                  <a:txBody>
                    <a:bodyPr/>
                    <a:lstStyle/>
                    <a:p>
                      <a:r>
                        <a:rPr lang="en-US" sz="1800" dirty="0"/>
                        <a:t>State of Origin</a:t>
                      </a:r>
                    </a:p>
                  </a:txBody>
                  <a:tcPr/>
                </a:tc>
                <a:tc>
                  <a:txBody>
                    <a:bodyPr/>
                    <a:lstStyle/>
                    <a:p>
                      <a:r>
                        <a:rPr lang="en-US" sz="1800" dirty="0"/>
                        <a:t>Bursary</a:t>
                      </a:r>
                    </a:p>
                  </a:txBody>
                  <a:tcPr/>
                </a:tc>
                <a:tc>
                  <a:txBody>
                    <a:bodyPr/>
                    <a:lstStyle/>
                    <a:p>
                      <a:r>
                        <a:rPr lang="en-US" sz="1800" dirty="0"/>
                        <a:t>Allowance</a:t>
                      </a:r>
                    </a:p>
                  </a:txBody>
                  <a:tcPr/>
                </a:tc>
                <a:extLst>
                  <a:ext uri="{0D108BD9-81ED-4DB2-BD59-A6C34878D82A}">
                    <a16:rowId xmlns:a16="http://schemas.microsoft.com/office/drawing/2014/main" val="1786147178"/>
                  </a:ext>
                </a:extLst>
              </a:tr>
              <a:tr h="467591">
                <a:tc>
                  <a:txBody>
                    <a:bodyPr/>
                    <a:lstStyle/>
                    <a:p>
                      <a:r>
                        <a:rPr lang="en-US" sz="1800" dirty="0"/>
                        <a:t>Matthew </a:t>
                      </a:r>
                      <a:r>
                        <a:rPr lang="en-US" sz="1800" dirty="0" err="1"/>
                        <a:t>Agbonrofo</a:t>
                      </a:r>
                      <a:r>
                        <a:rPr lang="en-US" sz="1800" dirty="0"/>
                        <a:t> </a:t>
                      </a:r>
                    </a:p>
                  </a:txBody>
                  <a:tcPr/>
                </a:tc>
                <a:tc>
                  <a:txBody>
                    <a:bodyPr/>
                    <a:lstStyle/>
                    <a:p>
                      <a:r>
                        <a:rPr lang="en-US" sz="1800" dirty="0"/>
                        <a:t>Edo</a:t>
                      </a:r>
                    </a:p>
                  </a:txBody>
                  <a:tcPr/>
                </a:tc>
                <a:tc>
                  <a:txBody>
                    <a:bodyPr/>
                    <a:lstStyle/>
                    <a:p>
                      <a:r>
                        <a:rPr lang="en-US" sz="1800" dirty="0"/>
                        <a:t>15,000</a:t>
                      </a:r>
                    </a:p>
                  </a:txBody>
                  <a:tcPr/>
                </a:tc>
                <a:tc>
                  <a:txBody>
                    <a:bodyPr/>
                    <a:lstStyle/>
                    <a:p>
                      <a:r>
                        <a:rPr lang="en-US" sz="1800" dirty="0"/>
                        <a:t>20,000</a:t>
                      </a:r>
                    </a:p>
                  </a:txBody>
                  <a:tcPr/>
                </a:tc>
                <a:extLst>
                  <a:ext uri="{0D108BD9-81ED-4DB2-BD59-A6C34878D82A}">
                    <a16:rowId xmlns:a16="http://schemas.microsoft.com/office/drawing/2014/main" val="3135070952"/>
                  </a:ext>
                </a:extLst>
              </a:tr>
              <a:tr h="467591">
                <a:tc>
                  <a:txBody>
                    <a:bodyPr/>
                    <a:lstStyle/>
                    <a:p>
                      <a:r>
                        <a:rPr lang="en-US" sz="1800" dirty="0"/>
                        <a:t>Edith </a:t>
                      </a:r>
                      <a:r>
                        <a:rPr lang="en-US" sz="1800" dirty="0" err="1"/>
                        <a:t>Akanbi</a:t>
                      </a:r>
                      <a:endParaRPr lang="en-US" sz="1800" dirty="0"/>
                    </a:p>
                  </a:txBody>
                  <a:tcPr/>
                </a:tc>
                <a:tc>
                  <a:txBody>
                    <a:bodyPr/>
                    <a:lstStyle/>
                    <a:p>
                      <a:r>
                        <a:rPr lang="en-US" sz="1800" dirty="0"/>
                        <a:t>Abeokuta</a:t>
                      </a:r>
                    </a:p>
                  </a:txBody>
                  <a:tcPr/>
                </a:tc>
                <a:tc>
                  <a:txBody>
                    <a:bodyPr/>
                    <a:lstStyle/>
                    <a:p>
                      <a:r>
                        <a:rPr lang="en-US" sz="1800" dirty="0"/>
                        <a:t>25,000</a:t>
                      </a:r>
                    </a:p>
                  </a:txBody>
                  <a:tcPr/>
                </a:tc>
                <a:tc>
                  <a:txBody>
                    <a:bodyPr/>
                    <a:lstStyle/>
                    <a:p>
                      <a:r>
                        <a:rPr lang="en-US" sz="1800" dirty="0"/>
                        <a:t>15,000</a:t>
                      </a:r>
                    </a:p>
                  </a:txBody>
                  <a:tcPr/>
                </a:tc>
                <a:extLst>
                  <a:ext uri="{0D108BD9-81ED-4DB2-BD59-A6C34878D82A}">
                    <a16:rowId xmlns:a16="http://schemas.microsoft.com/office/drawing/2014/main" val="1986257826"/>
                  </a:ext>
                </a:extLst>
              </a:tr>
              <a:tr h="467591">
                <a:tc>
                  <a:txBody>
                    <a:bodyPr/>
                    <a:lstStyle/>
                    <a:p>
                      <a:r>
                        <a:rPr lang="en-US" sz="1800" dirty="0"/>
                        <a:t>Musa </a:t>
                      </a:r>
                      <a:r>
                        <a:rPr lang="en-US" sz="1800" dirty="0" err="1"/>
                        <a:t>Yaradua</a:t>
                      </a:r>
                      <a:endParaRPr lang="en-US" sz="1800" dirty="0"/>
                    </a:p>
                  </a:txBody>
                  <a:tcPr/>
                </a:tc>
                <a:tc>
                  <a:txBody>
                    <a:bodyPr/>
                    <a:lstStyle/>
                    <a:p>
                      <a:r>
                        <a:rPr lang="en-US" sz="1800" dirty="0"/>
                        <a:t>Kano</a:t>
                      </a:r>
                    </a:p>
                  </a:txBody>
                  <a:tcPr/>
                </a:tc>
                <a:tc>
                  <a:txBody>
                    <a:bodyPr/>
                    <a:lstStyle/>
                    <a:p>
                      <a:r>
                        <a:rPr lang="en-US" sz="1800" dirty="0"/>
                        <a:t>20,000</a:t>
                      </a:r>
                    </a:p>
                  </a:txBody>
                  <a:tcPr/>
                </a:tc>
                <a:tc>
                  <a:txBody>
                    <a:bodyPr/>
                    <a:lstStyle/>
                    <a:p>
                      <a:r>
                        <a:rPr lang="en-US" sz="1800" dirty="0"/>
                        <a:t>30,000</a:t>
                      </a:r>
                    </a:p>
                  </a:txBody>
                  <a:tcPr/>
                </a:tc>
                <a:extLst>
                  <a:ext uri="{0D108BD9-81ED-4DB2-BD59-A6C34878D82A}">
                    <a16:rowId xmlns:a16="http://schemas.microsoft.com/office/drawing/2014/main" val="534784464"/>
                  </a:ext>
                </a:extLst>
              </a:tr>
            </a:tbl>
          </a:graphicData>
        </a:graphic>
      </p:graphicFrame>
    </p:spTree>
    <p:extLst>
      <p:ext uri="{BB962C8B-B14F-4D97-AF65-F5344CB8AC3E}">
        <p14:creationId xmlns:p14="http://schemas.microsoft.com/office/powerpoint/2010/main" val="334806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9C13-FAAE-690E-D180-8A0A8ADDC216}"/>
              </a:ext>
            </a:extLst>
          </p:cNvPr>
          <p:cNvSpPr>
            <a:spLocks noGrp="1"/>
          </p:cNvSpPr>
          <p:nvPr>
            <p:ph type="title"/>
          </p:nvPr>
        </p:nvSpPr>
        <p:spPr>
          <a:xfrm>
            <a:off x="277091" y="434396"/>
            <a:ext cx="10515600" cy="272186"/>
          </a:xfrm>
        </p:spPr>
        <p:txBody>
          <a:bodyPr>
            <a:normAutofit fontScale="90000"/>
          </a:bodyPr>
          <a:lstStyle/>
          <a:p>
            <a:r>
              <a:rPr lang="en-US" b="1" i="0" dirty="0">
                <a:solidFill>
                  <a:srgbClr val="000000"/>
                </a:solidFill>
                <a:effectLst/>
                <a:latin typeface="Helvetica Neue"/>
              </a:rPr>
              <a:t>WK 10. Class Project I</a:t>
            </a:r>
            <a:br>
              <a:rPr lang="en-US" b="1" i="0" dirty="0">
                <a:solidFill>
                  <a:srgbClr val="000000"/>
                </a:solidFill>
                <a:effectLst/>
                <a:latin typeface="Helvetica Neue"/>
              </a:rPr>
            </a:br>
            <a:endParaRPr lang="en-NG" dirty="0"/>
          </a:p>
        </p:txBody>
      </p:sp>
      <p:sp>
        <p:nvSpPr>
          <p:cNvPr id="3" name="Content Placeholder 2">
            <a:extLst>
              <a:ext uri="{FF2B5EF4-FFF2-40B4-BE49-F238E27FC236}">
                <a16:creationId xmlns:a16="http://schemas.microsoft.com/office/drawing/2014/main" id="{F0F21FD8-D90B-0084-0B8B-818423EB1461}"/>
              </a:ext>
            </a:extLst>
          </p:cNvPr>
          <p:cNvSpPr>
            <a:spLocks noGrp="1"/>
          </p:cNvSpPr>
          <p:nvPr>
            <p:ph idx="1"/>
          </p:nvPr>
        </p:nvSpPr>
        <p:spPr>
          <a:xfrm>
            <a:off x="277091" y="706582"/>
            <a:ext cx="11623964" cy="5721927"/>
          </a:xfrm>
        </p:spPr>
        <p:txBody>
          <a:bodyPr>
            <a:normAutofit fontScale="25000" lnSpcReduction="20000"/>
          </a:bodyPr>
          <a:lstStyle/>
          <a:p>
            <a:pPr algn="l"/>
            <a:r>
              <a:rPr lang="en-US" sz="4400" b="0" i="0" dirty="0">
                <a:solidFill>
                  <a:srgbClr val="000000"/>
                </a:solidFill>
                <a:effectLst/>
                <a:latin typeface="Comic Sans MS" panose="030F0702030302020204" pitchFamily="66" charset="0"/>
              </a:rPr>
              <a:t>Mary, Agatha and Noel work with Zenith Bank Nigeria. Mary works in the Retail Banking Division, Agatha works in the Global Banking Division and Noel works in the Commercial Banking Division. The three divisions have some unique services and some mutual services as indicated:</a:t>
            </a:r>
          </a:p>
          <a:p>
            <a:pPr algn="l"/>
            <a:r>
              <a:rPr lang="en-US" sz="4400" b="1" i="0" dirty="0">
                <a:solidFill>
                  <a:srgbClr val="000000"/>
                </a:solidFill>
                <a:effectLst/>
                <a:latin typeface="Comic Sans MS" panose="030F0702030302020204" pitchFamily="66" charset="0"/>
              </a:rPr>
              <a:t>Retail Banking:</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Lines of credit</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Investment management and accounts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Insurance</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Retirement and education accounts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loans and </a:t>
            </a:r>
            <a:r>
              <a:rPr lang="en-US" sz="4400" b="0" i="0" dirty="0" err="1">
                <a:solidFill>
                  <a:srgbClr val="000000"/>
                </a:solidFill>
                <a:effectLst/>
                <a:latin typeface="Comic Sans MS" panose="030F0702030302020204" pitchFamily="66" charset="0"/>
              </a:rPr>
              <a:t>mortgagges</a:t>
            </a:r>
            <a:endParaRPr lang="en-US" sz="4400" b="0" i="0" dirty="0">
              <a:solidFill>
                <a:srgbClr val="000000"/>
              </a:solidFill>
              <a:effectLst/>
              <a:latin typeface="Comic Sans MS" panose="030F0702030302020204" pitchFamily="66" charset="0"/>
            </a:endParaRP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Checking and saving</a:t>
            </a:r>
          </a:p>
          <a:p>
            <a:pPr algn="l"/>
            <a:r>
              <a:rPr lang="en-US" sz="4400" b="1" i="0" dirty="0">
                <a:solidFill>
                  <a:srgbClr val="000000"/>
                </a:solidFill>
                <a:effectLst/>
                <a:latin typeface="Comic Sans MS" panose="030F0702030302020204" pitchFamily="66" charset="0"/>
              </a:rPr>
              <a:t>Global Banking:</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Multi-currency management services and products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Foreign currency accounts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Foreign currency credit cards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Transborder advisory services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Liquidity management</a:t>
            </a:r>
          </a:p>
          <a:p>
            <a:pPr algn="l"/>
            <a:r>
              <a:rPr lang="en-US" sz="4400" b="1" i="0" dirty="0">
                <a:solidFill>
                  <a:srgbClr val="000000"/>
                </a:solidFill>
                <a:effectLst/>
                <a:latin typeface="Comic Sans MS" panose="030F0702030302020204" pitchFamily="66" charset="0"/>
              </a:rPr>
              <a:t>Commercial Banking:</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Lines of credit</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Investment management and accounts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Insurance</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Advisory services</a:t>
            </a:r>
          </a:p>
          <a:p>
            <a:pPr algn="l">
              <a:buFont typeface="Wingdings" panose="05000000000000000000" pitchFamily="2" charset="2"/>
              <a:buChar char="q"/>
            </a:pPr>
            <a:r>
              <a:rPr lang="en-US" sz="4400" b="0" i="0" dirty="0">
                <a:solidFill>
                  <a:srgbClr val="000000"/>
                </a:solidFill>
                <a:effectLst/>
                <a:latin typeface="Comic Sans MS" panose="030F0702030302020204" pitchFamily="66" charset="0"/>
              </a:rPr>
              <a:t>With your knowledge in OOP develop a python program that will take as input an employee name and division, and then displays the service rendered in the division. The program should </a:t>
            </a:r>
            <a:r>
              <a:rPr lang="en-US" sz="4400" b="0" i="0" dirty="0" err="1">
                <a:solidFill>
                  <a:srgbClr val="000000"/>
                </a:solidFill>
                <a:effectLst/>
                <a:latin typeface="Comic Sans MS" panose="030F0702030302020204" pitchFamily="66" charset="0"/>
              </a:rPr>
              <a:t>highlght</a:t>
            </a:r>
            <a:r>
              <a:rPr lang="en-US" sz="4400" b="0" i="0" dirty="0">
                <a:solidFill>
                  <a:srgbClr val="000000"/>
                </a:solidFill>
                <a:effectLst/>
                <a:latin typeface="Comic Sans MS" panose="030F0702030302020204" pitchFamily="66" charset="0"/>
              </a:rPr>
              <a:t> key concepts of OOP; class objects inheritance and polymorphism.</a:t>
            </a:r>
          </a:p>
          <a:p>
            <a:pPr algn="l"/>
            <a:r>
              <a:rPr lang="en-US" sz="4400" b="1" i="0" dirty="0">
                <a:solidFill>
                  <a:srgbClr val="000000"/>
                </a:solidFill>
                <a:effectLst/>
                <a:latin typeface="Comic Sans MS" panose="030F0702030302020204" pitchFamily="66" charset="0"/>
              </a:rPr>
              <a:t>Hints:</a:t>
            </a: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Create parent class </a:t>
            </a:r>
            <a:r>
              <a:rPr lang="en-US" sz="4400" b="1" i="0" dirty="0">
                <a:solidFill>
                  <a:srgbClr val="000000"/>
                </a:solidFill>
                <a:effectLst/>
                <a:latin typeface="Comic Sans MS" panose="030F0702030302020204" pitchFamily="66" charset="0"/>
              </a:rPr>
              <a:t>zenith()</a:t>
            </a:r>
            <a:r>
              <a:rPr lang="en-US" sz="4400" b="0" i="0" dirty="0">
                <a:solidFill>
                  <a:srgbClr val="000000"/>
                </a:solidFill>
                <a:effectLst/>
                <a:latin typeface="Comic Sans MS" panose="030F0702030302020204" pitchFamily="66" charset="0"/>
              </a:rPr>
              <a:t> with two methods </a:t>
            </a:r>
            <a:r>
              <a:rPr lang="en-US" sz="4400" b="1" i="0" dirty="0" err="1">
                <a:solidFill>
                  <a:srgbClr val="000000"/>
                </a:solidFill>
                <a:effectLst/>
                <a:latin typeface="Comic Sans MS" panose="030F0702030302020204" pitchFamily="66" charset="0"/>
              </a:rPr>
              <a:t>unique_services</a:t>
            </a:r>
            <a:r>
              <a:rPr lang="en-US" sz="4400" b="1" i="0" dirty="0">
                <a:solidFill>
                  <a:srgbClr val="000000"/>
                </a:solidFill>
                <a:effectLst/>
                <a:latin typeface="Comic Sans MS" panose="030F0702030302020204" pitchFamily="66" charset="0"/>
              </a:rPr>
              <a:t>()</a:t>
            </a:r>
            <a:r>
              <a:rPr lang="en-US" sz="4400" b="0" i="0" dirty="0">
                <a:solidFill>
                  <a:srgbClr val="000000"/>
                </a:solidFill>
                <a:effectLst/>
                <a:latin typeface="Comic Sans MS" panose="030F0702030302020204" pitchFamily="66" charset="0"/>
              </a:rPr>
              <a:t> and </a:t>
            </a:r>
            <a:r>
              <a:rPr lang="en-US" sz="4400" b="1" i="0" dirty="0" err="1">
                <a:solidFill>
                  <a:srgbClr val="000000"/>
                </a:solidFill>
                <a:effectLst/>
                <a:latin typeface="Comic Sans MS" panose="030F0702030302020204" pitchFamily="66" charset="0"/>
              </a:rPr>
              <a:t>mutual_services</a:t>
            </a:r>
            <a:r>
              <a:rPr lang="en-US" sz="4400" b="1" i="0" dirty="0">
                <a:solidFill>
                  <a:srgbClr val="000000"/>
                </a:solidFill>
                <a:effectLst/>
                <a:latin typeface="Comic Sans MS" panose="030F0702030302020204" pitchFamily="66" charset="0"/>
              </a:rPr>
              <a:t>()</a:t>
            </a:r>
            <a:endParaRPr lang="en-US" sz="4400" b="0" i="0" dirty="0">
              <a:solidFill>
                <a:srgbClr val="000000"/>
              </a:solidFill>
              <a:effectLst/>
              <a:latin typeface="Comic Sans MS" panose="030F0702030302020204" pitchFamily="66" charset="0"/>
            </a:endParaRPr>
          </a:p>
          <a:p>
            <a:pPr algn="l">
              <a:buFont typeface="Arial" panose="020B0604020202020204" pitchFamily="34" charset="0"/>
              <a:buChar char="•"/>
            </a:pPr>
            <a:r>
              <a:rPr lang="en-US" sz="4400" b="0" i="0" dirty="0">
                <a:solidFill>
                  <a:srgbClr val="000000"/>
                </a:solidFill>
                <a:effectLst/>
                <a:latin typeface="Comic Sans MS" panose="030F0702030302020204" pitchFamily="66" charset="0"/>
              </a:rPr>
              <a:t>The different divisions can be subclasses of the parent class, inheriting the parent methods.</a:t>
            </a:r>
          </a:p>
          <a:p>
            <a:pPr algn="l">
              <a:buFont typeface="Arial" panose="020B0604020202020204" pitchFamily="34" charset="0"/>
              <a:buChar char="•"/>
            </a:pPr>
            <a:r>
              <a:rPr lang="en-US" sz="4400" b="0" i="0" dirty="0" err="1">
                <a:solidFill>
                  <a:srgbClr val="000000"/>
                </a:solidFill>
                <a:effectLst/>
                <a:latin typeface="Comic Sans MS" panose="030F0702030302020204" pitchFamily="66" charset="0"/>
              </a:rPr>
              <a:t>Ploymorphism</a:t>
            </a:r>
            <a:r>
              <a:rPr lang="en-US" sz="4400" b="0" i="0" dirty="0">
                <a:solidFill>
                  <a:srgbClr val="000000"/>
                </a:solidFill>
                <a:effectLst/>
                <a:latin typeface="Comic Sans MS" panose="030F0702030302020204" pitchFamily="66" charset="0"/>
              </a:rPr>
              <a:t> can be used to </a:t>
            </a:r>
            <a:r>
              <a:rPr lang="en-US" sz="4400" b="0" i="0" dirty="0" err="1">
                <a:solidFill>
                  <a:srgbClr val="000000"/>
                </a:solidFill>
                <a:effectLst/>
                <a:latin typeface="Comic Sans MS" panose="030F0702030302020204" pitchFamily="66" charset="0"/>
              </a:rPr>
              <a:t>overide</a:t>
            </a:r>
            <a:r>
              <a:rPr lang="en-US" sz="4400" b="0" i="0" dirty="0">
                <a:solidFill>
                  <a:srgbClr val="000000"/>
                </a:solidFill>
                <a:effectLst/>
                <a:latin typeface="Comic Sans MS" panose="030F0702030302020204" pitchFamily="66" charset="0"/>
              </a:rPr>
              <a:t> exclusive services.</a:t>
            </a:r>
          </a:p>
          <a:p>
            <a:endParaRPr lang="en-NG" dirty="0"/>
          </a:p>
        </p:txBody>
      </p:sp>
    </p:spTree>
    <p:extLst>
      <p:ext uri="{BB962C8B-B14F-4D97-AF65-F5344CB8AC3E}">
        <p14:creationId xmlns:p14="http://schemas.microsoft.com/office/powerpoint/2010/main" val="115461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WK 2. Class Project</a:t>
            </a:r>
          </a:p>
        </p:txBody>
      </p:sp>
      <p:sp>
        <p:nvSpPr>
          <p:cNvPr id="3" name="Slide Number Placeholder 2"/>
          <p:cNvSpPr>
            <a:spLocks noGrp="1"/>
          </p:cNvSpPr>
          <p:nvPr>
            <p:ph type="sldNum" idx="12"/>
          </p:nvPr>
        </p:nvSpPr>
        <p:spPr/>
        <p:txBody>
          <a:bodyPr/>
          <a:lstStyle/>
          <a:p>
            <a:pPr algn="ctr"/>
            <a:fld id="{00000000-1234-1234-1234-123412341234}" type="slidenum">
              <a:rPr lang="en-US" smtClean="0"/>
              <a:pPr algn="ctr"/>
              <a:t>2</a:t>
            </a:fld>
            <a:endParaRPr lang="en-US"/>
          </a:p>
        </p:txBody>
      </p:sp>
      <p:sp>
        <p:nvSpPr>
          <p:cNvPr id="4" name="Text Placeholder 3"/>
          <p:cNvSpPr>
            <a:spLocks noGrp="1"/>
          </p:cNvSpPr>
          <p:nvPr>
            <p:ph type="body" idx="1"/>
          </p:nvPr>
        </p:nvSpPr>
        <p:spPr/>
        <p:txBody>
          <a:bodyPr/>
          <a:lstStyle/>
          <a:p>
            <a:pPr marL="628650" indent="-514350">
              <a:buFont typeface="+mj-lt"/>
              <a:buAutoNum type="arabicPeriod"/>
            </a:pPr>
            <a:r>
              <a:rPr lang="en-US" dirty="0"/>
              <a:t>Design a flowchart and write a python program for the following problems:</a:t>
            </a:r>
          </a:p>
          <a:p>
            <a:pPr marL="114300" indent="0">
              <a:buNone/>
            </a:pPr>
            <a:r>
              <a:rPr lang="en-US" dirty="0">
                <a:solidFill>
                  <a:srgbClr val="002060"/>
                </a:solidFill>
              </a:rPr>
              <a:t>     a)	Simple Interest:</a:t>
            </a:r>
          </a:p>
          <a:p>
            <a:pPr marL="571500" lvl="1" indent="0">
              <a:buNone/>
            </a:pPr>
            <a:r>
              <a:rPr lang="en-US" dirty="0"/>
              <a:t>b)	Compound Interest:</a:t>
            </a:r>
          </a:p>
          <a:p>
            <a:pPr marL="571500" lvl="1" indent="0">
              <a:buNone/>
            </a:pPr>
            <a:r>
              <a:rPr lang="en-US" dirty="0"/>
              <a:t>c)	Annuity Plan:</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6602564" y="3633508"/>
                <a:ext cx="2209341" cy="69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𝐴</m:t>
                      </m:r>
                      <m:r>
                        <a:rPr lang="en-GB"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𝑅</m:t>
                              </m:r>
                            </m:num>
                            <m:den>
                              <m:r>
                                <a:rPr lang="en-US" sz="2400" i="1">
                                  <a:latin typeface="Cambria Math" panose="02040503050406030204" pitchFamily="18" charset="0"/>
                                </a:rPr>
                                <m:t>𝑛</m:t>
                              </m:r>
                            </m:den>
                          </m:f>
                        </m:e>
                      </m:d>
                      <m:r>
                        <a:rPr lang="en-US" sz="2400" i="1" baseline="82000">
                          <a:latin typeface="Cambria Math" panose="02040503050406030204" pitchFamily="18" charset="0"/>
                        </a:rPr>
                        <m:t>𝑛𝑡</m:t>
                      </m:r>
                    </m:oMath>
                  </m:oMathPara>
                </a14:m>
                <a:endParaRPr lang="en-GB" sz="2400" baseline="8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602564" y="3633508"/>
                <a:ext cx="2209341" cy="699294"/>
              </a:xfrm>
              <a:prstGeom prst="rect">
                <a:avLst/>
              </a:prstGeom>
              <a:blipFill>
                <a:blip r:embed="rId2"/>
                <a:stretch>
                  <a:fillRect/>
                </a:stretch>
              </a:blipFill>
            </p:spPr>
            <p:txBody>
              <a:bodyPr/>
              <a:lstStyle/>
              <a:p>
                <a:r>
                  <a:rPr lang="en-N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33626" y="4733817"/>
                <a:ext cx="3778278" cy="160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𝑃𝑀𝑇</m:t>
                      </m:r>
                      <m:r>
                        <a:rPr lang="en-US" sz="2400" i="1">
                          <a:latin typeface="Cambria Math" panose="02040503050406030204" pitchFamily="18" charset="0"/>
                        </a:rPr>
                        <m:t> </m:t>
                      </m:r>
                      <m:r>
                        <a:rPr lang="en-US" sz="2400" i="1">
                          <a:latin typeface="Cambria Math" panose="02040503050406030204" pitchFamily="18" charset="0"/>
                        </a:rPr>
                        <m:t>𝑥</m:t>
                      </m:r>
                      <m:f>
                        <m:fPr>
                          <m:ctrlPr>
                            <a:rPr lang="en-US" sz="2400" i="1">
                              <a:latin typeface="Cambria Math" panose="02040503050406030204" pitchFamily="18" charset="0"/>
                            </a:rPr>
                          </m:ctrlPr>
                        </m:fPr>
                        <m:num>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𝑅</m:t>
                                      </m:r>
                                    </m:num>
                                    <m:den>
                                      <m:r>
                                        <a:rPr lang="en-US" sz="2400" i="1">
                                          <a:latin typeface="Cambria Math" panose="02040503050406030204" pitchFamily="18" charset="0"/>
                                        </a:rPr>
                                        <m:t>𝑛</m:t>
                                      </m:r>
                                    </m:den>
                                  </m:f>
                                </m:e>
                              </m:d>
                              <m:r>
                                <a:rPr lang="en-US" sz="2400" i="1" baseline="70000">
                                  <a:latin typeface="Cambria Math" panose="02040503050406030204" pitchFamily="18" charset="0"/>
                                </a:rPr>
                                <m:t>𝑛𝑡</m:t>
                              </m:r>
                              <m:r>
                                <a:rPr lang="en-US" sz="2400" i="1">
                                  <a:latin typeface="Cambria Math" panose="02040503050406030204" pitchFamily="18" charset="0"/>
                                </a:rPr>
                                <m:t> −1</m:t>
                              </m:r>
                            </m:e>
                          </m:d>
                        </m:num>
                        <m:den>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𝑅</m:t>
                              </m:r>
                            </m:num>
                            <m:den>
                              <m:r>
                                <a:rPr lang="en-US" sz="2400" i="1">
                                  <a:latin typeface="Cambria Math" panose="02040503050406030204" pitchFamily="18" charset="0"/>
                                </a:rPr>
                                <m:t>𝑛</m:t>
                              </m:r>
                            </m:den>
                          </m:f>
                          <m:r>
                            <a:rPr lang="en-US" sz="2400" i="1">
                              <a:latin typeface="Cambria Math" panose="02040503050406030204" pitchFamily="18" charset="0"/>
                            </a:rPr>
                            <m:t>)</m:t>
                          </m:r>
                        </m:den>
                      </m:f>
                    </m:oMath>
                  </m:oMathPara>
                </a14:m>
                <a:endParaRPr lang="en-US" sz="2400" i="1" dirty="0">
                  <a:latin typeface="Cambria Math" panose="02040503050406030204" pitchFamily="18" charset="0"/>
                </a:endParaRPr>
              </a:p>
              <a:p>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033626" y="4733817"/>
                <a:ext cx="3778278" cy="1606658"/>
              </a:xfrm>
              <a:prstGeom prst="rect">
                <a:avLst/>
              </a:prstGeom>
              <a:blipFill>
                <a:blip r:embed="rId3"/>
                <a:stretch>
                  <a:fillRect/>
                </a:stretch>
              </a:blipFill>
            </p:spPr>
            <p:txBody>
              <a:bodyPr/>
              <a:lstStyle/>
              <a:p>
                <a:r>
                  <a:rPr lang="en-N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96530" y="2682983"/>
                <a:ext cx="5221406" cy="69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𝐴</m:t>
                      </m:r>
                      <m:r>
                        <a:rPr lang="en-GB"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𝑅</m:t>
                              </m:r>
                            </m:num>
                            <m:den>
                              <m:r>
                                <a:rPr lang="en-US" sz="2400" i="1">
                                  <a:latin typeface="Cambria Math" panose="02040503050406030204" pitchFamily="18" charset="0"/>
                                </a:rPr>
                                <m:t>100</m:t>
                              </m:r>
                            </m:den>
                          </m:f>
                          <m:r>
                            <a:rPr lang="en-US" sz="2400" i="1">
                              <a:latin typeface="Cambria Math" panose="02040503050406030204" pitchFamily="18" charset="0"/>
                            </a:rPr>
                            <m:t>)</m:t>
                          </m:r>
                          <m:r>
                            <a:rPr lang="en-US" sz="2400" i="1">
                              <a:latin typeface="Cambria Math" panose="02040503050406030204" pitchFamily="18" charset="0"/>
                            </a:rPr>
                            <m:t>𝑇</m:t>
                          </m:r>
                        </m:e>
                      </m:d>
                    </m:oMath>
                  </m:oMathPara>
                </a14:m>
                <a:endParaRPr lang="en-GB" sz="2400" baseline="82000" dirty="0"/>
              </a:p>
            </p:txBody>
          </p:sp>
        </mc:Choice>
        <mc:Fallback xmlns="">
          <p:sp>
            <p:nvSpPr>
              <p:cNvPr id="7" name="TextBox 6"/>
              <p:cNvSpPr txBox="1">
                <a:spLocks noRot="1" noChangeAspect="1" noMove="1" noResize="1" noEditPoints="1" noAdjustHandles="1" noChangeArrowheads="1" noChangeShapeType="1" noTextEdit="1"/>
              </p:cNvSpPr>
              <p:nvPr/>
            </p:nvSpPr>
            <p:spPr>
              <a:xfrm>
                <a:off x="5096530" y="2682983"/>
                <a:ext cx="5221406" cy="699294"/>
              </a:xfrm>
              <a:prstGeom prst="rect">
                <a:avLst/>
              </a:prstGeom>
              <a:blipFill>
                <a:blip r:embed="rId4"/>
                <a:stretch>
                  <a:fillRect/>
                </a:stretch>
              </a:blipFill>
            </p:spPr>
            <p:txBody>
              <a:bodyPr/>
              <a:lstStyle/>
              <a:p>
                <a:r>
                  <a:rPr lang="en-NG">
                    <a:noFill/>
                  </a:rPr>
                  <a:t> </a:t>
                </a:r>
              </a:p>
            </p:txBody>
          </p:sp>
        </mc:Fallback>
      </mc:AlternateContent>
    </p:spTree>
    <p:extLst>
      <p:ext uri="{BB962C8B-B14F-4D97-AF65-F5344CB8AC3E}">
        <p14:creationId xmlns:p14="http://schemas.microsoft.com/office/powerpoint/2010/main" val="106760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270"/>
            <a:ext cx="10515600" cy="1325563"/>
          </a:xfrm>
        </p:spPr>
        <p:txBody>
          <a:bodyPr/>
          <a:lstStyle/>
          <a:p>
            <a:r>
              <a:rPr lang="en-US" dirty="0"/>
              <a:t>WK 4. Project 1 </a:t>
            </a:r>
          </a:p>
        </p:txBody>
      </p:sp>
      <p:sp>
        <p:nvSpPr>
          <p:cNvPr id="4" name="Slide Number Placeholder 3"/>
          <p:cNvSpPr>
            <a:spLocks noGrp="1"/>
          </p:cNvSpPr>
          <p:nvPr>
            <p:ph type="sldNum" idx="12"/>
          </p:nvPr>
        </p:nvSpPr>
        <p:spPr/>
        <p:txBody>
          <a:bodyPr/>
          <a:lstStyle/>
          <a:p>
            <a:pPr algn="ctr"/>
            <a:fld id="{00000000-1234-1234-1234-123412341234}" type="slidenum">
              <a:rPr lang="en-US" smtClean="0"/>
              <a:pPr algn="ctr"/>
              <a:t>3</a:t>
            </a:fld>
            <a:endParaRPr lang="en-US"/>
          </a:p>
        </p:txBody>
      </p:sp>
      <p:graphicFrame>
        <p:nvGraphicFramePr>
          <p:cNvPr id="3" name="Diagram 2"/>
          <p:cNvGraphicFramePr/>
          <p:nvPr/>
        </p:nvGraphicFramePr>
        <p:xfrm>
          <a:off x="1981201" y="1731818"/>
          <a:ext cx="8346143" cy="4059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269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 4. Project 2 </a:t>
            </a:r>
          </a:p>
        </p:txBody>
      </p:sp>
      <p:sp>
        <p:nvSpPr>
          <p:cNvPr id="4" name="Slide Number Placeholder 3"/>
          <p:cNvSpPr>
            <a:spLocks noGrp="1"/>
          </p:cNvSpPr>
          <p:nvPr>
            <p:ph type="sldNum" idx="12"/>
          </p:nvPr>
        </p:nvSpPr>
        <p:spPr/>
        <p:txBody>
          <a:bodyPr/>
          <a:lstStyle/>
          <a:p>
            <a:pPr algn="ctr"/>
            <a:fld id="{00000000-1234-1234-1234-123412341234}" type="slidenum">
              <a:rPr lang="en-US" smtClean="0"/>
              <a:pPr algn="ctr"/>
              <a:t>4</a:t>
            </a:fld>
            <a:endParaRPr lang="en-US"/>
          </a:p>
        </p:txBody>
      </p:sp>
      <p:graphicFrame>
        <p:nvGraphicFramePr>
          <p:cNvPr id="3" name="Diagram 2"/>
          <p:cNvGraphicFramePr/>
          <p:nvPr/>
        </p:nvGraphicFramePr>
        <p:xfrm>
          <a:off x="-310506" y="1452708"/>
          <a:ext cx="10632142" cy="3900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72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Wk</a:t>
            </a:r>
            <a:r>
              <a:rPr lang="en-US" dirty="0"/>
              <a:t> 5. Project I</a:t>
            </a:r>
          </a:p>
        </p:txBody>
      </p:sp>
      <p:sp>
        <p:nvSpPr>
          <p:cNvPr id="4" name="Slide Number Placeholder 3"/>
          <p:cNvSpPr>
            <a:spLocks noGrp="1"/>
          </p:cNvSpPr>
          <p:nvPr>
            <p:ph type="sldNum" idx="12"/>
          </p:nvPr>
        </p:nvSpPr>
        <p:spPr/>
        <p:txBody>
          <a:bodyPr/>
          <a:lstStyle/>
          <a:p>
            <a:fld id="{659350B2-7CF3-477E-B71B-58661E2A869A}" type="slidenum">
              <a:rPr lang="en-US" smtClean="0"/>
              <a:pPr/>
              <a:t>5</a:t>
            </a:fld>
            <a:endParaRPr lang="en-US" dirty="0"/>
          </a:p>
        </p:txBody>
      </p:sp>
      <p:graphicFrame>
        <p:nvGraphicFramePr>
          <p:cNvPr id="3" name="Diagram 2"/>
          <p:cNvGraphicFramePr/>
          <p:nvPr/>
        </p:nvGraphicFramePr>
        <p:xfrm>
          <a:off x="1997440" y="1581828"/>
          <a:ext cx="8415727" cy="4684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49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 5. Project II</a:t>
            </a:r>
          </a:p>
        </p:txBody>
      </p:sp>
      <p:sp>
        <p:nvSpPr>
          <p:cNvPr id="4" name="Slide Number Placeholder 3"/>
          <p:cNvSpPr>
            <a:spLocks noGrp="1"/>
          </p:cNvSpPr>
          <p:nvPr>
            <p:ph type="sldNum" idx="12"/>
          </p:nvPr>
        </p:nvSpPr>
        <p:spPr/>
        <p:txBody>
          <a:bodyPr/>
          <a:lstStyle/>
          <a:p>
            <a:fld id="{659350B2-7CF3-477E-B71B-58661E2A869A}" type="slidenum">
              <a:rPr lang="en-US" smtClean="0"/>
              <a:pPr/>
              <a:t>6</a:t>
            </a:fld>
            <a:endParaRPr lang="en-US" dirty="0"/>
          </a:p>
        </p:txBody>
      </p:sp>
      <p:graphicFrame>
        <p:nvGraphicFramePr>
          <p:cNvPr id="6" name="Diagram 5"/>
          <p:cNvGraphicFramePr/>
          <p:nvPr/>
        </p:nvGraphicFramePr>
        <p:xfrm>
          <a:off x="1981200" y="1656778"/>
          <a:ext cx="8422286" cy="4403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6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9CBE-E75C-5F72-037A-DAC913B46BDE}"/>
              </a:ext>
            </a:extLst>
          </p:cNvPr>
          <p:cNvSpPr>
            <a:spLocks noGrp="1"/>
          </p:cNvSpPr>
          <p:nvPr>
            <p:ph type="title"/>
          </p:nvPr>
        </p:nvSpPr>
        <p:spPr/>
        <p:txBody>
          <a:bodyPr/>
          <a:lstStyle/>
          <a:p>
            <a:r>
              <a:rPr lang="en-US" b="1" i="0" dirty="0">
                <a:solidFill>
                  <a:srgbClr val="000000"/>
                </a:solidFill>
                <a:effectLst/>
                <a:latin typeface="inherit"/>
              </a:rPr>
              <a:t>WK 7. Class Project I</a:t>
            </a:r>
            <a:br>
              <a:rPr lang="en-US" b="1" i="0" dirty="0">
                <a:solidFill>
                  <a:srgbClr val="000000"/>
                </a:solidFill>
                <a:effectLst/>
                <a:latin typeface="inherit"/>
              </a:rPr>
            </a:br>
            <a:endParaRPr lang="en-NG" dirty="0"/>
          </a:p>
        </p:txBody>
      </p:sp>
      <p:sp>
        <p:nvSpPr>
          <p:cNvPr id="3" name="Content Placeholder 2">
            <a:extLst>
              <a:ext uri="{FF2B5EF4-FFF2-40B4-BE49-F238E27FC236}">
                <a16:creationId xmlns:a16="http://schemas.microsoft.com/office/drawing/2014/main" id="{411565A4-2A73-97A3-BDD0-A337D1065F99}"/>
              </a:ext>
            </a:extLst>
          </p:cNvPr>
          <p:cNvSpPr>
            <a:spLocks noGrp="1"/>
          </p:cNvSpPr>
          <p:nvPr>
            <p:ph idx="1"/>
          </p:nvPr>
        </p:nvSpPr>
        <p:spPr/>
        <p:txBody>
          <a:bodyPr>
            <a:normAutofit fontScale="70000" lnSpcReduction="20000"/>
          </a:bodyPr>
          <a:lstStyle/>
          <a:p>
            <a:pPr algn="l" rtl="0"/>
            <a:r>
              <a:rPr lang="en-US" b="1" i="0" dirty="0">
                <a:solidFill>
                  <a:srgbClr val="000000"/>
                </a:solidFill>
                <a:effectLst/>
                <a:latin typeface="inherit"/>
              </a:rPr>
              <a:t>Go to </a:t>
            </a:r>
            <a:r>
              <a:rPr lang="en-US" b="1" i="0" u="sng" dirty="0">
                <a:solidFill>
                  <a:srgbClr val="296EAA"/>
                </a:solidFill>
                <a:effectLst/>
                <a:latin typeface="inherit"/>
                <a:hlinkClick r:id="rId2"/>
              </a:rPr>
              <a:t>www.kaggle.com</a:t>
            </a:r>
            <a:endParaRPr lang="en-US" b="1" i="0" dirty="0">
              <a:solidFill>
                <a:srgbClr val="000000"/>
              </a:solidFill>
              <a:effectLst/>
              <a:latin typeface="inherit"/>
            </a:endParaRPr>
          </a:p>
          <a:p>
            <a:pPr algn="l" rtl="0"/>
            <a:r>
              <a:rPr lang="en-US" b="0" i="0" dirty="0">
                <a:solidFill>
                  <a:srgbClr val="000000"/>
                </a:solidFill>
                <a:effectLst/>
                <a:latin typeface="Helvetica Neue"/>
              </a:rPr>
              <a:t>Kaggle allows users to find and publish data sets, explore and build models in a web-based data-science environment, work with other data scientists and machine learning engineers, and enter competitions to solve data science challenges.</a:t>
            </a:r>
          </a:p>
          <a:p>
            <a:pPr algn="l" rtl="0"/>
            <a:r>
              <a:rPr lang="en-US" b="1" i="0" dirty="0">
                <a:solidFill>
                  <a:srgbClr val="000000"/>
                </a:solidFill>
                <a:effectLst/>
                <a:latin typeface="inherit"/>
              </a:rPr>
              <a:t>Download the following dataset:</a:t>
            </a:r>
          </a:p>
          <a:p>
            <a:pPr algn="l" rtl="0">
              <a:buFont typeface="+mj-lt"/>
              <a:buAutoNum type="arabicPeriod"/>
            </a:pPr>
            <a:r>
              <a:rPr lang="en-US" b="0" i="0" dirty="0">
                <a:solidFill>
                  <a:srgbClr val="000000"/>
                </a:solidFill>
                <a:effectLst/>
                <a:latin typeface="Helvetica Neue"/>
              </a:rPr>
              <a:t>Top Apps in Google Play</a:t>
            </a:r>
          </a:p>
          <a:p>
            <a:pPr algn="l" rtl="0">
              <a:buFont typeface="+mj-lt"/>
              <a:buAutoNum type="arabicPeriod"/>
            </a:pPr>
            <a:r>
              <a:rPr lang="en-US" b="0" i="0" dirty="0">
                <a:solidFill>
                  <a:srgbClr val="000000"/>
                </a:solidFill>
                <a:effectLst/>
                <a:latin typeface="Helvetica Neue"/>
              </a:rPr>
              <a:t>Cryptocurrency Predict Artificial Intelligence V3</a:t>
            </a:r>
          </a:p>
          <a:p>
            <a:pPr algn="l" rtl="0">
              <a:buFont typeface="+mj-lt"/>
              <a:buAutoNum type="arabicPeriod"/>
            </a:pPr>
            <a:r>
              <a:rPr lang="en-US" b="0" i="0" dirty="0">
                <a:solidFill>
                  <a:srgbClr val="000000"/>
                </a:solidFill>
                <a:effectLst/>
                <a:latin typeface="Helvetica Neue"/>
              </a:rPr>
              <a:t>Programming </a:t>
            </a:r>
            <a:r>
              <a:rPr lang="en-US" b="0" i="0" dirty="0" err="1">
                <a:solidFill>
                  <a:srgbClr val="000000"/>
                </a:solidFill>
                <a:effectLst/>
                <a:latin typeface="Helvetica Neue"/>
              </a:rPr>
              <a:t>Laungages</a:t>
            </a:r>
            <a:r>
              <a:rPr lang="en-US" b="0" i="0" dirty="0">
                <a:solidFill>
                  <a:srgbClr val="000000"/>
                </a:solidFill>
                <a:effectLst/>
                <a:latin typeface="Helvetica Neue"/>
              </a:rPr>
              <a:t> and File Format Detection</a:t>
            </a:r>
          </a:p>
          <a:p>
            <a:pPr algn="l" rtl="0"/>
            <a:r>
              <a:rPr lang="en-US" b="1" i="0" dirty="0">
                <a:solidFill>
                  <a:srgbClr val="000000"/>
                </a:solidFill>
                <a:effectLst/>
                <a:latin typeface="inherit"/>
              </a:rPr>
              <a:t>Clue</a:t>
            </a:r>
          </a:p>
          <a:p>
            <a:pPr algn="l" rtl="0"/>
            <a:r>
              <a:rPr lang="en-US" b="0" i="0" dirty="0">
                <a:solidFill>
                  <a:srgbClr val="000000"/>
                </a:solidFill>
                <a:effectLst/>
                <a:latin typeface="Helvetica Neue"/>
              </a:rPr>
              <a:t>You can </a:t>
            </a:r>
            <a:r>
              <a:rPr lang="en-US" b="0" i="0" dirty="0" err="1">
                <a:solidFill>
                  <a:srgbClr val="000000"/>
                </a:solidFill>
                <a:effectLst/>
                <a:latin typeface="Helvetica Neue"/>
              </a:rPr>
              <a:t>signin</a:t>
            </a:r>
            <a:r>
              <a:rPr lang="en-US" b="0" i="0" dirty="0">
                <a:solidFill>
                  <a:srgbClr val="000000"/>
                </a:solidFill>
                <a:effectLst/>
                <a:latin typeface="Helvetica Neue"/>
              </a:rPr>
              <a:t> with either Google, </a:t>
            </a:r>
            <a:r>
              <a:rPr lang="en-US" b="0" i="0" dirty="0" err="1">
                <a:solidFill>
                  <a:srgbClr val="000000"/>
                </a:solidFill>
                <a:effectLst/>
                <a:latin typeface="Helvetica Neue"/>
              </a:rPr>
              <a:t>facebook</a:t>
            </a:r>
            <a:r>
              <a:rPr lang="en-US" b="0" i="0" dirty="0">
                <a:solidFill>
                  <a:srgbClr val="000000"/>
                </a:solidFill>
                <a:effectLst/>
                <a:latin typeface="Helvetica Neue"/>
              </a:rPr>
              <a:t> or </a:t>
            </a:r>
            <a:r>
              <a:rPr lang="en-US" b="0" i="0" dirty="0" err="1">
                <a:solidFill>
                  <a:srgbClr val="000000"/>
                </a:solidFill>
                <a:effectLst/>
                <a:latin typeface="Helvetica Neue"/>
              </a:rPr>
              <a:t>Linkedin</a:t>
            </a:r>
            <a:r>
              <a:rPr lang="en-US" b="0" i="0" dirty="0">
                <a:solidFill>
                  <a:srgbClr val="000000"/>
                </a:solidFill>
                <a:effectLst/>
                <a:latin typeface="Helvetica Neue"/>
              </a:rPr>
              <a:t> account</a:t>
            </a:r>
          </a:p>
          <a:p>
            <a:pPr algn="l" rtl="0"/>
            <a:r>
              <a:rPr lang="en-US" b="1" i="0" dirty="0">
                <a:solidFill>
                  <a:srgbClr val="000000"/>
                </a:solidFill>
                <a:effectLst/>
                <a:latin typeface="inherit"/>
              </a:rPr>
              <a:t>Task</a:t>
            </a:r>
          </a:p>
          <a:p>
            <a:pPr algn="l" rtl="0"/>
            <a:r>
              <a:rPr lang="en-US" b="0" i="0" dirty="0">
                <a:solidFill>
                  <a:srgbClr val="000000"/>
                </a:solidFill>
                <a:effectLst/>
                <a:latin typeface="Helvetica Neue"/>
              </a:rPr>
              <a:t>Display the first 7 rows of each dataset</a:t>
            </a:r>
            <a:br>
              <a:rPr lang="en-US" b="0" i="0" dirty="0">
                <a:solidFill>
                  <a:srgbClr val="000000"/>
                </a:solidFill>
                <a:effectLst/>
                <a:latin typeface="Helvetica Neue"/>
              </a:rPr>
            </a:br>
            <a:r>
              <a:rPr lang="en-US" b="0" i="0" dirty="0">
                <a:solidFill>
                  <a:srgbClr val="000000"/>
                </a:solidFill>
                <a:effectLst/>
                <a:latin typeface="Helvetica Neue"/>
              </a:rPr>
              <a:t>Select the first 3 </a:t>
            </a:r>
            <a:r>
              <a:rPr lang="en-US" b="0" i="0" dirty="0" err="1">
                <a:solidFill>
                  <a:srgbClr val="000000"/>
                </a:solidFill>
                <a:effectLst/>
                <a:latin typeface="Helvetica Neue"/>
              </a:rPr>
              <a:t>colums</a:t>
            </a:r>
            <a:r>
              <a:rPr lang="en-US" b="0" i="0" dirty="0">
                <a:solidFill>
                  <a:srgbClr val="000000"/>
                </a:solidFill>
                <a:effectLst/>
                <a:latin typeface="Helvetica Neue"/>
              </a:rPr>
              <a:t> of each dataset</a:t>
            </a:r>
            <a:br>
              <a:rPr lang="en-US" b="0" i="0" dirty="0">
                <a:solidFill>
                  <a:srgbClr val="000000"/>
                </a:solidFill>
                <a:effectLst/>
                <a:latin typeface="Helvetica Neue"/>
              </a:rPr>
            </a:br>
            <a:r>
              <a:rPr lang="en-US" b="0" i="0" dirty="0">
                <a:solidFill>
                  <a:srgbClr val="000000"/>
                </a:solidFill>
                <a:effectLst/>
                <a:latin typeface="Helvetica Neue"/>
              </a:rPr>
              <a:t>Display only one row and header of each dataset</a:t>
            </a:r>
          </a:p>
          <a:p>
            <a:endParaRPr lang="en-NG" dirty="0"/>
          </a:p>
        </p:txBody>
      </p:sp>
    </p:spTree>
    <p:extLst>
      <p:ext uri="{BB962C8B-B14F-4D97-AF65-F5344CB8AC3E}">
        <p14:creationId xmlns:p14="http://schemas.microsoft.com/office/powerpoint/2010/main" val="381554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5CD3-CD76-4A04-CF06-313502428265}"/>
              </a:ext>
            </a:extLst>
          </p:cNvPr>
          <p:cNvSpPr>
            <a:spLocks noGrp="1"/>
          </p:cNvSpPr>
          <p:nvPr>
            <p:ph type="title"/>
          </p:nvPr>
        </p:nvSpPr>
        <p:spPr/>
        <p:txBody>
          <a:bodyPr/>
          <a:lstStyle/>
          <a:p>
            <a:r>
              <a:rPr lang="en-US" b="1" i="0" dirty="0">
                <a:solidFill>
                  <a:srgbClr val="000000"/>
                </a:solidFill>
                <a:effectLst/>
                <a:latin typeface="inherit"/>
              </a:rPr>
              <a:t>WK 7. Class Project II</a:t>
            </a:r>
            <a:br>
              <a:rPr lang="en-US" b="1" i="0" dirty="0">
                <a:solidFill>
                  <a:srgbClr val="000000"/>
                </a:solidFill>
                <a:effectLst/>
                <a:latin typeface="inherit"/>
              </a:rPr>
            </a:br>
            <a:endParaRPr lang="en-NG" dirty="0"/>
          </a:p>
        </p:txBody>
      </p:sp>
      <p:sp>
        <p:nvSpPr>
          <p:cNvPr id="3" name="Content Placeholder 2">
            <a:extLst>
              <a:ext uri="{FF2B5EF4-FFF2-40B4-BE49-F238E27FC236}">
                <a16:creationId xmlns:a16="http://schemas.microsoft.com/office/drawing/2014/main" id="{770473F1-D502-D542-A2D6-BC90E853C33D}"/>
              </a:ext>
            </a:extLst>
          </p:cNvPr>
          <p:cNvSpPr>
            <a:spLocks noGrp="1"/>
          </p:cNvSpPr>
          <p:nvPr>
            <p:ph idx="1"/>
          </p:nvPr>
        </p:nvSpPr>
        <p:spPr/>
        <p:txBody>
          <a:bodyPr>
            <a:normAutofit fontScale="70000" lnSpcReduction="20000"/>
          </a:bodyPr>
          <a:lstStyle/>
          <a:p>
            <a:pPr algn="l" rtl="0"/>
            <a:r>
              <a:rPr lang="en-US" b="1" i="0" dirty="0">
                <a:solidFill>
                  <a:srgbClr val="000000"/>
                </a:solidFill>
                <a:effectLst/>
                <a:latin typeface="Helvetica Neue"/>
              </a:rPr>
              <a:t>Cadbury Nigeria Plc</a:t>
            </a:r>
            <a:r>
              <a:rPr lang="en-US" b="0" i="0" dirty="0">
                <a:solidFill>
                  <a:srgbClr val="000000"/>
                </a:solidFill>
                <a:effectLst/>
                <a:latin typeface="Helvetica Neue"/>
              </a:rPr>
              <a:t> manufactures and sells branded fast moving consumer goods to the Nigerian market and exports in West Africa. The Company produces intermediate products, such as cocoa butter, liquor, cake and powder. It exports cocoa butter, cake and liquor to international customers, and cocoa powder locally. It operates through three segments: Refreshment Beverages, Confectionery and Intermediate Cocoa Products. The Refreshment Beverages segment includes the manufacture and sale of </a:t>
            </a:r>
            <a:r>
              <a:rPr lang="en-US" b="0" i="0" dirty="0" err="1">
                <a:solidFill>
                  <a:srgbClr val="000000"/>
                </a:solidFill>
                <a:effectLst/>
                <a:latin typeface="Helvetica Neue"/>
              </a:rPr>
              <a:t>Bournvita</a:t>
            </a:r>
            <a:r>
              <a:rPr lang="en-US" b="0" i="0" dirty="0">
                <a:solidFill>
                  <a:srgbClr val="000000"/>
                </a:solidFill>
                <a:effectLst/>
                <a:latin typeface="Helvetica Neue"/>
              </a:rPr>
              <a:t> and Hot Chocolate. The Confectionery segment includes the manufacture and sale of Tom </a:t>
            </a:r>
            <a:r>
              <a:rPr lang="en-US" b="0" i="0" dirty="0" err="1">
                <a:solidFill>
                  <a:srgbClr val="000000"/>
                </a:solidFill>
                <a:effectLst/>
                <a:latin typeface="Helvetica Neue"/>
              </a:rPr>
              <a:t>Tom</a:t>
            </a:r>
            <a:r>
              <a:rPr lang="en-US" b="0" i="0" dirty="0">
                <a:solidFill>
                  <a:srgbClr val="000000"/>
                </a:solidFill>
                <a:effectLst/>
                <a:latin typeface="Helvetica Neue"/>
              </a:rPr>
              <a:t> and </a:t>
            </a:r>
            <a:r>
              <a:rPr lang="en-US" b="0" i="0" dirty="0" err="1">
                <a:solidFill>
                  <a:srgbClr val="000000"/>
                </a:solidFill>
                <a:effectLst/>
                <a:latin typeface="Helvetica Neue"/>
              </a:rPr>
              <a:t>Buttermint</a:t>
            </a:r>
            <a:r>
              <a:rPr lang="en-US" b="0" i="0" dirty="0">
                <a:solidFill>
                  <a:srgbClr val="000000"/>
                </a:solidFill>
                <a:effectLst/>
                <a:latin typeface="Helvetica Neue"/>
              </a:rPr>
              <a:t>. The Intermediate Cocoa Products segment includes the manufacture and sale of cocoa powder, cocoa butter, cocoa liquor and cocoa cake. The Refreshment Beverages' brands include CADBURY BOURNVITA and CADBURY 3-in-1 HOT CHOCOLATE. The Confectionery's brands include TOMTOM CLASSIC, TOMTOM STRAWBERRY and BUTTERMINT. The Intermediate Cocoa Products' brands include COCOA POWDER and COCOA BUTTER.</a:t>
            </a:r>
          </a:p>
          <a:p>
            <a:pPr algn="l" rtl="0"/>
            <a:r>
              <a:rPr lang="en-US" b="0" i="0" dirty="0">
                <a:solidFill>
                  <a:srgbClr val="000000"/>
                </a:solidFill>
                <a:effectLst/>
                <a:latin typeface="Helvetica Neue"/>
              </a:rPr>
              <a:t>You have been employed as an expert python developer to create a program to document the consumption categories of their products and brands. Using your knowledge of Pandas </a:t>
            </a:r>
            <a:r>
              <a:rPr lang="en-US" b="0" i="0" dirty="0" err="1">
                <a:solidFill>
                  <a:srgbClr val="000000"/>
                </a:solidFill>
                <a:effectLst/>
                <a:latin typeface="Helvetica Neue"/>
              </a:rPr>
              <a:t>DataFrames</a:t>
            </a:r>
            <a:r>
              <a:rPr lang="en-US" b="0" i="0" dirty="0">
                <a:solidFill>
                  <a:srgbClr val="000000"/>
                </a:solidFill>
                <a:effectLst/>
                <a:latin typeface="Helvetica Neue"/>
              </a:rPr>
              <a:t> develop the program that saves the list of products (export, segments and brands) in a .csv excel file.</a:t>
            </a:r>
            <a:br>
              <a:rPr lang="en-US" b="0" i="0" dirty="0">
                <a:solidFill>
                  <a:srgbClr val="000000"/>
                </a:solidFill>
                <a:effectLst/>
                <a:latin typeface="Helvetica Neue"/>
              </a:rPr>
            </a:br>
            <a:br>
              <a:rPr lang="en-US" b="0" i="0" dirty="0">
                <a:solidFill>
                  <a:srgbClr val="000000"/>
                </a:solidFill>
                <a:effectLst/>
                <a:latin typeface="Helvetica Neue"/>
              </a:rPr>
            </a:br>
            <a:r>
              <a:rPr lang="en-US" b="0" i="0" dirty="0">
                <a:solidFill>
                  <a:srgbClr val="000000"/>
                </a:solidFill>
                <a:effectLst/>
                <a:latin typeface="Helvetica Neue"/>
              </a:rPr>
              <a:t>Hint: save the filename as </a:t>
            </a:r>
            <a:r>
              <a:rPr lang="en-US" b="0" i="1" dirty="0">
                <a:solidFill>
                  <a:srgbClr val="000000"/>
                </a:solidFill>
                <a:effectLst/>
                <a:latin typeface="Helvetica Neue"/>
              </a:rPr>
              <a:t>cadbury_market.csv</a:t>
            </a:r>
            <a:r>
              <a:rPr lang="en-US" b="0" i="0" dirty="0">
                <a:solidFill>
                  <a:srgbClr val="000000"/>
                </a:solidFill>
                <a:effectLst/>
                <a:latin typeface="Helvetica Neue"/>
              </a:rPr>
              <a:t>.</a:t>
            </a:r>
          </a:p>
          <a:p>
            <a:endParaRPr lang="en-NG" dirty="0"/>
          </a:p>
        </p:txBody>
      </p:sp>
    </p:spTree>
    <p:extLst>
      <p:ext uri="{BB962C8B-B14F-4D97-AF65-F5344CB8AC3E}">
        <p14:creationId xmlns:p14="http://schemas.microsoft.com/office/powerpoint/2010/main" val="102414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 8. Project I</a:t>
            </a:r>
          </a:p>
        </p:txBody>
      </p:sp>
      <p:sp>
        <p:nvSpPr>
          <p:cNvPr id="3" name="Slide Number Placeholder 2"/>
          <p:cNvSpPr>
            <a:spLocks noGrp="1"/>
          </p:cNvSpPr>
          <p:nvPr>
            <p:ph type="sldNum" idx="12"/>
          </p:nvPr>
        </p:nvSpPr>
        <p:spPr/>
        <p:txBody>
          <a:bodyPr/>
          <a:lstStyle/>
          <a:p>
            <a:pPr algn="ctr"/>
            <a:fld id="{00000000-1234-1234-1234-123412341234}" type="slidenum">
              <a:rPr lang="en-US" smtClean="0"/>
              <a:pPr algn="ctr"/>
              <a:t>9</a:t>
            </a:fld>
            <a:endParaRPr lang="en-US"/>
          </a:p>
        </p:txBody>
      </p:sp>
      <p:graphicFrame>
        <p:nvGraphicFramePr>
          <p:cNvPr id="4" name="Diagram 3"/>
          <p:cNvGraphicFramePr/>
          <p:nvPr/>
        </p:nvGraphicFramePr>
        <p:xfrm>
          <a:off x="2281084" y="1548581"/>
          <a:ext cx="7693743" cy="479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998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1959</Words>
  <Application>Microsoft Office PowerPoint</Application>
  <PresentationFormat>Widescreen</PresentationFormat>
  <Paragraphs>124</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Comic Sans MS</vt:lpstr>
      <vt:lpstr>Helvetica Neue</vt:lpstr>
      <vt:lpstr>inherit</vt:lpstr>
      <vt:lpstr>Wingdings</vt:lpstr>
      <vt:lpstr>Office Theme</vt:lpstr>
      <vt:lpstr>CSC 102 PRACTICE QUESTIONS FOR TESTS AND EXAMS</vt:lpstr>
      <vt:lpstr>WK 2. Class Project</vt:lpstr>
      <vt:lpstr>WK 4. Project 1 </vt:lpstr>
      <vt:lpstr>WK 4. Project 2 </vt:lpstr>
      <vt:lpstr>Wk 5. Project I</vt:lpstr>
      <vt:lpstr>WK 5. Project II</vt:lpstr>
      <vt:lpstr>WK 7. Class Project I </vt:lpstr>
      <vt:lpstr>WK 7. Class Project II </vt:lpstr>
      <vt:lpstr>WK 8. Project I</vt:lpstr>
      <vt:lpstr>WK 8. Project II</vt:lpstr>
      <vt:lpstr>WK 8. Project III</vt:lpstr>
      <vt:lpstr>WK 9. Class Project I </vt:lpstr>
      <vt:lpstr>WK 9. Class Project II </vt:lpstr>
      <vt:lpstr>WK 10. Dry Coding Project</vt:lpstr>
      <vt:lpstr>WK 10. Class Project 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Meymunah Olajobi</dc:creator>
  <cp:lastModifiedBy>Meymunah Olajobi</cp:lastModifiedBy>
  <cp:revision>14</cp:revision>
  <dcterms:created xsi:type="dcterms:W3CDTF">2023-05-18T16:54:03Z</dcterms:created>
  <dcterms:modified xsi:type="dcterms:W3CDTF">2023-05-18T17:19:05Z</dcterms:modified>
</cp:coreProperties>
</file>