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CF0E7-2D07-46EA-B88E-29627DE38E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D8376-FB98-4D98-92F0-59E3072302F7}">
      <dgm:prSet/>
      <dgm:spPr/>
      <dgm:t>
        <a:bodyPr/>
        <a:lstStyle/>
        <a:p>
          <a:r>
            <a:rPr lang="en-US"/>
            <a:t>CSC 102 Project</a:t>
          </a:r>
        </a:p>
      </dgm:t>
    </dgm:pt>
    <dgm:pt modelId="{040ADF94-66D6-40A3-8F3B-5D112529259C}" type="parTrans" cxnId="{C4F90957-6688-4FF9-834A-6ED7567A5E69}">
      <dgm:prSet/>
      <dgm:spPr/>
      <dgm:t>
        <a:bodyPr/>
        <a:lstStyle/>
        <a:p>
          <a:endParaRPr lang="en-US"/>
        </a:p>
      </dgm:t>
    </dgm:pt>
    <dgm:pt modelId="{7043D0B5-EA62-4B9B-9202-63E200578DE7}" type="sibTrans" cxnId="{C4F90957-6688-4FF9-834A-6ED7567A5E69}">
      <dgm:prSet/>
      <dgm:spPr/>
      <dgm:t>
        <a:bodyPr/>
        <a:lstStyle/>
        <a:p>
          <a:endParaRPr lang="en-US"/>
        </a:p>
      </dgm:t>
    </dgm:pt>
    <dgm:pt modelId="{564D4F6F-3CD5-413B-9AE9-4D48ED8AA9D6}">
      <dgm:prSet/>
      <dgm:spPr/>
      <dgm:t>
        <a:bodyPr/>
        <a:lstStyle/>
        <a:p>
          <a:r>
            <a:rPr lang="en-US" dirty="0"/>
            <a:t>Week 1</a:t>
          </a:r>
        </a:p>
      </dgm:t>
    </dgm:pt>
    <dgm:pt modelId="{59370EAB-32CF-479A-9221-0DF8B65FD209}" type="parTrans" cxnId="{AFE8EAA6-C597-40E8-913B-9A6B90BED707}">
      <dgm:prSet/>
      <dgm:spPr/>
      <dgm:t>
        <a:bodyPr/>
        <a:lstStyle/>
        <a:p>
          <a:endParaRPr lang="en-US"/>
        </a:p>
      </dgm:t>
    </dgm:pt>
    <dgm:pt modelId="{F0A052FC-6E48-4711-AC8A-695D5CF92743}" type="sibTrans" cxnId="{AFE8EAA6-C597-40E8-913B-9A6B90BED707}">
      <dgm:prSet/>
      <dgm:spPr/>
      <dgm:t>
        <a:bodyPr/>
        <a:lstStyle/>
        <a:p>
          <a:endParaRPr lang="en-US"/>
        </a:p>
      </dgm:t>
    </dgm:pt>
    <dgm:pt modelId="{0EB65578-6CD1-4518-B95F-E15712F8F984}" type="pres">
      <dgm:prSet presAssocID="{58ECF0E7-2D07-46EA-B88E-29627DE38E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C5CC7E-7AF0-4BE4-9CF3-3F2448B7382E}" type="pres">
      <dgm:prSet presAssocID="{20BD8376-FB98-4D98-92F0-59E3072302F7}" presName="hierRoot1" presStyleCnt="0"/>
      <dgm:spPr/>
    </dgm:pt>
    <dgm:pt modelId="{4A2F50F3-F872-40A7-BB8E-9C73ECD271EF}" type="pres">
      <dgm:prSet presAssocID="{20BD8376-FB98-4D98-92F0-59E3072302F7}" presName="composite" presStyleCnt="0"/>
      <dgm:spPr/>
    </dgm:pt>
    <dgm:pt modelId="{BF20C25F-A260-4EEB-A8E2-4CA9271D0898}" type="pres">
      <dgm:prSet presAssocID="{20BD8376-FB98-4D98-92F0-59E3072302F7}" presName="background" presStyleLbl="node0" presStyleIdx="0" presStyleCnt="2"/>
      <dgm:spPr>
        <a:solidFill>
          <a:srgbClr val="7030A0"/>
        </a:solidFill>
        <a:ln>
          <a:solidFill>
            <a:schemeClr val="accent1"/>
          </a:solidFill>
        </a:ln>
      </dgm:spPr>
    </dgm:pt>
    <dgm:pt modelId="{0681DDC5-E652-4EF6-BF08-29DF46EC0782}" type="pres">
      <dgm:prSet presAssocID="{20BD8376-FB98-4D98-92F0-59E3072302F7}" presName="text" presStyleLbl="fgAcc0" presStyleIdx="0" presStyleCnt="2">
        <dgm:presLayoutVars>
          <dgm:chPref val="3"/>
        </dgm:presLayoutVars>
      </dgm:prSet>
      <dgm:spPr/>
    </dgm:pt>
    <dgm:pt modelId="{95FFCACD-A59D-48D8-97DB-794BE6F9677A}" type="pres">
      <dgm:prSet presAssocID="{20BD8376-FB98-4D98-92F0-59E3072302F7}" presName="hierChild2" presStyleCnt="0"/>
      <dgm:spPr/>
    </dgm:pt>
    <dgm:pt modelId="{4481E75C-E921-40F0-9814-2F0C95AB60E4}" type="pres">
      <dgm:prSet presAssocID="{564D4F6F-3CD5-413B-9AE9-4D48ED8AA9D6}" presName="hierRoot1" presStyleCnt="0"/>
      <dgm:spPr/>
    </dgm:pt>
    <dgm:pt modelId="{4E4C0B67-68E6-4D03-BAE3-C0E2F1E91411}" type="pres">
      <dgm:prSet presAssocID="{564D4F6F-3CD5-413B-9AE9-4D48ED8AA9D6}" presName="composite" presStyleCnt="0"/>
      <dgm:spPr/>
    </dgm:pt>
    <dgm:pt modelId="{53CA464A-CA82-49F3-B898-93ACAC89C1AC}" type="pres">
      <dgm:prSet presAssocID="{564D4F6F-3CD5-413B-9AE9-4D48ED8AA9D6}" presName="background" presStyleLbl="node0" presStyleIdx="1" presStyleCnt="2"/>
      <dgm:spPr>
        <a:solidFill>
          <a:srgbClr val="7030A0"/>
        </a:solidFill>
      </dgm:spPr>
    </dgm:pt>
    <dgm:pt modelId="{AB34C719-311C-4F68-862A-578F38E4635F}" type="pres">
      <dgm:prSet presAssocID="{564D4F6F-3CD5-413B-9AE9-4D48ED8AA9D6}" presName="text" presStyleLbl="fgAcc0" presStyleIdx="1" presStyleCnt="2">
        <dgm:presLayoutVars>
          <dgm:chPref val="3"/>
        </dgm:presLayoutVars>
      </dgm:prSet>
      <dgm:spPr/>
    </dgm:pt>
    <dgm:pt modelId="{5649E5D0-158C-403F-ADE5-09B121BE71A7}" type="pres">
      <dgm:prSet presAssocID="{564D4F6F-3CD5-413B-9AE9-4D48ED8AA9D6}" presName="hierChild2" presStyleCnt="0"/>
      <dgm:spPr/>
    </dgm:pt>
  </dgm:ptLst>
  <dgm:cxnLst>
    <dgm:cxn modelId="{C4F90957-6688-4FF9-834A-6ED7567A5E69}" srcId="{58ECF0E7-2D07-46EA-B88E-29627DE38E1C}" destId="{20BD8376-FB98-4D98-92F0-59E3072302F7}" srcOrd="0" destOrd="0" parTransId="{040ADF94-66D6-40A3-8F3B-5D112529259C}" sibTransId="{7043D0B5-EA62-4B9B-9202-63E200578DE7}"/>
    <dgm:cxn modelId="{5BDD6D9E-390F-4B5B-90CC-48C81A0941E9}" type="presOf" srcId="{20BD8376-FB98-4D98-92F0-59E3072302F7}" destId="{0681DDC5-E652-4EF6-BF08-29DF46EC0782}" srcOrd="0" destOrd="0" presId="urn:microsoft.com/office/officeart/2005/8/layout/hierarchy1"/>
    <dgm:cxn modelId="{AFE8EAA6-C597-40E8-913B-9A6B90BED707}" srcId="{58ECF0E7-2D07-46EA-B88E-29627DE38E1C}" destId="{564D4F6F-3CD5-413B-9AE9-4D48ED8AA9D6}" srcOrd="1" destOrd="0" parTransId="{59370EAB-32CF-479A-9221-0DF8B65FD209}" sibTransId="{F0A052FC-6E48-4711-AC8A-695D5CF92743}"/>
    <dgm:cxn modelId="{199B92CA-EF44-484C-B92C-BC7A181B71FE}" type="presOf" srcId="{564D4F6F-3CD5-413B-9AE9-4D48ED8AA9D6}" destId="{AB34C719-311C-4F68-862A-578F38E4635F}" srcOrd="0" destOrd="0" presId="urn:microsoft.com/office/officeart/2005/8/layout/hierarchy1"/>
    <dgm:cxn modelId="{B1BA0ACB-48FA-49A5-AE3E-561053BA0FE4}" type="presOf" srcId="{58ECF0E7-2D07-46EA-B88E-29627DE38E1C}" destId="{0EB65578-6CD1-4518-B95F-E15712F8F984}" srcOrd="0" destOrd="0" presId="urn:microsoft.com/office/officeart/2005/8/layout/hierarchy1"/>
    <dgm:cxn modelId="{095A60B0-C57E-4CD8-9B80-68595DA38E06}" type="presParOf" srcId="{0EB65578-6CD1-4518-B95F-E15712F8F984}" destId="{82C5CC7E-7AF0-4BE4-9CF3-3F2448B7382E}" srcOrd="0" destOrd="0" presId="urn:microsoft.com/office/officeart/2005/8/layout/hierarchy1"/>
    <dgm:cxn modelId="{33011ACB-7A0F-4366-B57E-35EE366CB8D2}" type="presParOf" srcId="{82C5CC7E-7AF0-4BE4-9CF3-3F2448B7382E}" destId="{4A2F50F3-F872-40A7-BB8E-9C73ECD271EF}" srcOrd="0" destOrd="0" presId="urn:microsoft.com/office/officeart/2005/8/layout/hierarchy1"/>
    <dgm:cxn modelId="{4F527F04-C4A0-4784-8BED-6710DCABED40}" type="presParOf" srcId="{4A2F50F3-F872-40A7-BB8E-9C73ECD271EF}" destId="{BF20C25F-A260-4EEB-A8E2-4CA9271D0898}" srcOrd="0" destOrd="0" presId="urn:microsoft.com/office/officeart/2005/8/layout/hierarchy1"/>
    <dgm:cxn modelId="{F357E702-DC7C-4557-A007-2CF53EBB8958}" type="presParOf" srcId="{4A2F50F3-F872-40A7-BB8E-9C73ECD271EF}" destId="{0681DDC5-E652-4EF6-BF08-29DF46EC0782}" srcOrd="1" destOrd="0" presId="urn:microsoft.com/office/officeart/2005/8/layout/hierarchy1"/>
    <dgm:cxn modelId="{9A7EFE10-7E77-4B50-862B-06DE30311CC4}" type="presParOf" srcId="{82C5CC7E-7AF0-4BE4-9CF3-3F2448B7382E}" destId="{95FFCACD-A59D-48D8-97DB-794BE6F9677A}" srcOrd="1" destOrd="0" presId="urn:microsoft.com/office/officeart/2005/8/layout/hierarchy1"/>
    <dgm:cxn modelId="{96C655FC-EFBD-458C-8604-7321A14668FD}" type="presParOf" srcId="{0EB65578-6CD1-4518-B95F-E15712F8F984}" destId="{4481E75C-E921-40F0-9814-2F0C95AB60E4}" srcOrd="1" destOrd="0" presId="urn:microsoft.com/office/officeart/2005/8/layout/hierarchy1"/>
    <dgm:cxn modelId="{B8DADFB3-B617-4A0F-816B-9B89DEB9C6C0}" type="presParOf" srcId="{4481E75C-E921-40F0-9814-2F0C95AB60E4}" destId="{4E4C0B67-68E6-4D03-BAE3-C0E2F1E91411}" srcOrd="0" destOrd="0" presId="urn:microsoft.com/office/officeart/2005/8/layout/hierarchy1"/>
    <dgm:cxn modelId="{19FC62AD-CE45-4879-A753-E831843F7B97}" type="presParOf" srcId="{4E4C0B67-68E6-4D03-BAE3-C0E2F1E91411}" destId="{53CA464A-CA82-49F3-B898-93ACAC89C1AC}" srcOrd="0" destOrd="0" presId="urn:microsoft.com/office/officeart/2005/8/layout/hierarchy1"/>
    <dgm:cxn modelId="{2DDF9832-BF7D-4C00-B438-DC5DD288000D}" type="presParOf" srcId="{4E4C0B67-68E6-4D03-BAE3-C0E2F1E91411}" destId="{AB34C719-311C-4F68-862A-578F38E4635F}" srcOrd="1" destOrd="0" presId="urn:microsoft.com/office/officeart/2005/8/layout/hierarchy1"/>
    <dgm:cxn modelId="{8238424B-D692-4F9D-98F3-B588AAE21E5E}" type="presParOf" srcId="{4481E75C-E921-40F0-9814-2F0C95AB60E4}" destId="{5649E5D0-158C-403F-ADE5-09B121BE71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0C25F-A260-4EEB-A8E2-4CA9271D089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1DDC5-E652-4EF6-BF08-29DF46EC078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CSC 102 Project</a:t>
          </a:r>
        </a:p>
      </dsp:txBody>
      <dsp:txXfrm>
        <a:off x="696297" y="538547"/>
        <a:ext cx="4171627" cy="2590157"/>
      </dsp:txXfrm>
    </dsp:sp>
    <dsp:sp modelId="{53CA464A-CA82-49F3-B898-93ACAC89C1A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4C719-311C-4F68-862A-578F38E4635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Week 1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5F0-7F6B-C0AC-C70A-0728AB2E7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8C4CE-B52A-33DA-D0FA-4FA0C0AF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FB94-E3A9-9F3E-06EC-C309AF0B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10F8-D768-BEDA-44F3-F152892A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D949-CC40-A772-0BE4-16E55E6E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89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83AD-9319-1A7B-34E6-6C1E1816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0F659-84AA-5609-5F17-CD5EE4730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3A2C-08BA-625F-94DD-C86285FC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5C46-D7B8-4A6E-3050-D0F6A751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9A0B-717C-B868-1900-65B2F27D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43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C843F-4811-3874-8D7E-1A0B77F7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9A53-1AF0-E661-3587-B410EBDC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19B6-CFB8-E7E7-9B62-D6C1C23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2657-C753-B89A-526E-E0475A3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810E-BC00-DE83-08A9-8B1385A2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734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CF0D-05ED-7138-D7D0-2557DDB9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F3C4-B504-E200-00E9-3E70B2A1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D82-47AE-F509-50F3-C3C4E7B8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620E-ECA0-A6E2-1EBD-7694AA30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B7E5-1478-49A5-A2DF-5D2D77D3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876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D776-4144-078B-F983-F3D3DA3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2087-D301-F1C0-647C-99F08E29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D57D-F3F4-EA84-1EF8-D46FD7E5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F38D-1398-C6E1-4A0D-9A277A9D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7E0B-CD3F-725A-BE40-EE06F338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5629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8D80-E6DB-A818-A323-86DDB265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FF5E-BB46-60CF-2B6A-679396284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D0061-A3B7-0170-0FEE-A1A74C62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C58C-7563-4E1A-8763-4393CD50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071A-3E2B-D28C-FD69-D62D9141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D7A6-65D6-5AF5-6171-3460209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53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05AD-DD29-887A-68B9-750A9ED7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E5F2-9D9D-7CF6-DCF3-D27B8376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1876-F73C-EDF0-49D6-74BBE133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14E82-EF2D-F90B-7F7F-3F90E8E52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131E0-FC65-A9DD-A7AE-204CC2FF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97D37-164F-3492-9C1C-889CBCA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2C113-40F3-B5F5-1273-A0204901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94CCC-0F2D-CB32-C900-5CD2A929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514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C102-27CA-4ECB-945B-8DEB08D5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511C3-30C3-BE7B-701C-58B5DE54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47141-3BA2-A1DA-1519-A04F1D43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3A394-4BA3-5199-D7FA-7A66D35F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4398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E87E1-67F0-97FB-5C3F-E681F1BA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C7F16-4E1B-4792-9656-D6FEF958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96137-A71D-7148-2E40-6B1F616F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980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1B5-568E-1EF9-85C4-1ACB98BC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4027-FEFC-99FB-36C0-10530638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211F2-75AF-C970-AEFD-87A66F83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BF23-B753-CB5E-8281-66D62EB6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DF24-7E5B-B23A-71B2-0199B4A4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7F47F-A9EF-E723-52C0-7DC3EB5B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7891-83BD-8B08-4204-1AC6A27C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E804-42DC-226D-8CF5-5BF631309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46AA1-445D-0BCF-0EAD-44C8C39D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3357-9DD0-26A4-359E-5FB1D164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FD49-A75F-9BFC-1A61-E65F925E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C5D7-F34C-8F06-9882-BDE189F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43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10366-E4DE-B00D-2DD7-DD1F2F95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AC89-F517-2922-C1C2-F3E4B0F8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67E3-91E5-FB62-711A-13E9F771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1167-E67A-4F61-8B14-81AAC5036F18}" type="datetimeFigureOut">
              <a:rPr lang="en-NG" smtClean="0"/>
              <a:t>26/04/2023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9281-E1B3-9A4E-2674-723E4785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8129-DB67-7252-2622-465C7B4A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54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084D-5C83-97D9-9926-35172E02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8521-87B3-8484-D476-879B8D5C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8CD9413-9E55-5BBE-9830-8236D58A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F9DBD-4B3B-5362-8CA3-B8A93FEFE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AC3796-0756-4A47-A04F-78CC8454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859C3D-FB0B-C5E9-EC87-89AAAD0FC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6D11D4-2B78-A83E-73CC-FCEC36D5A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07BE297-9766-1AFB-43E1-529CA237F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11C5BC-BCFC-B420-AE8D-C25CB5D2042C}"/>
              </a:ext>
            </a:extLst>
          </p:cNvPr>
          <p:cNvSpPr txBox="1">
            <a:spLocks/>
          </p:cNvSpPr>
          <p:nvPr/>
        </p:nvSpPr>
        <p:spPr>
          <a:xfrm>
            <a:off x="1043631" y="809898"/>
            <a:ext cx="10173010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Comic Sans MS" panose="030F0702030302020204" pitchFamily="66" charset="0"/>
              </a:rPr>
              <a:t>Meymunah Olajobi</a:t>
            </a:r>
            <a:endParaRPr lang="en-NG" sz="4800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CB277-186E-9F88-E1B4-6FF454FCD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C0E8B1B-D2CF-98DC-0DEF-A1B49DC0F8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11056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4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4EDAC8-37C8-8EBF-3F6F-B15ADC291794}"/>
              </a:ext>
            </a:extLst>
          </p:cNvPr>
          <p:cNvSpPr/>
          <p:nvPr/>
        </p:nvSpPr>
        <p:spPr>
          <a:xfrm>
            <a:off x="1908420" y="307329"/>
            <a:ext cx="2448261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CDA92-6DA0-ABDE-AD60-C0C27CF9CF28}"/>
              </a:ext>
            </a:extLst>
          </p:cNvPr>
          <p:cNvSpPr/>
          <p:nvPr/>
        </p:nvSpPr>
        <p:spPr>
          <a:xfrm>
            <a:off x="6872773" y="284429"/>
            <a:ext cx="2448261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D9CF9A7-3FB4-E77C-1C5F-5225EDE37DAC}"/>
              </a:ext>
            </a:extLst>
          </p:cNvPr>
          <p:cNvSpPr/>
          <p:nvPr/>
        </p:nvSpPr>
        <p:spPr>
          <a:xfrm>
            <a:off x="6800757" y="1732227"/>
            <a:ext cx="2520281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Print S.I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887F4F1-4308-0684-3CF2-13B1989A2BE9}"/>
              </a:ext>
            </a:extLst>
          </p:cNvPr>
          <p:cNvSpPr/>
          <p:nvPr/>
        </p:nvSpPr>
        <p:spPr>
          <a:xfrm>
            <a:off x="1775520" y="1553119"/>
            <a:ext cx="2520281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P 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8EF5D6-4E54-BE30-EBF1-EDAC39944CD7}"/>
              </a:ext>
            </a:extLst>
          </p:cNvPr>
          <p:cNvCxnSpPr>
            <a:cxnSpLocks/>
          </p:cNvCxnSpPr>
          <p:nvPr/>
        </p:nvCxnSpPr>
        <p:spPr>
          <a:xfrm>
            <a:off x="3071664" y="1025988"/>
            <a:ext cx="0" cy="52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F5CBD7-9BAE-B934-6A04-59FE451AAF5C}"/>
              </a:ext>
            </a:extLst>
          </p:cNvPr>
          <p:cNvCxnSpPr>
            <a:cxnSpLocks/>
          </p:cNvCxnSpPr>
          <p:nvPr/>
        </p:nvCxnSpPr>
        <p:spPr>
          <a:xfrm>
            <a:off x="3071664" y="2377350"/>
            <a:ext cx="0" cy="675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8E4645-5FFC-AACB-C4A5-E1D8E723B21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060898" y="1087162"/>
            <a:ext cx="0" cy="645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B160DE69-A7F9-3126-2C8E-258B36019ED4}"/>
              </a:ext>
            </a:extLst>
          </p:cNvPr>
          <p:cNvSpPr/>
          <p:nvPr/>
        </p:nvSpPr>
        <p:spPr>
          <a:xfrm>
            <a:off x="1358219" y="4584746"/>
            <a:ext cx="2520281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951714A-66A8-922D-5E8E-24722534D913}"/>
              </a:ext>
            </a:extLst>
          </p:cNvPr>
          <p:cNvSpPr/>
          <p:nvPr/>
        </p:nvSpPr>
        <p:spPr>
          <a:xfrm>
            <a:off x="1561589" y="3052369"/>
            <a:ext cx="2520281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R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74A6F-1E62-3A27-A610-E0A87DA72E0C}"/>
              </a:ext>
            </a:extLst>
          </p:cNvPr>
          <p:cNvCxnSpPr>
            <a:cxnSpLocks/>
          </p:cNvCxnSpPr>
          <p:nvPr/>
        </p:nvCxnSpPr>
        <p:spPr>
          <a:xfrm>
            <a:off x="3071664" y="3888640"/>
            <a:ext cx="0" cy="696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2D8318-F8E4-2C6D-DFBC-913C8FB1F0BA}"/>
              </a:ext>
            </a:extLst>
          </p:cNvPr>
          <p:cNvSpPr/>
          <p:nvPr/>
        </p:nvSpPr>
        <p:spPr>
          <a:xfrm>
            <a:off x="6753480" y="3888640"/>
            <a:ext cx="2671319" cy="17005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Calculate 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A= P*(1+(R/100)T)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D3AF5-C99A-BEF2-2C25-3964058FBFDC}"/>
              </a:ext>
            </a:extLst>
          </p:cNvPr>
          <p:cNvCxnSpPr>
            <a:cxnSpLocks/>
          </p:cNvCxnSpPr>
          <p:nvPr/>
        </p:nvCxnSpPr>
        <p:spPr>
          <a:xfrm>
            <a:off x="4007768" y="4941168"/>
            <a:ext cx="2671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96B360-1A4D-7694-EBAA-838B1D31471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89140" y="2577170"/>
            <a:ext cx="0" cy="131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98B9523-5799-5BE2-5309-4695BCB4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832" y="149992"/>
            <a:ext cx="2448261" cy="93717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Class Project 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1.a.</a:t>
            </a:r>
            <a:endParaRPr lang="en-NG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0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4EDAC8-37C8-8EBF-3F6F-B15ADC291794}"/>
              </a:ext>
            </a:extLst>
          </p:cNvPr>
          <p:cNvSpPr/>
          <p:nvPr/>
        </p:nvSpPr>
        <p:spPr>
          <a:xfrm>
            <a:off x="1954000" y="380533"/>
            <a:ext cx="2387543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CDA92-6DA0-ABDE-AD60-C0C27CF9CF28}"/>
              </a:ext>
            </a:extLst>
          </p:cNvPr>
          <p:cNvSpPr/>
          <p:nvPr/>
        </p:nvSpPr>
        <p:spPr>
          <a:xfrm>
            <a:off x="7034900" y="305908"/>
            <a:ext cx="2205849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D9CF9A7-3FB4-E77C-1C5F-5225EDE37DAC}"/>
              </a:ext>
            </a:extLst>
          </p:cNvPr>
          <p:cNvSpPr/>
          <p:nvPr/>
        </p:nvSpPr>
        <p:spPr>
          <a:xfrm>
            <a:off x="6890885" y="1668293"/>
            <a:ext cx="2344450" cy="68014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Print C.I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887F4F1-4308-0684-3CF2-13B1989A2BE9}"/>
              </a:ext>
            </a:extLst>
          </p:cNvPr>
          <p:cNvSpPr/>
          <p:nvPr/>
        </p:nvSpPr>
        <p:spPr>
          <a:xfrm>
            <a:off x="1770839" y="1893191"/>
            <a:ext cx="2570709" cy="82423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P 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8EF5D6-4E54-BE30-EBF1-EDAC39944CD7}"/>
              </a:ext>
            </a:extLst>
          </p:cNvPr>
          <p:cNvCxnSpPr>
            <a:cxnSpLocks/>
          </p:cNvCxnSpPr>
          <p:nvPr/>
        </p:nvCxnSpPr>
        <p:spPr>
          <a:xfrm>
            <a:off x="3015929" y="1062572"/>
            <a:ext cx="0" cy="830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F5CBD7-9BAE-B934-6A04-59FE451AAF5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53165" y="2717421"/>
            <a:ext cx="0" cy="71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8E4645-5FFC-AACB-C4A5-E1D8E723B2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137825" y="1025988"/>
            <a:ext cx="0" cy="64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B160DE69-A7F9-3126-2C8E-258B36019ED4}"/>
              </a:ext>
            </a:extLst>
          </p:cNvPr>
          <p:cNvSpPr/>
          <p:nvPr/>
        </p:nvSpPr>
        <p:spPr>
          <a:xfrm>
            <a:off x="1268229" y="5138998"/>
            <a:ext cx="2598758" cy="81981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n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951714A-66A8-922D-5E8E-24722534D913}"/>
              </a:ext>
            </a:extLst>
          </p:cNvPr>
          <p:cNvSpPr/>
          <p:nvPr/>
        </p:nvSpPr>
        <p:spPr>
          <a:xfrm>
            <a:off x="1457593" y="3429001"/>
            <a:ext cx="2570709" cy="88583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R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74A6F-1E62-3A27-A610-E0A87DA72E0C}"/>
              </a:ext>
            </a:extLst>
          </p:cNvPr>
          <p:cNvCxnSpPr>
            <a:cxnSpLocks/>
          </p:cNvCxnSpPr>
          <p:nvPr/>
        </p:nvCxnSpPr>
        <p:spPr>
          <a:xfrm>
            <a:off x="2873217" y="4328272"/>
            <a:ext cx="7023" cy="819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2D8318-F8E4-2C6D-DFBC-913C8FB1F0BA}"/>
              </a:ext>
            </a:extLst>
          </p:cNvPr>
          <p:cNvSpPr/>
          <p:nvPr/>
        </p:nvSpPr>
        <p:spPr>
          <a:xfrm>
            <a:off x="6777733" y="3057493"/>
            <a:ext cx="2671319" cy="14834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Calculate 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A = P*(1+R/n)</a:t>
            </a:r>
            <a:r>
              <a:rPr lang="en-US" sz="2000" dirty="0" err="1">
                <a:latin typeface="Comic Sans MS" panose="030F0702030302020204" pitchFamily="66" charset="0"/>
              </a:rPr>
              <a:t>nT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D3AF5-C99A-BEF2-2C25-3964058FBFDC}"/>
              </a:ext>
            </a:extLst>
          </p:cNvPr>
          <p:cNvCxnSpPr>
            <a:cxnSpLocks/>
          </p:cNvCxnSpPr>
          <p:nvPr/>
        </p:nvCxnSpPr>
        <p:spPr>
          <a:xfrm>
            <a:off x="4028302" y="5548903"/>
            <a:ext cx="2671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96B360-1A4D-7694-EBAA-838B1D314713}"/>
              </a:ext>
            </a:extLst>
          </p:cNvPr>
          <p:cNvCxnSpPr>
            <a:cxnSpLocks/>
          </p:cNvCxnSpPr>
          <p:nvPr/>
        </p:nvCxnSpPr>
        <p:spPr>
          <a:xfrm>
            <a:off x="8118225" y="2377350"/>
            <a:ext cx="0" cy="68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98B9523-5799-5BE2-5309-4695BCB4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832" y="149992"/>
            <a:ext cx="2448261" cy="93717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Class Project 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1.b.</a:t>
            </a:r>
            <a:endParaRPr lang="en-NG" sz="2800" dirty="0">
              <a:latin typeface="Comic Sans MS" panose="030F0702030302020204" pitchFamily="66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DF2138D-3240-75AB-6AB5-8F3610BEB260}"/>
              </a:ext>
            </a:extLst>
          </p:cNvPr>
          <p:cNvSpPr/>
          <p:nvPr/>
        </p:nvSpPr>
        <p:spPr>
          <a:xfrm>
            <a:off x="6787013" y="5079184"/>
            <a:ext cx="2598759" cy="86799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564D1F-076D-88EB-8674-4F2E3D458257}"/>
              </a:ext>
            </a:extLst>
          </p:cNvPr>
          <p:cNvCxnSpPr>
            <a:cxnSpLocks/>
          </p:cNvCxnSpPr>
          <p:nvPr/>
        </p:nvCxnSpPr>
        <p:spPr>
          <a:xfrm>
            <a:off x="8063110" y="4540963"/>
            <a:ext cx="0" cy="548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1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4EDAC8-37C8-8EBF-3F6F-B15ADC291794}"/>
              </a:ext>
            </a:extLst>
          </p:cNvPr>
          <p:cNvSpPr/>
          <p:nvPr/>
        </p:nvSpPr>
        <p:spPr>
          <a:xfrm>
            <a:off x="1653333" y="435816"/>
            <a:ext cx="2387543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CDA92-6DA0-ABDE-AD60-C0C27CF9CF28}"/>
              </a:ext>
            </a:extLst>
          </p:cNvPr>
          <p:cNvSpPr/>
          <p:nvPr/>
        </p:nvSpPr>
        <p:spPr>
          <a:xfrm>
            <a:off x="7135560" y="402824"/>
            <a:ext cx="2205849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D9CF9A7-3FB4-E77C-1C5F-5225EDE37DAC}"/>
              </a:ext>
            </a:extLst>
          </p:cNvPr>
          <p:cNvSpPr/>
          <p:nvPr/>
        </p:nvSpPr>
        <p:spPr>
          <a:xfrm>
            <a:off x="7053528" y="1781540"/>
            <a:ext cx="2344450" cy="68014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Print Annuity Plan (A.P)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8EF5D6-4E54-BE30-EBF1-EDAC39944CD7}"/>
              </a:ext>
            </a:extLst>
          </p:cNvPr>
          <p:cNvCxnSpPr>
            <a:cxnSpLocks/>
          </p:cNvCxnSpPr>
          <p:nvPr/>
        </p:nvCxnSpPr>
        <p:spPr>
          <a:xfrm>
            <a:off x="2683720" y="1177746"/>
            <a:ext cx="0" cy="830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F5CBD7-9BAE-B934-6A04-59FE451AAF5C}"/>
              </a:ext>
            </a:extLst>
          </p:cNvPr>
          <p:cNvCxnSpPr>
            <a:cxnSpLocks/>
          </p:cNvCxnSpPr>
          <p:nvPr/>
        </p:nvCxnSpPr>
        <p:spPr>
          <a:xfrm>
            <a:off x="2671868" y="2832763"/>
            <a:ext cx="11852" cy="773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8E4645-5FFC-AACB-C4A5-E1D8E723B214}"/>
              </a:ext>
            </a:extLst>
          </p:cNvPr>
          <p:cNvCxnSpPr>
            <a:cxnSpLocks/>
          </p:cNvCxnSpPr>
          <p:nvPr/>
        </p:nvCxnSpPr>
        <p:spPr>
          <a:xfrm>
            <a:off x="8137824" y="1139234"/>
            <a:ext cx="0" cy="64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B160DE69-A7F9-3126-2C8E-258B36019ED4}"/>
              </a:ext>
            </a:extLst>
          </p:cNvPr>
          <p:cNvSpPr/>
          <p:nvPr/>
        </p:nvSpPr>
        <p:spPr>
          <a:xfrm>
            <a:off x="1364599" y="3645259"/>
            <a:ext cx="2598758" cy="81981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n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951714A-66A8-922D-5E8E-24722534D913}"/>
              </a:ext>
            </a:extLst>
          </p:cNvPr>
          <p:cNvSpPr/>
          <p:nvPr/>
        </p:nvSpPr>
        <p:spPr>
          <a:xfrm>
            <a:off x="1519418" y="2008365"/>
            <a:ext cx="2570709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R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74A6F-1E62-3A27-A610-E0A87DA72E0C}"/>
              </a:ext>
            </a:extLst>
          </p:cNvPr>
          <p:cNvCxnSpPr>
            <a:cxnSpLocks/>
          </p:cNvCxnSpPr>
          <p:nvPr/>
        </p:nvCxnSpPr>
        <p:spPr>
          <a:xfrm>
            <a:off x="2668357" y="4481399"/>
            <a:ext cx="7023" cy="819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D3AF5-C99A-BEF2-2C25-3964058FBFDC}"/>
              </a:ext>
            </a:extLst>
          </p:cNvPr>
          <p:cNvCxnSpPr>
            <a:cxnSpLocks/>
          </p:cNvCxnSpPr>
          <p:nvPr/>
        </p:nvCxnSpPr>
        <p:spPr>
          <a:xfrm>
            <a:off x="3963357" y="5765409"/>
            <a:ext cx="2671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96B360-1A4D-7694-EBAA-838B1D314713}"/>
              </a:ext>
            </a:extLst>
          </p:cNvPr>
          <p:cNvCxnSpPr>
            <a:cxnSpLocks/>
          </p:cNvCxnSpPr>
          <p:nvPr/>
        </p:nvCxnSpPr>
        <p:spPr>
          <a:xfrm>
            <a:off x="8121194" y="2492524"/>
            <a:ext cx="0" cy="68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98B9523-5799-5BE2-5309-4695BCB4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832" y="149992"/>
            <a:ext cx="2448261" cy="93717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Class Project 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1.c.</a:t>
            </a:r>
            <a:endParaRPr lang="en-NG" sz="2800" dirty="0"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564D1F-076D-88EB-8674-4F2E3D458257}"/>
              </a:ext>
            </a:extLst>
          </p:cNvPr>
          <p:cNvCxnSpPr>
            <a:cxnSpLocks/>
          </p:cNvCxnSpPr>
          <p:nvPr/>
        </p:nvCxnSpPr>
        <p:spPr>
          <a:xfrm>
            <a:off x="8063109" y="4753038"/>
            <a:ext cx="0" cy="548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129E9C52-169A-96AC-7844-672590647688}"/>
              </a:ext>
            </a:extLst>
          </p:cNvPr>
          <p:cNvSpPr/>
          <p:nvPr/>
        </p:nvSpPr>
        <p:spPr>
          <a:xfrm>
            <a:off x="1185405" y="5317538"/>
            <a:ext cx="2598759" cy="86799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B876FEA-3417-4ECD-500C-52F23480C629}"/>
              </a:ext>
            </a:extLst>
          </p:cNvPr>
          <p:cNvSpPr/>
          <p:nvPr/>
        </p:nvSpPr>
        <p:spPr>
          <a:xfrm>
            <a:off x="6727450" y="5317538"/>
            <a:ext cx="2598759" cy="86799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PMT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6FE2A-15E7-8E4C-D6E3-D09A5BEC2756}"/>
              </a:ext>
            </a:extLst>
          </p:cNvPr>
          <p:cNvSpPr/>
          <p:nvPr/>
        </p:nvSpPr>
        <p:spPr>
          <a:xfrm>
            <a:off x="6871568" y="3184658"/>
            <a:ext cx="2671319" cy="14834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Calculate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 A.P = PMT*[(1+(R/n)nT-1]/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(R/n)</a:t>
            </a:r>
          </a:p>
        </p:txBody>
      </p:sp>
    </p:spTree>
    <p:extLst>
      <p:ext uri="{BB962C8B-B14F-4D97-AF65-F5344CB8AC3E}">
        <p14:creationId xmlns:p14="http://schemas.microsoft.com/office/powerpoint/2010/main" val="319400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115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Maymunah A. Olajobi</dc:creator>
  <cp:lastModifiedBy>Meymunah Olajobi</cp:lastModifiedBy>
  <cp:revision>26</cp:revision>
  <dcterms:created xsi:type="dcterms:W3CDTF">2022-10-24T07:58:34Z</dcterms:created>
  <dcterms:modified xsi:type="dcterms:W3CDTF">2023-04-26T19:37:14Z</dcterms:modified>
</cp:coreProperties>
</file>