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6" r:id="rId4"/>
    <p:sldId id="264" r:id="rId5"/>
    <p:sldId id="261" r:id="rId6"/>
    <p:sldId id="268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CF0E7-2D07-46EA-B88E-29627DE38E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BD8376-FB98-4D98-92F0-59E3072302F7}">
      <dgm:prSet/>
      <dgm:spPr/>
      <dgm:t>
        <a:bodyPr/>
        <a:lstStyle/>
        <a:p>
          <a:r>
            <a:rPr lang="en-US"/>
            <a:t>CSC 102 Project</a:t>
          </a:r>
        </a:p>
      </dgm:t>
    </dgm:pt>
    <dgm:pt modelId="{040ADF94-66D6-40A3-8F3B-5D112529259C}" type="parTrans" cxnId="{C4F90957-6688-4FF9-834A-6ED7567A5E69}">
      <dgm:prSet/>
      <dgm:spPr/>
      <dgm:t>
        <a:bodyPr/>
        <a:lstStyle/>
        <a:p>
          <a:endParaRPr lang="en-US"/>
        </a:p>
      </dgm:t>
    </dgm:pt>
    <dgm:pt modelId="{7043D0B5-EA62-4B9B-9202-63E200578DE7}" type="sibTrans" cxnId="{C4F90957-6688-4FF9-834A-6ED7567A5E69}">
      <dgm:prSet/>
      <dgm:spPr/>
      <dgm:t>
        <a:bodyPr/>
        <a:lstStyle/>
        <a:p>
          <a:endParaRPr lang="en-US"/>
        </a:p>
      </dgm:t>
    </dgm:pt>
    <dgm:pt modelId="{564D4F6F-3CD5-413B-9AE9-4D48ED8AA9D6}">
      <dgm:prSet/>
      <dgm:spPr/>
      <dgm:t>
        <a:bodyPr/>
        <a:lstStyle/>
        <a:p>
          <a:r>
            <a:rPr lang="en-US"/>
            <a:t>Week 3</a:t>
          </a:r>
        </a:p>
      </dgm:t>
    </dgm:pt>
    <dgm:pt modelId="{59370EAB-32CF-479A-9221-0DF8B65FD209}" type="parTrans" cxnId="{AFE8EAA6-C597-40E8-913B-9A6B90BED707}">
      <dgm:prSet/>
      <dgm:spPr/>
      <dgm:t>
        <a:bodyPr/>
        <a:lstStyle/>
        <a:p>
          <a:endParaRPr lang="en-US"/>
        </a:p>
      </dgm:t>
    </dgm:pt>
    <dgm:pt modelId="{F0A052FC-6E48-4711-AC8A-695D5CF92743}" type="sibTrans" cxnId="{AFE8EAA6-C597-40E8-913B-9A6B90BED707}">
      <dgm:prSet/>
      <dgm:spPr/>
      <dgm:t>
        <a:bodyPr/>
        <a:lstStyle/>
        <a:p>
          <a:endParaRPr lang="en-US"/>
        </a:p>
      </dgm:t>
    </dgm:pt>
    <dgm:pt modelId="{0EB65578-6CD1-4518-B95F-E15712F8F984}" type="pres">
      <dgm:prSet presAssocID="{58ECF0E7-2D07-46EA-B88E-29627DE38E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5CC7E-7AF0-4BE4-9CF3-3F2448B7382E}" type="pres">
      <dgm:prSet presAssocID="{20BD8376-FB98-4D98-92F0-59E3072302F7}" presName="hierRoot1" presStyleCnt="0"/>
      <dgm:spPr/>
    </dgm:pt>
    <dgm:pt modelId="{4A2F50F3-F872-40A7-BB8E-9C73ECD271EF}" type="pres">
      <dgm:prSet presAssocID="{20BD8376-FB98-4D98-92F0-59E3072302F7}" presName="composite" presStyleCnt="0"/>
      <dgm:spPr/>
    </dgm:pt>
    <dgm:pt modelId="{BF20C25F-A260-4EEB-A8E2-4CA9271D0898}" type="pres">
      <dgm:prSet presAssocID="{20BD8376-FB98-4D98-92F0-59E3072302F7}" presName="background" presStyleLbl="node0" presStyleIdx="0" presStyleCnt="2"/>
      <dgm:spPr>
        <a:solidFill>
          <a:srgbClr val="7030A0"/>
        </a:solidFill>
        <a:ln>
          <a:solidFill>
            <a:schemeClr val="accent1"/>
          </a:solidFill>
        </a:ln>
      </dgm:spPr>
    </dgm:pt>
    <dgm:pt modelId="{0681DDC5-E652-4EF6-BF08-29DF46EC0782}" type="pres">
      <dgm:prSet presAssocID="{20BD8376-FB98-4D98-92F0-59E3072302F7}" presName="text" presStyleLbl="fgAcc0" presStyleIdx="0" presStyleCnt="2">
        <dgm:presLayoutVars>
          <dgm:chPref val="3"/>
        </dgm:presLayoutVars>
      </dgm:prSet>
      <dgm:spPr/>
    </dgm:pt>
    <dgm:pt modelId="{95FFCACD-A59D-48D8-97DB-794BE6F9677A}" type="pres">
      <dgm:prSet presAssocID="{20BD8376-FB98-4D98-92F0-59E3072302F7}" presName="hierChild2" presStyleCnt="0"/>
      <dgm:spPr/>
    </dgm:pt>
    <dgm:pt modelId="{4481E75C-E921-40F0-9814-2F0C95AB60E4}" type="pres">
      <dgm:prSet presAssocID="{564D4F6F-3CD5-413B-9AE9-4D48ED8AA9D6}" presName="hierRoot1" presStyleCnt="0"/>
      <dgm:spPr/>
    </dgm:pt>
    <dgm:pt modelId="{4E4C0B67-68E6-4D03-BAE3-C0E2F1E91411}" type="pres">
      <dgm:prSet presAssocID="{564D4F6F-3CD5-413B-9AE9-4D48ED8AA9D6}" presName="composite" presStyleCnt="0"/>
      <dgm:spPr/>
    </dgm:pt>
    <dgm:pt modelId="{53CA464A-CA82-49F3-B898-93ACAC89C1AC}" type="pres">
      <dgm:prSet presAssocID="{564D4F6F-3CD5-413B-9AE9-4D48ED8AA9D6}" presName="background" presStyleLbl="node0" presStyleIdx="1" presStyleCnt="2"/>
      <dgm:spPr>
        <a:solidFill>
          <a:srgbClr val="7030A0"/>
        </a:solidFill>
      </dgm:spPr>
    </dgm:pt>
    <dgm:pt modelId="{AB34C719-311C-4F68-862A-578F38E4635F}" type="pres">
      <dgm:prSet presAssocID="{564D4F6F-3CD5-413B-9AE9-4D48ED8AA9D6}" presName="text" presStyleLbl="fgAcc0" presStyleIdx="1" presStyleCnt="2">
        <dgm:presLayoutVars>
          <dgm:chPref val="3"/>
        </dgm:presLayoutVars>
      </dgm:prSet>
      <dgm:spPr/>
    </dgm:pt>
    <dgm:pt modelId="{5649E5D0-158C-403F-ADE5-09B121BE71A7}" type="pres">
      <dgm:prSet presAssocID="{564D4F6F-3CD5-413B-9AE9-4D48ED8AA9D6}" presName="hierChild2" presStyleCnt="0"/>
      <dgm:spPr/>
    </dgm:pt>
  </dgm:ptLst>
  <dgm:cxnLst>
    <dgm:cxn modelId="{C4F90957-6688-4FF9-834A-6ED7567A5E69}" srcId="{58ECF0E7-2D07-46EA-B88E-29627DE38E1C}" destId="{20BD8376-FB98-4D98-92F0-59E3072302F7}" srcOrd="0" destOrd="0" parTransId="{040ADF94-66D6-40A3-8F3B-5D112529259C}" sibTransId="{7043D0B5-EA62-4B9B-9202-63E200578DE7}"/>
    <dgm:cxn modelId="{5BDD6D9E-390F-4B5B-90CC-48C81A0941E9}" type="presOf" srcId="{20BD8376-FB98-4D98-92F0-59E3072302F7}" destId="{0681DDC5-E652-4EF6-BF08-29DF46EC0782}" srcOrd="0" destOrd="0" presId="urn:microsoft.com/office/officeart/2005/8/layout/hierarchy1"/>
    <dgm:cxn modelId="{AFE8EAA6-C597-40E8-913B-9A6B90BED707}" srcId="{58ECF0E7-2D07-46EA-B88E-29627DE38E1C}" destId="{564D4F6F-3CD5-413B-9AE9-4D48ED8AA9D6}" srcOrd="1" destOrd="0" parTransId="{59370EAB-32CF-479A-9221-0DF8B65FD209}" sibTransId="{F0A052FC-6E48-4711-AC8A-695D5CF92743}"/>
    <dgm:cxn modelId="{199B92CA-EF44-484C-B92C-BC7A181B71FE}" type="presOf" srcId="{564D4F6F-3CD5-413B-9AE9-4D48ED8AA9D6}" destId="{AB34C719-311C-4F68-862A-578F38E4635F}" srcOrd="0" destOrd="0" presId="urn:microsoft.com/office/officeart/2005/8/layout/hierarchy1"/>
    <dgm:cxn modelId="{B1BA0ACB-48FA-49A5-AE3E-561053BA0FE4}" type="presOf" srcId="{58ECF0E7-2D07-46EA-B88E-29627DE38E1C}" destId="{0EB65578-6CD1-4518-B95F-E15712F8F984}" srcOrd="0" destOrd="0" presId="urn:microsoft.com/office/officeart/2005/8/layout/hierarchy1"/>
    <dgm:cxn modelId="{095A60B0-C57E-4CD8-9B80-68595DA38E06}" type="presParOf" srcId="{0EB65578-6CD1-4518-B95F-E15712F8F984}" destId="{82C5CC7E-7AF0-4BE4-9CF3-3F2448B7382E}" srcOrd="0" destOrd="0" presId="urn:microsoft.com/office/officeart/2005/8/layout/hierarchy1"/>
    <dgm:cxn modelId="{33011ACB-7A0F-4366-B57E-35EE366CB8D2}" type="presParOf" srcId="{82C5CC7E-7AF0-4BE4-9CF3-3F2448B7382E}" destId="{4A2F50F3-F872-40A7-BB8E-9C73ECD271EF}" srcOrd="0" destOrd="0" presId="urn:microsoft.com/office/officeart/2005/8/layout/hierarchy1"/>
    <dgm:cxn modelId="{4F527F04-C4A0-4784-8BED-6710DCABED40}" type="presParOf" srcId="{4A2F50F3-F872-40A7-BB8E-9C73ECD271EF}" destId="{BF20C25F-A260-4EEB-A8E2-4CA9271D0898}" srcOrd="0" destOrd="0" presId="urn:microsoft.com/office/officeart/2005/8/layout/hierarchy1"/>
    <dgm:cxn modelId="{F357E702-DC7C-4557-A007-2CF53EBB8958}" type="presParOf" srcId="{4A2F50F3-F872-40A7-BB8E-9C73ECD271EF}" destId="{0681DDC5-E652-4EF6-BF08-29DF46EC0782}" srcOrd="1" destOrd="0" presId="urn:microsoft.com/office/officeart/2005/8/layout/hierarchy1"/>
    <dgm:cxn modelId="{9A7EFE10-7E77-4B50-862B-06DE30311CC4}" type="presParOf" srcId="{82C5CC7E-7AF0-4BE4-9CF3-3F2448B7382E}" destId="{95FFCACD-A59D-48D8-97DB-794BE6F9677A}" srcOrd="1" destOrd="0" presId="urn:microsoft.com/office/officeart/2005/8/layout/hierarchy1"/>
    <dgm:cxn modelId="{96C655FC-EFBD-458C-8604-7321A14668FD}" type="presParOf" srcId="{0EB65578-6CD1-4518-B95F-E15712F8F984}" destId="{4481E75C-E921-40F0-9814-2F0C95AB60E4}" srcOrd="1" destOrd="0" presId="urn:microsoft.com/office/officeart/2005/8/layout/hierarchy1"/>
    <dgm:cxn modelId="{B8DADFB3-B617-4A0F-816B-9B89DEB9C6C0}" type="presParOf" srcId="{4481E75C-E921-40F0-9814-2F0C95AB60E4}" destId="{4E4C0B67-68E6-4D03-BAE3-C0E2F1E91411}" srcOrd="0" destOrd="0" presId="urn:microsoft.com/office/officeart/2005/8/layout/hierarchy1"/>
    <dgm:cxn modelId="{19FC62AD-CE45-4879-A753-E831843F7B97}" type="presParOf" srcId="{4E4C0B67-68E6-4D03-BAE3-C0E2F1E91411}" destId="{53CA464A-CA82-49F3-B898-93ACAC89C1AC}" srcOrd="0" destOrd="0" presId="urn:microsoft.com/office/officeart/2005/8/layout/hierarchy1"/>
    <dgm:cxn modelId="{2DDF9832-BF7D-4C00-B438-DC5DD288000D}" type="presParOf" srcId="{4E4C0B67-68E6-4D03-BAE3-C0E2F1E91411}" destId="{AB34C719-311C-4F68-862A-578F38E4635F}" srcOrd="1" destOrd="0" presId="urn:microsoft.com/office/officeart/2005/8/layout/hierarchy1"/>
    <dgm:cxn modelId="{8238424B-D692-4F9D-98F3-B588AAE21E5E}" type="presParOf" srcId="{4481E75C-E921-40F0-9814-2F0C95AB60E4}" destId="{5649E5D0-158C-403F-ADE5-09B121BE71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0C25F-A260-4EEB-A8E2-4CA9271D089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1DDC5-E652-4EF6-BF08-29DF46EC078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CSC 102 Project</a:t>
          </a:r>
        </a:p>
      </dsp:txBody>
      <dsp:txXfrm>
        <a:off x="696297" y="538547"/>
        <a:ext cx="4171627" cy="2590157"/>
      </dsp:txXfrm>
    </dsp:sp>
    <dsp:sp modelId="{53CA464A-CA82-49F3-B898-93ACAC89C1A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4C719-311C-4F68-862A-578F38E4635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Week 3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5F0-7F6B-C0AC-C70A-0728AB2E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8C4CE-B52A-33DA-D0FA-4FA0C0AF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B94-E3A9-9F3E-06EC-C309AF0B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0F8-D768-BEDA-44F3-F152892A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D949-CC40-A772-0BE4-16E55E6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89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83AD-9319-1A7B-34E6-6C1E1816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F659-84AA-5609-5F17-CD5EE4730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3A2C-08BA-625F-94DD-C86285FC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5C46-D7B8-4A6E-3050-D0F6A751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9A0B-717C-B868-1900-65B2F27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43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C843F-4811-3874-8D7E-1A0B77F7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9A53-1AF0-E661-3587-B410EBDC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19B6-CFB8-E7E7-9B62-D6C1C23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2657-C753-B89A-526E-E0475A3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810E-BC00-DE83-08A9-8B1385A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3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CF0D-05ED-7138-D7D0-2557DDB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F3C4-B504-E200-00E9-3E70B2A1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D82-47AE-F509-50F3-C3C4E7B8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20E-ECA0-A6E2-1EBD-7694AA3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B7E5-1478-49A5-A2DF-5D2D77D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87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D776-4144-078B-F983-F3D3DA3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2087-D301-F1C0-647C-99F08E29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D57D-F3F4-EA84-1EF8-D46FD7E5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F38D-1398-C6E1-4A0D-9A277A9D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E0B-CD3F-725A-BE40-EE06F338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62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D80-E6DB-A818-A323-86DDB26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F5E-BB46-60CF-2B6A-679396284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0061-A3B7-0170-0FEE-A1A74C62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C58C-7563-4E1A-8763-4393CD5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071A-3E2B-D28C-FD69-D62D9141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D7A6-65D6-5AF5-6171-3460209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53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5AD-DD29-887A-68B9-750A9ED7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E5F2-9D9D-7CF6-DCF3-D27B8376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1876-F73C-EDF0-49D6-74BBE133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4E82-EF2D-F90B-7F7F-3F90E8E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131E0-FC65-A9DD-A7AE-204CC2FF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97D37-164F-3492-9C1C-889CBCA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C113-40F3-B5F5-1273-A0204901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94CCC-0F2D-CB32-C900-5CD2A92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51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C102-27CA-4ECB-945B-8DEB08D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11C3-30C3-BE7B-701C-58B5DE54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47141-3BA2-A1DA-1519-A04F1D43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A394-4BA3-5199-D7FA-7A66D35F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39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E87E1-67F0-97FB-5C3F-E681F1BA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C7F16-4E1B-4792-9656-D6FEF95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6137-A71D-7148-2E40-6B1F616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8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1B5-568E-1EF9-85C4-1ACB98B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4027-FEFC-99FB-36C0-10530638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11F2-75AF-C970-AEFD-87A66F8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BF23-B753-CB5E-8281-66D62EB6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DF24-7E5B-B23A-71B2-0199B4A4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F47F-A9EF-E723-52C0-7DC3EB5B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7891-83BD-8B08-4204-1AC6A27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E804-42DC-226D-8CF5-5BF63130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6AA1-445D-0BCF-0EAD-44C8C39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3357-9DD0-26A4-359E-5FB1D164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D49-A75F-9BFC-1A61-E65F925E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C5D7-F34C-8F06-9882-BDE189F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43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0366-E4DE-B00D-2DD7-DD1F2F95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AC89-F517-2922-C1C2-F3E4B0F8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67E3-91E5-FB62-711A-13E9F771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9281-E1B3-9A4E-2674-723E4785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8129-DB67-7252-2622-465C7B4A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54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D086-95F9-289B-D69E-909F7207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Comic Sans MS" panose="030F0702030302020204" pitchFamily="66" charset="0"/>
              </a:rPr>
              <a:t>Meymunah Olajobi</a:t>
            </a:r>
            <a:endParaRPr lang="en-NG" sz="48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E0360-6060-A9D9-547D-9267740E4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912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82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F9A351-5683-B739-5C35-3E2F7F4B39D0}"/>
              </a:ext>
            </a:extLst>
          </p:cNvPr>
          <p:cNvSpPr/>
          <p:nvPr/>
        </p:nvSpPr>
        <p:spPr>
          <a:xfrm>
            <a:off x="944078" y="493669"/>
            <a:ext cx="267131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FF235-AC0E-427C-8E71-54D2196E5C0D}"/>
              </a:ext>
            </a:extLst>
          </p:cNvPr>
          <p:cNvSpPr/>
          <p:nvPr/>
        </p:nvSpPr>
        <p:spPr>
          <a:xfrm>
            <a:off x="6887421" y="493669"/>
            <a:ext cx="267131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CABCE-E879-8DF4-E5C2-47C190269952}"/>
              </a:ext>
            </a:extLst>
          </p:cNvPr>
          <p:cNvSpPr/>
          <p:nvPr/>
        </p:nvSpPr>
        <p:spPr>
          <a:xfrm>
            <a:off x="6881075" y="4805270"/>
            <a:ext cx="2671319" cy="16367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effectLst/>
                <a:latin typeface="Comic Sans MS" panose="030F0702030302020204" pitchFamily="66" charset="0"/>
              </a:rPr>
              <a:t>Packing of the goods in packaging materials like nylon, paper bags, cartons etc.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896FB-4687-D95F-413D-C8F8B753566B}"/>
              </a:ext>
            </a:extLst>
          </p:cNvPr>
          <p:cNvSpPr/>
          <p:nvPr/>
        </p:nvSpPr>
        <p:spPr>
          <a:xfrm>
            <a:off x="6881075" y="2338281"/>
            <a:ext cx="2671319" cy="12791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2000" b="0" i="0" dirty="0">
                <a:effectLst/>
                <a:latin typeface="Comic Sans MS" panose="030F0702030302020204" pitchFamily="66" charset="0"/>
              </a:rPr>
              <a:t>Payment confirmation</a:t>
            </a:r>
            <a:r>
              <a:rPr lang="en-US" sz="2000" b="0" i="0" dirty="0">
                <a:effectLst/>
                <a:latin typeface="Comic Sans MS" panose="030F0702030302020204" pitchFamily="66" charset="0"/>
              </a:rPr>
              <a:t>, either through transfer, ATM card or Cash  </a:t>
            </a:r>
            <a:endParaRPr lang="en-NG" sz="20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6633367-9E99-1929-0A9A-FBECA4815717}"/>
              </a:ext>
            </a:extLst>
          </p:cNvPr>
          <p:cNvSpPr txBox="1">
            <a:spLocks/>
          </p:cNvSpPr>
          <p:nvPr/>
        </p:nvSpPr>
        <p:spPr>
          <a:xfrm>
            <a:off x="9743739" y="0"/>
            <a:ext cx="2448261" cy="151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 Week3.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Project 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1.A.</a:t>
            </a:r>
            <a:endParaRPr lang="en-NG" dirty="0">
              <a:latin typeface="Comic Sans MS" panose="030F0702030302020204" pitchFamily="66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AFBCF3-4692-D782-BD7B-5654DDD84872}"/>
              </a:ext>
            </a:extLst>
          </p:cNvPr>
          <p:cNvCxnSpPr>
            <a:cxnSpLocks/>
          </p:cNvCxnSpPr>
          <p:nvPr/>
        </p:nvCxnSpPr>
        <p:spPr>
          <a:xfrm flipV="1">
            <a:off x="8216734" y="1339108"/>
            <a:ext cx="0" cy="86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6145F0-0016-04E9-A366-805CDE3A5510}"/>
              </a:ext>
            </a:extLst>
          </p:cNvPr>
          <p:cNvCxnSpPr>
            <a:cxnSpLocks/>
          </p:cNvCxnSpPr>
          <p:nvPr/>
        </p:nvCxnSpPr>
        <p:spPr>
          <a:xfrm flipV="1">
            <a:off x="8216734" y="3717032"/>
            <a:ext cx="0" cy="102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883845-650F-C8E2-6AB2-5364A65DE15B}"/>
              </a:ext>
            </a:extLst>
          </p:cNvPr>
          <p:cNvCxnSpPr>
            <a:cxnSpLocks/>
          </p:cNvCxnSpPr>
          <p:nvPr/>
        </p:nvCxnSpPr>
        <p:spPr>
          <a:xfrm>
            <a:off x="2135560" y="1320422"/>
            <a:ext cx="0" cy="630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FCBF86-E8C9-3FB2-AA69-0E3EA48792D8}"/>
              </a:ext>
            </a:extLst>
          </p:cNvPr>
          <p:cNvCxnSpPr>
            <a:cxnSpLocks/>
          </p:cNvCxnSpPr>
          <p:nvPr/>
        </p:nvCxnSpPr>
        <p:spPr>
          <a:xfrm>
            <a:off x="2135560" y="4278037"/>
            <a:ext cx="0" cy="630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F9B7B45-5238-4E9E-678F-0737324AE35B}"/>
              </a:ext>
            </a:extLst>
          </p:cNvPr>
          <p:cNvSpPr/>
          <p:nvPr/>
        </p:nvSpPr>
        <p:spPr>
          <a:xfrm>
            <a:off x="551384" y="2068187"/>
            <a:ext cx="3230447" cy="21140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2000" b="0" i="0" dirty="0">
                <a:effectLst/>
                <a:latin typeface="Comic Sans MS" panose="030F0702030302020204" pitchFamily="66" charset="0"/>
              </a:rPr>
              <a:t>Initiate checkout</a:t>
            </a:r>
            <a:r>
              <a:rPr lang="en-US" sz="2000" b="0" i="0" dirty="0">
                <a:effectLst/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2000" b="0" i="0" dirty="0">
                <a:effectLst/>
                <a:latin typeface="Comic Sans MS" panose="030F0702030302020204" pitchFamily="66" charset="0"/>
              </a:rPr>
              <a:t>(</a:t>
            </a:r>
            <a:r>
              <a:rPr lang="en-NG" sz="2000" b="0" i="0" dirty="0">
                <a:effectLst/>
                <a:latin typeface="Comic Sans MS" panose="030F0702030302020204" pitchFamily="66" charset="0"/>
              </a:rPr>
              <a:t>Checkout begins when the customer leaves the shopping cart to proceed to checkout</a:t>
            </a:r>
            <a:r>
              <a:rPr lang="en-US" sz="2000" b="0" i="0" dirty="0">
                <a:effectLst/>
                <a:latin typeface="Comic Sans MS" panose="030F0702030302020204" pitchFamily="66" charset="0"/>
              </a:rPr>
              <a:t>)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A6337AA3-EA6A-8E2B-2BD4-BA360EA9F5D9}"/>
              </a:ext>
            </a:extLst>
          </p:cNvPr>
          <p:cNvSpPr/>
          <p:nvPr/>
        </p:nvSpPr>
        <p:spPr>
          <a:xfrm>
            <a:off x="551384" y="5087281"/>
            <a:ext cx="3230447" cy="1279147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sz="2000" b="0" i="0" dirty="0">
                <a:effectLst/>
                <a:latin typeface="Comic Sans MS" panose="030F0702030302020204" pitchFamily="66" charset="0"/>
              </a:rPr>
              <a:t>Billing information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BA96E4B-9ECD-0503-B611-8EC674DB38E5}"/>
              </a:ext>
            </a:extLst>
          </p:cNvPr>
          <p:cNvSpPr txBox="1">
            <a:spLocks/>
          </p:cNvSpPr>
          <p:nvPr/>
        </p:nvSpPr>
        <p:spPr>
          <a:xfrm>
            <a:off x="2631518" y="169761"/>
            <a:ext cx="8084397" cy="53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b="1" dirty="0">
                <a:highlight>
                  <a:srgbClr val="C0C0C0"/>
                </a:highlight>
                <a:latin typeface="Comic Sans MS" panose="030F0702030302020204" pitchFamily="66" charset="0"/>
              </a:rPr>
              <a:t>An algorithm for store checkout after purchase</a:t>
            </a:r>
          </a:p>
          <a:p>
            <a:pPr lvl="4">
              <a:buFont typeface="+mj-lt"/>
              <a:buAutoNum type="arabicPeriod"/>
            </a:pPr>
            <a:br>
              <a:rPr lang="en" dirty="0">
                <a:solidFill>
                  <a:srgbClr val="BDC1C6"/>
                </a:solidFill>
                <a:latin typeface="Comic Sans MS" panose="030F0702030302020204" pitchFamily="66" charset="0"/>
              </a:rPr>
            </a:br>
            <a:endParaRPr lang="en-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8F1B082-F39A-BFB0-FC20-9C114B9FD8F4}"/>
              </a:ext>
            </a:extLst>
          </p:cNvPr>
          <p:cNvSpPr txBox="1">
            <a:spLocks/>
          </p:cNvSpPr>
          <p:nvPr/>
        </p:nvSpPr>
        <p:spPr>
          <a:xfrm>
            <a:off x="9743739" y="21530"/>
            <a:ext cx="2448261" cy="1255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 Week3.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Project 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1.B.</a:t>
            </a:r>
            <a:endParaRPr lang="en-NG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7943CD-3B58-3EAB-3D80-0C94227ED218}"/>
              </a:ext>
            </a:extLst>
          </p:cNvPr>
          <p:cNvSpPr/>
          <p:nvPr/>
        </p:nvSpPr>
        <p:spPr>
          <a:xfrm>
            <a:off x="111713" y="128474"/>
            <a:ext cx="2203483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914137-C3EB-2E50-0E0D-F75BA5FFA113}"/>
              </a:ext>
            </a:extLst>
          </p:cNvPr>
          <p:cNvSpPr/>
          <p:nvPr/>
        </p:nvSpPr>
        <p:spPr>
          <a:xfrm>
            <a:off x="7850152" y="139852"/>
            <a:ext cx="2203484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BDF4D-D084-4FAA-CAA0-5783ACD0CB5C}"/>
              </a:ext>
            </a:extLst>
          </p:cNvPr>
          <p:cNvSpPr/>
          <p:nvPr/>
        </p:nvSpPr>
        <p:spPr>
          <a:xfrm>
            <a:off x="1737111" y="1041580"/>
            <a:ext cx="2671319" cy="867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Wake up by 5:30am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489ABA-6715-F1F1-050E-86D486B6DFE1}"/>
              </a:ext>
            </a:extLst>
          </p:cNvPr>
          <p:cNvSpPr txBox="1">
            <a:spLocks/>
          </p:cNvSpPr>
          <p:nvPr/>
        </p:nvSpPr>
        <p:spPr>
          <a:xfrm>
            <a:off x="2432510" y="128474"/>
            <a:ext cx="5187208" cy="867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highlight>
                  <a:srgbClr val="C0C0C0"/>
                </a:highlight>
                <a:latin typeface="Comic Sans MS" panose="030F0702030302020204" pitchFamily="66" charset="0"/>
              </a:rPr>
              <a:t>An algorithm for my typical weekday morning routine</a:t>
            </a:r>
          </a:p>
          <a:p>
            <a:pPr lvl="4" algn="ctr">
              <a:buFont typeface="+mj-lt"/>
              <a:buAutoNum type="arabicPeriod"/>
            </a:pPr>
            <a:br>
              <a:rPr lang="en" dirty="0">
                <a:solidFill>
                  <a:srgbClr val="BDC1C6"/>
                </a:solidFill>
                <a:latin typeface="Comic Sans MS" panose="030F0702030302020204" pitchFamily="66" charset="0"/>
              </a:rPr>
            </a:br>
            <a:endParaRPr lang="en-NG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00946-22C6-8B18-A782-9D5C0200872F}"/>
              </a:ext>
            </a:extLst>
          </p:cNvPr>
          <p:cNvSpPr/>
          <p:nvPr/>
        </p:nvSpPr>
        <p:spPr>
          <a:xfrm>
            <a:off x="63432" y="2049202"/>
            <a:ext cx="3511599" cy="867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Brush, wash up and observe my morning prayer; all done by 5:50am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281EE-CC07-861B-AF7B-E410BCFC88C0}"/>
              </a:ext>
            </a:extLst>
          </p:cNvPr>
          <p:cNvSpPr/>
          <p:nvPr/>
        </p:nvSpPr>
        <p:spPr>
          <a:xfrm>
            <a:off x="5936289" y="1041578"/>
            <a:ext cx="3511599" cy="10076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Dress up, and get ready for classes. I leave for classes by 8:00am</a:t>
            </a:r>
            <a:endParaRPr lang="en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2FF16-E857-83BA-AD3E-3319A59A6FF7}"/>
              </a:ext>
            </a:extLst>
          </p:cNvPr>
          <p:cNvSpPr/>
          <p:nvPr/>
        </p:nvSpPr>
        <p:spPr>
          <a:xfrm>
            <a:off x="1751625" y="3053471"/>
            <a:ext cx="2671319" cy="867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Bathe; 6:05am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270A9-F164-754C-69F9-C01A490CF0D3}"/>
              </a:ext>
            </a:extLst>
          </p:cNvPr>
          <p:cNvSpPr/>
          <p:nvPr/>
        </p:nvSpPr>
        <p:spPr>
          <a:xfrm>
            <a:off x="1819231" y="5450379"/>
            <a:ext cx="2980625" cy="12791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Eat breakfast (most times cereals or bread and hot tea); 6:40am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D89699-3466-8F53-872C-417A0D45CB4A}"/>
              </a:ext>
            </a:extLst>
          </p:cNvPr>
          <p:cNvSpPr/>
          <p:nvPr/>
        </p:nvSpPr>
        <p:spPr>
          <a:xfrm>
            <a:off x="7876226" y="2174866"/>
            <a:ext cx="3511599" cy="10902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Study either a course I had yesterday or one I’m taking today; 50mins/1 hour study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6B618A-8F95-8B4C-9372-F0E1F603ABF9}"/>
              </a:ext>
            </a:extLst>
          </p:cNvPr>
          <p:cNvSpPr/>
          <p:nvPr/>
        </p:nvSpPr>
        <p:spPr>
          <a:xfrm>
            <a:off x="5917957" y="3316343"/>
            <a:ext cx="3511600" cy="352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latin typeface="Comic Sans MS" panose="030F0702030302020204" pitchFamily="66" charset="0"/>
              </a:rPr>
              <a:t>Complete some daily activities done every morning: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 panose="030F0702030302020204" pitchFamily="66" charset="0"/>
              </a:rPr>
              <a:t>Planning my schedule for the day, and writing it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 panose="030F0702030302020204" pitchFamily="66" charset="0"/>
              </a:rPr>
              <a:t>A lesson (of 3mins or less) on Duolingo [a language learning app],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 panose="030F0702030302020204" pitchFamily="66" charset="0"/>
              </a:rPr>
              <a:t>A lesson (of 5mins or less) on Elevate [an app that helps to polish one’s written and spoken English]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 panose="030F0702030302020204" pitchFamily="66" charset="0"/>
              </a:rPr>
              <a:t>Meditate(3-5mins); all done by 7:00am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B6CE-5853-9FC2-55B4-E367478E4B42}"/>
              </a:ext>
            </a:extLst>
          </p:cNvPr>
          <p:cNvSpPr/>
          <p:nvPr/>
        </p:nvSpPr>
        <p:spPr>
          <a:xfrm>
            <a:off x="114381" y="4025593"/>
            <a:ext cx="3460650" cy="12791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Exercise: either a walk outside for about 20 mins or some in-room workout; 6:25am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B49A1-B6D4-7868-C658-F32446B721BA}"/>
              </a:ext>
            </a:extLst>
          </p:cNvPr>
          <p:cNvCxnSpPr/>
          <p:nvPr/>
        </p:nvCxnSpPr>
        <p:spPr>
          <a:xfrm>
            <a:off x="1143693" y="916683"/>
            <a:ext cx="504056" cy="4620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B0DABC-1702-5356-FF6C-82D56DC46324}"/>
              </a:ext>
            </a:extLst>
          </p:cNvPr>
          <p:cNvCxnSpPr/>
          <p:nvPr/>
        </p:nvCxnSpPr>
        <p:spPr>
          <a:xfrm>
            <a:off x="1159580" y="3023672"/>
            <a:ext cx="504056" cy="4620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22F9E3-F50A-126F-EDD3-D84B45AB7BBC}"/>
              </a:ext>
            </a:extLst>
          </p:cNvPr>
          <p:cNvCxnSpPr/>
          <p:nvPr/>
        </p:nvCxnSpPr>
        <p:spPr>
          <a:xfrm>
            <a:off x="1233055" y="5409231"/>
            <a:ext cx="504056" cy="4620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DF31A-087C-99FB-23D4-006E3FC954B5}"/>
              </a:ext>
            </a:extLst>
          </p:cNvPr>
          <p:cNvCxnSpPr>
            <a:cxnSpLocks/>
          </p:cNvCxnSpPr>
          <p:nvPr/>
        </p:nvCxnSpPr>
        <p:spPr>
          <a:xfrm flipH="1">
            <a:off x="3654040" y="1996957"/>
            <a:ext cx="379728" cy="442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B062BF-DE5B-2CF8-A165-C77C6925953B}"/>
              </a:ext>
            </a:extLst>
          </p:cNvPr>
          <p:cNvCxnSpPr>
            <a:cxnSpLocks/>
          </p:cNvCxnSpPr>
          <p:nvPr/>
        </p:nvCxnSpPr>
        <p:spPr>
          <a:xfrm flipH="1">
            <a:off x="3654040" y="4021306"/>
            <a:ext cx="379728" cy="442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66D3CD-8309-7A89-B904-FC3DE174BBCE}"/>
              </a:ext>
            </a:extLst>
          </p:cNvPr>
          <p:cNvCxnSpPr>
            <a:cxnSpLocks/>
          </p:cNvCxnSpPr>
          <p:nvPr/>
        </p:nvCxnSpPr>
        <p:spPr>
          <a:xfrm flipV="1">
            <a:off x="7389155" y="2722540"/>
            <a:ext cx="379903" cy="50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0016D8-621B-6EE3-6E14-ACBC8BCC3335}"/>
              </a:ext>
            </a:extLst>
          </p:cNvPr>
          <p:cNvCxnSpPr>
            <a:cxnSpLocks/>
          </p:cNvCxnSpPr>
          <p:nvPr/>
        </p:nvCxnSpPr>
        <p:spPr>
          <a:xfrm flipH="1" flipV="1">
            <a:off x="9520445" y="1652052"/>
            <a:ext cx="306337" cy="45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9678D0-3794-1C6B-DA28-1ECAC3445293}"/>
              </a:ext>
            </a:extLst>
          </p:cNvPr>
          <p:cNvCxnSpPr>
            <a:cxnSpLocks/>
          </p:cNvCxnSpPr>
          <p:nvPr/>
        </p:nvCxnSpPr>
        <p:spPr>
          <a:xfrm flipV="1">
            <a:off x="7437117" y="649042"/>
            <a:ext cx="368928" cy="301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8B29C4-C82A-CA5E-6719-BB921130E2F9}"/>
              </a:ext>
            </a:extLst>
          </p:cNvPr>
          <p:cNvCxnSpPr>
            <a:cxnSpLocks/>
          </p:cNvCxnSpPr>
          <p:nvPr/>
        </p:nvCxnSpPr>
        <p:spPr>
          <a:xfrm>
            <a:off x="4943872" y="5905593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D0A28F9-8102-4B9F-797E-D4B4265C0851}"/>
              </a:ext>
            </a:extLst>
          </p:cNvPr>
          <p:cNvSpPr txBox="1">
            <a:spLocks/>
          </p:cNvSpPr>
          <p:nvPr/>
        </p:nvSpPr>
        <p:spPr>
          <a:xfrm>
            <a:off x="9747296" y="-4066"/>
            <a:ext cx="2448261" cy="151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 Week3.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Project </a:t>
            </a: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1.C.</a:t>
            </a:r>
            <a:endParaRPr lang="en-NG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1BC13E-1B75-DC19-3ABE-57920D3CE686}"/>
              </a:ext>
            </a:extLst>
          </p:cNvPr>
          <p:cNvSpPr txBox="1">
            <a:spLocks/>
          </p:cNvSpPr>
          <p:nvPr/>
        </p:nvSpPr>
        <p:spPr>
          <a:xfrm>
            <a:off x="2764131" y="149691"/>
            <a:ext cx="4411989" cy="104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b="1" dirty="0">
                <a:highlight>
                  <a:srgbClr val="C0C0C0"/>
                </a:highlight>
                <a:latin typeface="Comic Sans MS" panose="030F0702030302020204" pitchFamily="66" charset="0"/>
                <a:cs typeface="Calibri" panose="020F0502020204030204" pitchFamily="34" charset="0"/>
              </a:rPr>
              <a:t>An algorithm that takes as input two names and  their corresponding age and then swap the ages</a:t>
            </a:r>
            <a:endParaRPr lang="en-NG" sz="1800" b="1" dirty="0">
              <a:highlight>
                <a:srgbClr val="C0C0C0"/>
              </a:highlight>
              <a:latin typeface="Comic Sans MS" panose="030F0702030302020204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79050F-4CBC-2A0B-EFB9-D8F242500613}"/>
              </a:ext>
            </a:extLst>
          </p:cNvPr>
          <p:cNvSpPr/>
          <p:nvPr/>
        </p:nvSpPr>
        <p:spPr>
          <a:xfrm>
            <a:off x="622528" y="993077"/>
            <a:ext cx="267131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793EC0-C354-09CF-437F-AD4189A2AC79}"/>
              </a:ext>
            </a:extLst>
          </p:cNvPr>
          <p:cNvSpPr/>
          <p:nvPr/>
        </p:nvSpPr>
        <p:spPr>
          <a:xfrm>
            <a:off x="7187734" y="946026"/>
            <a:ext cx="267131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8486978-061F-E3F3-79C6-E81695AF4957}"/>
              </a:ext>
            </a:extLst>
          </p:cNvPr>
          <p:cNvSpPr/>
          <p:nvPr/>
        </p:nvSpPr>
        <p:spPr>
          <a:xfrm>
            <a:off x="2273037" y="2195360"/>
            <a:ext cx="2671319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Input first person’s name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31528A1-4922-A7E6-087B-CB242C16DCE6}"/>
              </a:ext>
            </a:extLst>
          </p:cNvPr>
          <p:cNvSpPr/>
          <p:nvPr/>
        </p:nvSpPr>
        <p:spPr>
          <a:xfrm>
            <a:off x="6672064" y="5085184"/>
            <a:ext cx="2671319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Input second person’s 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2DF73-FDB0-65B8-34A3-24C174F21583}"/>
              </a:ext>
            </a:extLst>
          </p:cNvPr>
          <p:cNvSpPr/>
          <p:nvPr/>
        </p:nvSpPr>
        <p:spPr>
          <a:xfrm>
            <a:off x="8007723" y="2687265"/>
            <a:ext cx="2671319" cy="1483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Swap the first person’s age with the second person’s age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2536A38-D64F-0CB5-C0EC-12F4CEC0E046}"/>
              </a:ext>
            </a:extLst>
          </p:cNvPr>
          <p:cNvSpPr/>
          <p:nvPr/>
        </p:nvSpPr>
        <p:spPr>
          <a:xfrm>
            <a:off x="613237" y="3733029"/>
            <a:ext cx="2671319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Input first person’s age 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65B5D2A-760A-C970-D509-3A0A1E71CDB2}"/>
              </a:ext>
            </a:extLst>
          </p:cNvPr>
          <p:cNvSpPr/>
          <p:nvPr/>
        </p:nvSpPr>
        <p:spPr>
          <a:xfrm>
            <a:off x="2273036" y="5085184"/>
            <a:ext cx="2671319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latin typeface="Comic Sans MS" panose="030F0702030302020204" pitchFamily="66" charset="0"/>
              </a:rPr>
              <a:t>Input second person’s name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704EC-F7C7-C487-F8E9-5D6FCD918267}"/>
              </a:ext>
            </a:extLst>
          </p:cNvPr>
          <p:cNvCxnSpPr>
            <a:cxnSpLocks/>
          </p:cNvCxnSpPr>
          <p:nvPr/>
        </p:nvCxnSpPr>
        <p:spPr>
          <a:xfrm>
            <a:off x="4944355" y="5733256"/>
            <a:ext cx="1701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3262F-21C0-D2BE-4F60-B56D13BFEE9F}"/>
              </a:ext>
            </a:extLst>
          </p:cNvPr>
          <p:cNvCxnSpPr>
            <a:cxnSpLocks/>
          </p:cNvCxnSpPr>
          <p:nvPr/>
        </p:nvCxnSpPr>
        <p:spPr>
          <a:xfrm flipV="1">
            <a:off x="8349180" y="4365306"/>
            <a:ext cx="348426" cy="577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AA80AE-1FE2-85D5-AA99-955D8B6413F8}"/>
              </a:ext>
            </a:extLst>
          </p:cNvPr>
          <p:cNvCxnSpPr>
            <a:cxnSpLocks/>
          </p:cNvCxnSpPr>
          <p:nvPr/>
        </p:nvCxnSpPr>
        <p:spPr>
          <a:xfrm flipV="1">
            <a:off x="8616280" y="1713157"/>
            <a:ext cx="0" cy="851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8B5729-65A7-C571-BF52-8A97A6DB51A9}"/>
              </a:ext>
            </a:extLst>
          </p:cNvPr>
          <p:cNvCxnSpPr>
            <a:cxnSpLocks/>
          </p:cNvCxnSpPr>
          <p:nvPr/>
        </p:nvCxnSpPr>
        <p:spPr>
          <a:xfrm>
            <a:off x="1735623" y="1801425"/>
            <a:ext cx="687969" cy="39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5E853B-1977-33BF-317E-47409277424F}"/>
              </a:ext>
            </a:extLst>
          </p:cNvPr>
          <p:cNvCxnSpPr>
            <a:cxnSpLocks/>
          </p:cNvCxnSpPr>
          <p:nvPr/>
        </p:nvCxnSpPr>
        <p:spPr>
          <a:xfrm>
            <a:off x="1735623" y="4952335"/>
            <a:ext cx="687969" cy="39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AC906B-58D2-32AC-6A3E-43C383C5CB49}"/>
              </a:ext>
            </a:extLst>
          </p:cNvPr>
          <p:cNvCxnSpPr>
            <a:cxnSpLocks/>
          </p:cNvCxnSpPr>
          <p:nvPr/>
        </p:nvCxnSpPr>
        <p:spPr>
          <a:xfrm flipH="1">
            <a:off x="3321286" y="3429000"/>
            <a:ext cx="614474" cy="397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537156" y="158726"/>
            <a:ext cx="2179230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8654123" y="5808689"/>
            <a:ext cx="217923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672484" y="1545744"/>
            <a:ext cx="2487342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Read a, b,  c values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 flipV="1">
            <a:off x="6646037" y="2041199"/>
            <a:ext cx="665925" cy="47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359051" y="3196279"/>
            <a:ext cx="2563893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Solve for D = 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b</a:t>
            </a:r>
            <a:r>
              <a:rPr lang="en-US" sz="2000" b="1" baseline="30000" dirty="0">
                <a:latin typeface="Comic Sans MS" panose="030F0702030302020204" pitchFamily="66" charset="0"/>
              </a:rPr>
              <a:t>2</a:t>
            </a:r>
            <a:r>
              <a:rPr lang="en-US" sz="2000" b="1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+ 4ac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9048328" y="5117332"/>
            <a:ext cx="0" cy="6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3283" y="-17585"/>
            <a:ext cx="2908718" cy="1074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 Week3.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Project 2.A.</a:t>
            </a:r>
            <a:endParaRPr lang="en-NG" sz="2800" dirty="0">
              <a:latin typeface="Comic Sans MS" panose="030F0702030302020204" pitchFamily="66" charset="0"/>
            </a:endParaRPr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A6DA1D10-013C-59FB-697F-7D960061AF76}"/>
              </a:ext>
            </a:extLst>
          </p:cNvPr>
          <p:cNvSpPr/>
          <p:nvPr/>
        </p:nvSpPr>
        <p:spPr>
          <a:xfrm>
            <a:off x="3933862" y="2041199"/>
            <a:ext cx="2604064" cy="2326514"/>
          </a:xfrm>
          <a:prstGeom prst="flowChartManualIn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 finding the roots of a quadratic equations, there are two roots, x1 and x2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69CA300-D1F2-F186-A277-4245139CDC91}"/>
              </a:ext>
            </a:extLst>
          </p:cNvPr>
          <p:cNvSpPr/>
          <p:nvPr/>
        </p:nvSpPr>
        <p:spPr>
          <a:xfrm>
            <a:off x="344825" y="5037898"/>
            <a:ext cx="2563893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 E= –b +- D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1820630-A715-FD2C-AD90-EE679CD24C52}"/>
              </a:ext>
            </a:extLst>
          </p:cNvPr>
          <p:cNvSpPr/>
          <p:nvPr/>
        </p:nvSpPr>
        <p:spPr>
          <a:xfrm>
            <a:off x="3953948" y="5265234"/>
            <a:ext cx="2563893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 E/(2a)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7469D3-7B0A-F244-06A9-53169724F877}"/>
              </a:ext>
            </a:extLst>
          </p:cNvPr>
          <p:cNvCxnSpPr>
            <a:cxnSpLocks/>
          </p:cNvCxnSpPr>
          <p:nvPr/>
        </p:nvCxnSpPr>
        <p:spPr>
          <a:xfrm>
            <a:off x="1916155" y="93890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E5C182-0BF9-977C-8133-FF846E6F86ED}"/>
              </a:ext>
            </a:extLst>
          </p:cNvPr>
          <p:cNvCxnSpPr>
            <a:cxnSpLocks/>
          </p:cNvCxnSpPr>
          <p:nvPr/>
        </p:nvCxnSpPr>
        <p:spPr>
          <a:xfrm>
            <a:off x="2135560" y="266914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65F8C-5B11-CBE4-FD93-B02BC92C22C1}"/>
              </a:ext>
            </a:extLst>
          </p:cNvPr>
          <p:cNvCxnSpPr>
            <a:cxnSpLocks/>
          </p:cNvCxnSpPr>
          <p:nvPr/>
        </p:nvCxnSpPr>
        <p:spPr>
          <a:xfrm>
            <a:off x="2351584" y="4367713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78A492-945C-D9AA-8F24-36E69603AF59}"/>
              </a:ext>
            </a:extLst>
          </p:cNvPr>
          <p:cNvCxnSpPr>
            <a:cxnSpLocks/>
          </p:cNvCxnSpPr>
          <p:nvPr/>
        </p:nvCxnSpPr>
        <p:spPr>
          <a:xfrm>
            <a:off x="2908718" y="5802234"/>
            <a:ext cx="913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D31FC4-5057-3ACA-BDBE-017DA38DC4CF}"/>
              </a:ext>
            </a:extLst>
          </p:cNvPr>
          <p:cNvCxnSpPr>
            <a:cxnSpLocks/>
          </p:cNvCxnSpPr>
          <p:nvPr/>
        </p:nvCxnSpPr>
        <p:spPr>
          <a:xfrm flipV="1">
            <a:off x="5264218" y="4409062"/>
            <a:ext cx="0" cy="708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3F1DD0-9B53-1866-13A1-D74FB94F7489}"/>
              </a:ext>
            </a:extLst>
          </p:cNvPr>
          <p:cNvCxnSpPr>
            <a:cxnSpLocks/>
          </p:cNvCxnSpPr>
          <p:nvPr/>
        </p:nvCxnSpPr>
        <p:spPr>
          <a:xfrm>
            <a:off x="9119726" y="2839438"/>
            <a:ext cx="0" cy="58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5094B16F-B6EE-9AF3-C2A5-CC21A4A6B53C}"/>
              </a:ext>
            </a:extLst>
          </p:cNvPr>
          <p:cNvSpPr/>
          <p:nvPr/>
        </p:nvSpPr>
        <p:spPr>
          <a:xfrm>
            <a:off x="7548843" y="3507269"/>
            <a:ext cx="3298947" cy="155404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962 w 10002"/>
              <a:gd name="connsiteY0" fmla="*/ 0 h 10000"/>
              <a:gd name="connsiteX1" fmla="*/ 10002 w 10002"/>
              <a:gd name="connsiteY1" fmla="*/ 0 h 10000"/>
              <a:gd name="connsiteX2" fmla="*/ 8335 w 10002"/>
              <a:gd name="connsiteY2" fmla="*/ 5000 h 10000"/>
              <a:gd name="connsiteX3" fmla="*/ 10002 w 10002"/>
              <a:gd name="connsiteY3" fmla="*/ 10000 h 10000"/>
              <a:gd name="connsiteX4" fmla="*/ 1669 w 10002"/>
              <a:gd name="connsiteY4" fmla="*/ 10000 h 10000"/>
              <a:gd name="connsiteX5" fmla="*/ 2 w 10002"/>
              <a:gd name="connsiteY5" fmla="*/ 5000 h 10000"/>
              <a:gd name="connsiteX6" fmla="*/ 1962 w 10002"/>
              <a:gd name="connsiteY6" fmla="*/ 0 h 10000"/>
              <a:gd name="connsiteX0" fmla="*/ 1961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2107 w 10001"/>
              <a:gd name="connsiteY4" fmla="*/ 10000 h 10000"/>
              <a:gd name="connsiteX5" fmla="*/ 1 w 10001"/>
              <a:gd name="connsiteY5" fmla="*/ 5000 h 10000"/>
              <a:gd name="connsiteX6" fmla="*/ 1961 w 10001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0">
                <a:moveTo>
                  <a:pt x="1961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2107" y="10000"/>
                </a:lnTo>
                <a:cubicBezTo>
                  <a:pt x="1186" y="10000"/>
                  <a:pt x="25" y="6667"/>
                  <a:pt x="1" y="5000"/>
                </a:cubicBezTo>
                <a:cubicBezTo>
                  <a:pt x="-23" y="3333"/>
                  <a:pt x="1040" y="0"/>
                  <a:pt x="1961" y="0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Otherwise if D &lt; 0,</a:t>
            </a:r>
          </a:p>
          <a:p>
            <a:pPr algn="ctr"/>
            <a:r>
              <a:rPr lang="en-US" sz="1800" dirty="0">
                <a:latin typeface="Comic Sans MS" panose="030F0702030302020204" pitchFamily="66" charset="0"/>
              </a:rPr>
              <a:t> then x1 and x2 will </a:t>
            </a:r>
          </a:p>
          <a:p>
            <a:pPr algn="ctr"/>
            <a:r>
              <a:rPr lang="en-US" sz="1800" dirty="0">
                <a:latin typeface="Comic Sans MS" panose="030F0702030302020204" pitchFamily="66" charset="0"/>
              </a:rPr>
              <a:t>be negative</a:t>
            </a:r>
          </a:p>
          <a:p>
            <a:pPr algn="ctr"/>
            <a:r>
              <a:rPr lang="en-US" sz="1800" dirty="0">
                <a:latin typeface="Comic Sans MS" panose="030F0702030302020204" pitchFamily="66" charset="0"/>
              </a:rPr>
              <a:t> numbers</a:t>
            </a:r>
            <a:endParaRPr lang="en-NG" sz="1800" dirty="0">
              <a:latin typeface="Comic Sans MS" panose="030F0702030302020204" pitchFamily="66" charset="0"/>
            </a:endParaRPr>
          </a:p>
        </p:txBody>
      </p:sp>
      <p:sp>
        <p:nvSpPr>
          <p:cNvPr id="47" name="Flowchart: Stored Data 45">
            <a:extLst>
              <a:ext uri="{FF2B5EF4-FFF2-40B4-BE49-F238E27FC236}">
                <a16:creationId xmlns:a16="http://schemas.microsoft.com/office/drawing/2014/main" id="{1B7145B0-C74F-5199-43D9-E9337F9722F7}"/>
              </a:ext>
            </a:extLst>
          </p:cNvPr>
          <p:cNvSpPr/>
          <p:nvPr/>
        </p:nvSpPr>
        <p:spPr>
          <a:xfrm>
            <a:off x="7342572" y="1173040"/>
            <a:ext cx="3298948" cy="16301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962 w 10002"/>
              <a:gd name="connsiteY0" fmla="*/ 0 h 10000"/>
              <a:gd name="connsiteX1" fmla="*/ 10002 w 10002"/>
              <a:gd name="connsiteY1" fmla="*/ 0 h 10000"/>
              <a:gd name="connsiteX2" fmla="*/ 8335 w 10002"/>
              <a:gd name="connsiteY2" fmla="*/ 5000 h 10000"/>
              <a:gd name="connsiteX3" fmla="*/ 10002 w 10002"/>
              <a:gd name="connsiteY3" fmla="*/ 10000 h 10000"/>
              <a:gd name="connsiteX4" fmla="*/ 1669 w 10002"/>
              <a:gd name="connsiteY4" fmla="*/ 10000 h 10000"/>
              <a:gd name="connsiteX5" fmla="*/ 2 w 10002"/>
              <a:gd name="connsiteY5" fmla="*/ 5000 h 10000"/>
              <a:gd name="connsiteX6" fmla="*/ 1962 w 10002"/>
              <a:gd name="connsiteY6" fmla="*/ 0 h 10000"/>
              <a:gd name="connsiteX0" fmla="*/ 1961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2107 w 10001"/>
              <a:gd name="connsiteY4" fmla="*/ 10000 h 10000"/>
              <a:gd name="connsiteX5" fmla="*/ 1 w 10001"/>
              <a:gd name="connsiteY5" fmla="*/ 5000 h 10000"/>
              <a:gd name="connsiteX6" fmla="*/ 1961 w 10001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0">
                <a:moveTo>
                  <a:pt x="1961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2107" y="10000"/>
                </a:lnTo>
                <a:cubicBezTo>
                  <a:pt x="1186" y="10000"/>
                  <a:pt x="25" y="6667"/>
                  <a:pt x="1" y="5000"/>
                </a:cubicBezTo>
                <a:cubicBezTo>
                  <a:pt x="-23" y="3333"/>
                  <a:pt x="1040" y="0"/>
                  <a:pt x="1961" y="0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If D &gt; o, then x1 and</a:t>
            </a:r>
          </a:p>
          <a:p>
            <a:pPr algn="ctr"/>
            <a:r>
              <a:rPr lang="en-US" sz="1800" dirty="0">
                <a:latin typeface="Comic Sans MS" panose="030F0702030302020204" pitchFamily="66" charset="0"/>
              </a:rPr>
              <a:t> x2 will be </a:t>
            </a:r>
          </a:p>
          <a:p>
            <a:pPr algn="ctr"/>
            <a:r>
              <a:rPr lang="en-US" sz="1800" dirty="0">
                <a:latin typeface="Comic Sans MS" panose="030F0702030302020204" pitchFamily="66" charset="0"/>
              </a:rPr>
              <a:t>positive numbers</a:t>
            </a:r>
            <a:endParaRPr lang="en-NG" sz="1800" dirty="0">
              <a:latin typeface="Comic Sans MS" panose="030F07020303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2DA35B7-C63E-6CA1-7FA8-C8C1F8F6299D}"/>
              </a:ext>
            </a:extLst>
          </p:cNvPr>
          <p:cNvSpPr txBox="1">
            <a:spLocks/>
          </p:cNvSpPr>
          <p:nvPr/>
        </p:nvSpPr>
        <p:spPr>
          <a:xfrm>
            <a:off x="2908718" y="199972"/>
            <a:ext cx="5030045" cy="1364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4200" b="1" dirty="0">
                <a:highlight>
                  <a:srgbClr val="C0C0C0"/>
                </a:highlight>
                <a:latin typeface="Comic Sans MS" panose="030F0702030302020204" pitchFamily="66" charset="0"/>
              </a:rPr>
              <a:t>An algorithm  and python code to find the root of a Quadratic Equation: </a:t>
            </a:r>
          </a:p>
          <a:p>
            <a:pPr marL="0" lvl="0" indent="0">
              <a:buNone/>
            </a:pPr>
            <a:r>
              <a:rPr lang="en-US" sz="4200" b="1" dirty="0">
                <a:highlight>
                  <a:srgbClr val="C0C0C0"/>
                </a:highlight>
                <a:latin typeface="Comic Sans MS" panose="030F0702030302020204" pitchFamily="66" charset="0"/>
              </a:rPr>
              <a:t>Ax</a:t>
            </a:r>
            <a:r>
              <a:rPr lang="en-US" sz="4200" b="1" baseline="30000" dirty="0">
                <a:highlight>
                  <a:srgbClr val="C0C0C0"/>
                </a:highlight>
                <a:latin typeface="Comic Sans MS" panose="030F0702030302020204" pitchFamily="66" charset="0"/>
              </a:rPr>
              <a:t>2</a:t>
            </a:r>
            <a:r>
              <a:rPr lang="en-US" sz="4200" b="1" dirty="0">
                <a:highlight>
                  <a:srgbClr val="C0C0C0"/>
                </a:highlight>
                <a:latin typeface="Comic Sans MS" panose="030F0702030302020204" pitchFamily="66" charset="0"/>
              </a:rPr>
              <a:t> + Bx + C = 0</a:t>
            </a:r>
            <a:endParaRPr lang="en-NG" sz="2900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pPr lvl="4" algn="ctr">
              <a:buFont typeface="+mj-lt"/>
              <a:buAutoNum type="arabicPeriod"/>
            </a:pPr>
            <a:br>
              <a:rPr lang="en" dirty="0">
                <a:solidFill>
                  <a:srgbClr val="BDC1C6"/>
                </a:solidFill>
                <a:latin typeface="Comic Sans MS" panose="030F0702030302020204" pitchFamily="66" charset="0"/>
              </a:rPr>
            </a:br>
            <a:endParaRPr lang="en-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0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537156" y="158726"/>
            <a:ext cx="2179230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8750800" y="5940856"/>
            <a:ext cx="217923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672484" y="1545744"/>
            <a:ext cx="2487342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Read a, b,  c and d values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7432158" y="1351620"/>
            <a:ext cx="1365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359051" y="3196279"/>
            <a:ext cx="2563893" cy="107400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Solve for l = B*2 and m = B*3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9782450" y="5270787"/>
            <a:ext cx="0" cy="6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3283" y="-17585"/>
            <a:ext cx="2908718" cy="1074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 Week3.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Project 2</a:t>
            </a:r>
            <a:r>
              <a:rPr lang="en-US" sz="2800" b="1" dirty="0">
                <a:latin typeface="Comic Sans MS" panose="030F0702030302020204" pitchFamily="66" charset="0"/>
              </a:rPr>
              <a:t>.</a:t>
            </a:r>
            <a:r>
              <a:rPr lang="en-US" sz="2800" dirty="0">
                <a:latin typeface="Comic Sans MS" panose="030F0702030302020204" pitchFamily="66" charset="0"/>
              </a:rPr>
              <a:t>B</a:t>
            </a:r>
            <a:r>
              <a:rPr lang="en-US" sz="2800" b="1" dirty="0">
                <a:latin typeface="Comic Sans MS" panose="030F0702030302020204" pitchFamily="66" charset="0"/>
              </a:rPr>
              <a:t>.</a:t>
            </a:r>
            <a:endParaRPr lang="en-NG" sz="2800" b="1" dirty="0">
              <a:latin typeface="Comic Sans MS" panose="030F0702030302020204" pitchFamily="66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69CA300-D1F2-F186-A277-4245139CDC91}"/>
              </a:ext>
            </a:extLst>
          </p:cNvPr>
          <p:cNvSpPr/>
          <p:nvPr/>
        </p:nvSpPr>
        <p:spPr>
          <a:xfrm>
            <a:off x="191344" y="4847773"/>
            <a:ext cx="2743123" cy="201022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 Q = ((3*C) – l)/9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R = ((9*B*C) - (27*D) - (2*m))/54</a:t>
            </a:r>
            <a:endParaRPr lang="en-US" sz="2000" dirty="0">
              <a:latin typeface="Comic Sans MS" panose="030F0702030302020204" pitchFamily="66" charset="0"/>
            </a:endParaRPr>
          </a:p>
          <a:p>
            <a:pPr algn="ctr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1820630-A715-FD2C-AD90-EE679CD24C52}"/>
              </a:ext>
            </a:extLst>
          </p:cNvPr>
          <p:cNvSpPr/>
          <p:nvPr/>
        </p:nvSpPr>
        <p:spPr>
          <a:xfrm>
            <a:off x="3816052" y="1064498"/>
            <a:ext cx="3616106" cy="189145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T = (R - (Q**3) + k)**(1/3)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     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i = (-1)**(1/2)</a:t>
            </a:r>
            <a:endParaRPr lang="en-NG" sz="2000" dirty="0">
              <a:latin typeface="Comic Sans MS" panose="030F0702030302020204" pitchFamily="66" charset="0"/>
            </a:endParaRPr>
          </a:p>
          <a:p>
            <a:pPr algn="ctr"/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7469D3-7B0A-F244-06A9-53169724F877}"/>
              </a:ext>
            </a:extLst>
          </p:cNvPr>
          <p:cNvCxnSpPr>
            <a:cxnSpLocks/>
          </p:cNvCxnSpPr>
          <p:nvPr/>
        </p:nvCxnSpPr>
        <p:spPr>
          <a:xfrm>
            <a:off x="1916155" y="93890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E5C182-0BF9-977C-8133-FF846E6F86ED}"/>
              </a:ext>
            </a:extLst>
          </p:cNvPr>
          <p:cNvCxnSpPr>
            <a:cxnSpLocks/>
          </p:cNvCxnSpPr>
          <p:nvPr/>
        </p:nvCxnSpPr>
        <p:spPr>
          <a:xfrm>
            <a:off x="2135560" y="266914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65F8C-5B11-CBE4-FD93-B02BC92C22C1}"/>
              </a:ext>
            </a:extLst>
          </p:cNvPr>
          <p:cNvCxnSpPr>
            <a:cxnSpLocks/>
          </p:cNvCxnSpPr>
          <p:nvPr/>
        </p:nvCxnSpPr>
        <p:spPr>
          <a:xfrm>
            <a:off x="2351584" y="4367713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78A492-945C-D9AA-8F24-36E69603AF59}"/>
              </a:ext>
            </a:extLst>
          </p:cNvPr>
          <p:cNvCxnSpPr>
            <a:cxnSpLocks/>
          </p:cNvCxnSpPr>
          <p:nvPr/>
        </p:nvCxnSpPr>
        <p:spPr>
          <a:xfrm>
            <a:off x="2908718" y="5802234"/>
            <a:ext cx="913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3F1DD0-9B53-1866-13A1-D74FB94F7489}"/>
              </a:ext>
            </a:extLst>
          </p:cNvPr>
          <p:cNvCxnSpPr>
            <a:cxnSpLocks/>
          </p:cNvCxnSpPr>
          <p:nvPr/>
        </p:nvCxnSpPr>
        <p:spPr>
          <a:xfrm>
            <a:off x="8797358" y="1299682"/>
            <a:ext cx="0" cy="58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3FD338-976E-AC0A-9601-929EDAD7B609}"/>
              </a:ext>
            </a:extLst>
          </p:cNvPr>
          <p:cNvSpPr txBox="1">
            <a:spLocks/>
          </p:cNvSpPr>
          <p:nvPr/>
        </p:nvSpPr>
        <p:spPr>
          <a:xfrm>
            <a:off x="2908718" y="128474"/>
            <a:ext cx="4711000" cy="107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3800" b="1" dirty="0">
                <a:highlight>
                  <a:srgbClr val="C0C0C0"/>
                </a:highlight>
                <a:latin typeface="Comic Sans MS" panose="030F0702030302020204" pitchFamily="66" charset="0"/>
              </a:rPr>
              <a:t>An algorithm  and python code to find the root of a Cubic Equation: Ax</a:t>
            </a:r>
            <a:r>
              <a:rPr lang="en-US" sz="3800" b="1" baseline="30000" dirty="0">
                <a:highlight>
                  <a:srgbClr val="C0C0C0"/>
                </a:highlight>
                <a:latin typeface="Comic Sans MS" panose="030F0702030302020204" pitchFamily="66" charset="0"/>
              </a:rPr>
              <a:t>3</a:t>
            </a:r>
            <a:r>
              <a:rPr lang="en-US" sz="3800" b="1" dirty="0">
                <a:highlight>
                  <a:srgbClr val="C0C0C0"/>
                </a:highlight>
                <a:latin typeface="Comic Sans MS" panose="030F0702030302020204" pitchFamily="66" charset="0"/>
              </a:rPr>
              <a:t> + Bx</a:t>
            </a:r>
            <a:r>
              <a:rPr lang="en-US" sz="3800" b="1" baseline="30000" dirty="0">
                <a:highlight>
                  <a:srgbClr val="C0C0C0"/>
                </a:highlight>
                <a:latin typeface="Comic Sans MS" panose="030F0702030302020204" pitchFamily="66" charset="0"/>
              </a:rPr>
              <a:t>2</a:t>
            </a:r>
            <a:r>
              <a:rPr lang="en-US" sz="3800" b="1" dirty="0">
                <a:highlight>
                  <a:srgbClr val="C0C0C0"/>
                </a:highlight>
                <a:latin typeface="Comic Sans MS" panose="030F0702030302020204" pitchFamily="66" charset="0"/>
              </a:rPr>
              <a:t> + </a:t>
            </a:r>
            <a:r>
              <a:rPr lang="en-US" sz="3800" b="1" dirty="0" err="1">
                <a:highlight>
                  <a:srgbClr val="C0C0C0"/>
                </a:highlight>
                <a:latin typeface="Comic Sans MS" panose="030F0702030302020204" pitchFamily="66" charset="0"/>
              </a:rPr>
              <a:t>Cx</a:t>
            </a:r>
            <a:r>
              <a:rPr lang="en-US" sz="3800" b="1" dirty="0">
                <a:highlight>
                  <a:srgbClr val="C0C0C0"/>
                </a:highlight>
                <a:latin typeface="Comic Sans MS" panose="030F0702030302020204" pitchFamily="66" charset="0"/>
              </a:rPr>
              <a:t> + D = 0</a:t>
            </a:r>
            <a:endParaRPr lang="en-NG" sz="2500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pPr lvl="4" algn="ctr">
              <a:buFont typeface="+mj-lt"/>
              <a:buAutoNum type="arabicPeriod"/>
            </a:pPr>
            <a:br>
              <a:rPr lang="en" dirty="0">
                <a:solidFill>
                  <a:srgbClr val="BDC1C6"/>
                </a:solidFill>
                <a:latin typeface="Comic Sans MS" panose="030F0702030302020204" pitchFamily="66" charset="0"/>
              </a:rPr>
            </a:br>
            <a:endParaRPr lang="en-NG" dirty="0">
              <a:latin typeface="Comic Sans MS" panose="030F0702030302020204" pitchFamily="66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8234567-AF42-F9FE-945B-A30932F02CD9}"/>
              </a:ext>
            </a:extLst>
          </p:cNvPr>
          <p:cNvSpPr/>
          <p:nvPr/>
        </p:nvSpPr>
        <p:spPr>
          <a:xfrm>
            <a:off x="3837777" y="3891980"/>
            <a:ext cx="2717373" cy="275761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j = R*2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k = j*(1/2)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S = (R + (Q*3) + k)*(1/3)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B957AA-51FA-1F59-D540-C5B17D008598}"/>
              </a:ext>
            </a:extLst>
          </p:cNvPr>
          <p:cNvCxnSpPr>
            <a:cxnSpLocks/>
          </p:cNvCxnSpPr>
          <p:nvPr/>
        </p:nvCxnSpPr>
        <p:spPr>
          <a:xfrm flipV="1">
            <a:off x="5264218" y="3209306"/>
            <a:ext cx="0" cy="53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6A1941F-1887-6496-D740-41AEDE7CDADC}"/>
              </a:ext>
            </a:extLst>
          </p:cNvPr>
          <p:cNvSpPr/>
          <p:nvPr/>
        </p:nvSpPr>
        <p:spPr>
          <a:xfrm>
            <a:off x="7803972" y="1944800"/>
            <a:ext cx="4196684" cy="3297655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Then solve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r1 = S + T - (1/3 * B)</a:t>
            </a:r>
            <a:endParaRPr lang="en-US" sz="2000" dirty="0">
              <a:latin typeface="Comic Sans MS" panose="030F0702030302020204" pitchFamily="66" charset="0"/>
            </a:endParaRP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r2 = (-1/2)*(S + T) - (1/3 * B) + ((1/2*i)*(3**(1/2))*(S - T))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r3 = (-1/2)*(S + T) - (1/3 * B) - ((1/2*i)*(3**(1/2))*(S - T))</a:t>
            </a: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 </a:t>
            </a:r>
            <a:endParaRPr lang="en-NG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616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Comic Sans MS</vt:lpstr>
      <vt:lpstr>Office Theme</vt:lpstr>
      <vt:lpstr>Meymunah Olajobi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Maymunah A. Olajobi</dc:creator>
  <cp:lastModifiedBy>Meymunah Olajobi</cp:lastModifiedBy>
  <cp:revision>41</cp:revision>
  <dcterms:created xsi:type="dcterms:W3CDTF">2022-10-24T07:58:34Z</dcterms:created>
  <dcterms:modified xsi:type="dcterms:W3CDTF">2023-04-26T19:36:23Z</dcterms:modified>
</cp:coreProperties>
</file>