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E87DBC-48B6-413C-B962-648B97FFC555}">
          <p14:sldIdLst>
            <p14:sldId id="258"/>
            <p14:sldId id="256"/>
            <p14:sldId id="257"/>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40AB0F-2569-46F4-9687-32575770AF0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18345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40AB0F-2569-46F4-9687-32575770AF0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171508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40AB0F-2569-46F4-9687-32575770AF0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A21288-8679-4AD9-AB26-7FE33033801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1616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E40AB0F-2569-46F4-9687-32575770AF0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3895464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E40AB0F-2569-46F4-9687-32575770AF0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A21288-8679-4AD9-AB26-7FE33033801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068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E40AB0F-2569-46F4-9687-32575770AF0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314944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40AB0F-2569-46F4-9687-32575770AF0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256621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40AB0F-2569-46F4-9687-32575770AF0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163178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40AB0F-2569-46F4-9687-32575770AF0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356891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40AB0F-2569-46F4-9687-32575770AF0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183044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40AB0F-2569-46F4-9687-32575770AF0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9405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40AB0F-2569-46F4-9687-32575770AF03}"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40541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40AB0F-2569-46F4-9687-32575770AF03}"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250779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0AB0F-2569-46F4-9687-32575770AF03}"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218564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40AB0F-2569-46F4-9687-32575770AF0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281411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40AB0F-2569-46F4-9687-32575770AF0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A21288-8679-4AD9-AB26-7FE330338010}" type="slidenum">
              <a:rPr lang="en-US" smtClean="0"/>
              <a:t>‹#›</a:t>
            </a:fld>
            <a:endParaRPr lang="en-US"/>
          </a:p>
        </p:txBody>
      </p:sp>
    </p:spTree>
    <p:extLst>
      <p:ext uri="{BB962C8B-B14F-4D97-AF65-F5344CB8AC3E}">
        <p14:creationId xmlns:p14="http://schemas.microsoft.com/office/powerpoint/2010/main" val="231351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40AB0F-2569-46F4-9687-32575770AF03}" type="datetimeFigureOut">
              <a:rPr lang="en-US" smtClean="0"/>
              <a:t>1/13/2023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A21288-8679-4AD9-AB26-7FE330338010}" type="slidenum">
              <a:rPr lang="en-US" smtClean="0"/>
              <a:t>‹#›</a:t>
            </a:fld>
            <a:endParaRPr lang="en-US"/>
          </a:p>
        </p:txBody>
      </p:sp>
    </p:spTree>
    <p:extLst>
      <p:ext uri="{BB962C8B-B14F-4D97-AF65-F5344CB8AC3E}">
        <p14:creationId xmlns:p14="http://schemas.microsoft.com/office/powerpoint/2010/main" val="4057623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380" y="1320127"/>
            <a:ext cx="11371811" cy="2169825"/>
          </a:xfrm>
          <a:prstGeom prst="rect">
            <a:avLst/>
          </a:prstGeom>
        </p:spPr>
        <p:txBody>
          <a:bodyPr wrap="square">
            <a:spAutoFit/>
          </a:bodyPr>
          <a:lstStyle/>
          <a:p>
            <a:pPr algn="r">
              <a:lnSpc>
                <a:spcPct val="150000"/>
              </a:lnSpc>
            </a:pPr>
            <a:r>
              <a:rPr lang="fa-IR" dirty="0" smtClean="0">
                <a:cs typeface="B Nazanin" panose="00000400000000000000" pitchFamily="2" charset="-78"/>
              </a:rPr>
              <a:t>رگرسیون خطی یک روش قدیمی از آمار برای توصیف روابط بین متغیرها است. اغلب در یادگیری ماشین برای پیش بینی مقادیر عددی که به پیش بینی اعداد حقیقی می پردازیم، از رگرسیون استفاده می شود. در رگرسیون شاخص های زیادی وجود دارند که همه آن ها از جبر اقلیدسی نشأت گرفته اند.</a:t>
            </a:r>
          </a:p>
          <a:p>
            <a:pPr algn="r">
              <a:lnSpc>
                <a:spcPct val="150000"/>
              </a:lnSpc>
            </a:pPr>
            <a:r>
              <a:rPr lang="fa-IR" dirty="0" smtClean="0">
                <a:cs typeface="B Nazanin" panose="00000400000000000000" pitchFamily="2" charset="-78"/>
              </a:rPr>
              <a:t>به عنوان مثال می خواهیم تعداد دوستان یک کاربر و مدت زمانی که همان کاربر در سایت زمان می گذراند را در هر روز محاسبه کنیم. اینطور فرض کنید که هرچقدر دوستان نزدیک شما بیشتر در آن شبکه حضور داشته باشند، بنابراین شما زمان بیشتری را در سایت می گذرانید. فرمولی که برای محاسبه این قسمت استفاده می شود به شکل زیر است:</a:t>
            </a:r>
            <a:endParaRPr lang="fa-IR"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978" y="4013204"/>
            <a:ext cx="1996613" cy="563929"/>
          </a:xfrm>
          <a:prstGeom prst="rect">
            <a:avLst/>
          </a:prstGeom>
        </p:spPr>
      </p:pic>
      <p:sp>
        <p:nvSpPr>
          <p:cNvPr id="7" name="TextBox 6"/>
          <p:cNvSpPr txBox="1"/>
          <p:nvPr/>
        </p:nvSpPr>
        <p:spPr>
          <a:xfrm>
            <a:off x="4201382" y="150544"/>
            <a:ext cx="3467809" cy="646331"/>
          </a:xfrm>
          <a:prstGeom prst="rect">
            <a:avLst/>
          </a:prstGeom>
          <a:noFill/>
        </p:spPr>
        <p:txBody>
          <a:bodyPr wrap="none" rtlCol="0">
            <a:spAutoFit/>
          </a:bodyPr>
          <a:lstStyle/>
          <a:p>
            <a:pPr algn="ctr"/>
            <a:r>
              <a:rPr lang="en-US" sz="3600" dirty="0" smtClean="0">
                <a:cs typeface="B Nazanin" panose="00000400000000000000" pitchFamily="2" charset="-78"/>
              </a:rPr>
              <a:t>Linear Regression</a:t>
            </a:r>
            <a:endParaRPr lang="en-US" sz="3600" dirty="0">
              <a:cs typeface="B Nazanin" panose="00000400000000000000" pitchFamily="2" charset="-78"/>
            </a:endParaRPr>
          </a:p>
        </p:txBody>
      </p:sp>
    </p:spTree>
    <p:extLst>
      <p:ext uri="{BB962C8B-B14F-4D97-AF65-F5344CB8AC3E}">
        <p14:creationId xmlns:p14="http://schemas.microsoft.com/office/powerpoint/2010/main" val="577276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015" y="207818"/>
            <a:ext cx="11479875" cy="4247317"/>
          </a:xfrm>
          <a:prstGeom prst="rect">
            <a:avLst/>
          </a:prstGeom>
        </p:spPr>
        <p:txBody>
          <a:bodyPr wrap="square">
            <a:spAutoFit/>
          </a:bodyPr>
          <a:lstStyle/>
          <a:p>
            <a:pPr algn="r">
              <a:lnSpc>
                <a:spcPct val="150000"/>
              </a:lnSpc>
            </a:pPr>
            <a:r>
              <a:rPr lang="en-US" dirty="0" err="1" smtClean="0">
                <a:cs typeface="B Nazanin" panose="00000400000000000000" pitchFamily="2" charset="-78"/>
              </a:rPr>
              <a:t>در</a:t>
            </a:r>
            <a:r>
              <a:rPr lang="en-US" dirty="0" smtClean="0">
                <a:cs typeface="B Nazanin" panose="00000400000000000000" pitchFamily="2" charset="-78"/>
              </a:rPr>
              <a:t> </a:t>
            </a:r>
            <a:r>
              <a:rPr lang="en-US" dirty="0" err="1" smtClean="0">
                <a:cs typeface="B Nazanin" panose="00000400000000000000" pitchFamily="2" charset="-78"/>
              </a:rPr>
              <a:t>این</a:t>
            </a:r>
            <a:r>
              <a:rPr lang="en-US" dirty="0" smtClean="0">
                <a:cs typeface="B Nazanin" panose="00000400000000000000" pitchFamily="2" charset="-78"/>
              </a:rPr>
              <a:t> </a:t>
            </a:r>
            <a:r>
              <a:rPr lang="en-US" dirty="0" err="1" smtClean="0">
                <a:cs typeface="B Nazanin" panose="00000400000000000000" pitchFamily="2" charset="-78"/>
              </a:rPr>
              <a:t>مقاله</a:t>
            </a:r>
            <a:r>
              <a:rPr lang="en-US" dirty="0" smtClean="0">
                <a:cs typeface="B Nazanin" panose="00000400000000000000" pitchFamily="2" charset="-78"/>
              </a:rPr>
              <a:t> </a:t>
            </a:r>
            <a:r>
              <a:rPr lang="en-US" dirty="0" err="1" smtClean="0">
                <a:cs typeface="B Nazanin" panose="00000400000000000000" pitchFamily="2" charset="-78"/>
              </a:rPr>
              <a:t>اصول</a:t>
            </a:r>
            <a:r>
              <a:rPr lang="en-US" dirty="0" smtClean="0">
                <a:cs typeface="B Nazanin" panose="00000400000000000000" pitchFamily="2" charset="-78"/>
              </a:rPr>
              <a:t> </a:t>
            </a:r>
            <a:r>
              <a:rPr lang="en-US" dirty="0" err="1" smtClean="0">
                <a:cs typeface="B Nazanin" panose="00000400000000000000" pitchFamily="2" charset="-78"/>
              </a:rPr>
              <a:t>رگرسیون</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و </a:t>
            </a:r>
            <a:r>
              <a:rPr lang="en-US" dirty="0" err="1" smtClean="0">
                <a:cs typeface="B Nazanin" panose="00000400000000000000" pitchFamily="2" charset="-78"/>
              </a:rPr>
              <a:t>پیاده</a:t>
            </a:r>
            <a:r>
              <a:rPr lang="en-US" dirty="0" smtClean="0">
                <a:cs typeface="B Nazanin" panose="00000400000000000000" pitchFamily="2" charset="-78"/>
              </a:rPr>
              <a:t> </a:t>
            </a:r>
            <a:r>
              <a:rPr lang="en-US" dirty="0" err="1" smtClean="0">
                <a:cs typeface="B Nazanin" panose="00000400000000000000" pitchFamily="2" charset="-78"/>
              </a:rPr>
              <a:t>سازی</a:t>
            </a:r>
            <a:r>
              <a:rPr lang="en-US" dirty="0" smtClean="0">
                <a:cs typeface="B Nazanin" panose="00000400000000000000" pitchFamily="2" charset="-78"/>
              </a:rPr>
              <a:t> </a:t>
            </a:r>
            <a:r>
              <a:rPr lang="en-US" dirty="0" err="1" smtClean="0">
                <a:cs typeface="B Nazanin" panose="00000400000000000000" pitchFamily="2" charset="-78"/>
              </a:rPr>
              <a:t>آن</a:t>
            </a:r>
            <a:r>
              <a:rPr lang="en-US" dirty="0" smtClean="0">
                <a:cs typeface="B Nazanin" panose="00000400000000000000" pitchFamily="2" charset="-78"/>
              </a:rPr>
              <a:t> </a:t>
            </a:r>
            <a:r>
              <a:rPr lang="en-US" dirty="0" err="1" smtClean="0">
                <a:cs typeface="B Nazanin" panose="00000400000000000000" pitchFamily="2" charset="-78"/>
              </a:rPr>
              <a:t>در</a:t>
            </a:r>
            <a:r>
              <a:rPr lang="en-US" dirty="0" smtClean="0">
                <a:cs typeface="B Nazanin" panose="00000400000000000000" pitchFamily="2" charset="-78"/>
              </a:rPr>
              <a:t> </a:t>
            </a:r>
            <a:r>
              <a:rPr lang="en-US" dirty="0" err="1" smtClean="0">
                <a:cs typeface="B Nazanin" panose="00000400000000000000" pitchFamily="2" charset="-78"/>
              </a:rPr>
              <a:t>زبان</a:t>
            </a:r>
            <a:r>
              <a:rPr lang="en-US" dirty="0" smtClean="0">
                <a:cs typeface="B Nazanin" panose="00000400000000000000" pitchFamily="2" charset="-78"/>
              </a:rPr>
              <a:t> </a:t>
            </a:r>
            <a:r>
              <a:rPr lang="en-US" dirty="0" err="1" smtClean="0">
                <a:cs typeface="B Nazanin" panose="00000400000000000000" pitchFamily="2" charset="-78"/>
              </a:rPr>
              <a:t>برنامه</a:t>
            </a:r>
            <a:r>
              <a:rPr lang="en-US" dirty="0" smtClean="0">
                <a:cs typeface="B Nazanin" panose="00000400000000000000" pitchFamily="2" charset="-78"/>
              </a:rPr>
              <a:t> </a:t>
            </a:r>
            <a:r>
              <a:rPr lang="en-US" dirty="0" err="1" smtClean="0">
                <a:cs typeface="B Nazanin" panose="00000400000000000000" pitchFamily="2" charset="-78"/>
              </a:rPr>
              <a:t>نویسی</a:t>
            </a:r>
            <a:r>
              <a:rPr lang="en-US" dirty="0" smtClean="0">
                <a:cs typeface="B Nazanin" panose="00000400000000000000" pitchFamily="2" charset="-78"/>
              </a:rPr>
              <a:t> </a:t>
            </a:r>
            <a:r>
              <a:rPr lang="en-US" dirty="0" err="1" smtClean="0">
                <a:cs typeface="B Nazanin" panose="00000400000000000000" pitchFamily="2" charset="-78"/>
              </a:rPr>
              <a:t>پایتون</a:t>
            </a:r>
            <a:r>
              <a:rPr lang="en-US" dirty="0" smtClean="0">
                <a:cs typeface="B Nazanin" panose="00000400000000000000" pitchFamily="2" charset="-78"/>
              </a:rPr>
              <a:t> </a:t>
            </a:r>
            <a:r>
              <a:rPr lang="en-US" dirty="0" err="1" smtClean="0">
                <a:cs typeface="B Nazanin" panose="00000400000000000000" pitchFamily="2" charset="-78"/>
              </a:rPr>
              <a:t>مورد</a:t>
            </a:r>
            <a:r>
              <a:rPr lang="en-US" dirty="0" smtClean="0">
                <a:cs typeface="B Nazanin" panose="00000400000000000000" pitchFamily="2" charset="-78"/>
              </a:rPr>
              <a:t> </a:t>
            </a:r>
            <a:r>
              <a:rPr lang="en-US" dirty="0" err="1" smtClean="0">
                <a:cs typeface="B Nazanin" panose="00000400000000000000" pitchFamily="2" charset="-78"/>
              </a:rPr>
              <a:t>بحث</a:t>
            </a:r>
            <a:r>
              <a:rPr lang="en-US" dirty="0" smtClean="0">
                <a:cs typeface="B Nazanin" panose="00000400000000000000" pitchFamily="2" charset="-78"/>
              </a:rPr>
              <a:t> </a:t>
            </a:r>
            <a:r>
              <a:rPr lang="en-US" dirty="0" err="1" smtClean="0">
                <a:cs typeface="B Nazanin" panose="00000400000000000000" pitchFamily="2" charset="-78"/>
              </a:rPr>
              <a:t>قرار</a:t>
            </a:r>
            <a:r>
              <a:rPr lang="en-US" dirty="0" smtClean="0">
                <a:cs typeface="B Nazanin" panose="00000400000000000000" pitchFamily="2" charset="-78"/>
              </a:rPr>
              <a:t> </a:t>
            </a:r>
            <a:r>
              <a:rPr lang="en-US" dirty="0" err="1" smtClean="0">
                <a:cs typeface="B Nazanin" panose="00000400000000000000" pitchFamily="2" charset="-78"/>
              </a:rPr>
              <a:t>می</a:t>
            </a:r>
            <a:r>
              <a:rPr lang="en-US" dirty="0" smtClean="0">
                <a:cs typeface="B Nazanin" panose="00000400000000000000" pitchFamily="2" charset="-78"/>
              </a:rPr>
              <a:t> </a:t>
            </a:r>
            <a:r>
              <a:rPr lang="en-US" dirty="0" err="1" smtClean="0">
                <a:cs typeface="B Nazanin" panose="00000400000000000000" pitchFamily="2" charset="-78"/>
              </a:rPr>
              <a:t>گیرد</a:t>
            </a:r>
            <a:endParaRPr lang="en-US" dirty="0" smtClean="0">
              <a:cs typeface="B Nazanin" panose="00000400000000000000" pitchFamily="2" charset="-78"/>
            </a:endParaRPr>
          </a:p>
          <a:p>
            <a:pPr algn="r">
              <a:lnSpc>
                <a:spcPct val="150000"/>
              </a:lnSpc>
            </a:pPr>
            <a:r>
              <a:rPr lang="en-US" dirty="0" err="1" smtClean="0">
                <a:cs typeface="B Nazanin" panose="00000400000000000000" pitchFamily="2" charset="-78"/>
              </a:rPr>
              <a:t>رگرسیون</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یک</a:t>
            </a:r>
            <a:r>
              <a:rPr lang="en-US" dirty="0" smtClean="0">
                <a:cs typeface="B Nazanin" panose="00000400000000000000" pitchFamily="2" charset="-78"/>
              </a:rPr>
              <a:t> </a:t>
            </a:r>
            <a:r>
              <a:rPr lang="en-US" dirty="0" err="1" smtClean="0">
                <a:cs typeface="B Nazanin" panose="00000400000000000000" pitchFamily="2" charset="-78"/>
              </a:rPr>
              <a:t>روش</a:t>
            </a:r>
            <a:r>
              <a:rPr lang="en-US" dirty="0" smtClean="0">
                <a:cs typeface="B Nazanin" panose="00000400000000000000" pitchFamily="2" charset="-78"/>
              </a:rPr>
              <a:t> </a:t>
            </a:r>
            <a:r>
              <a:rPr lang="en-US" dirty="0" err="1" smtClean="0">
                <a:cs typeface="B Nazanin" panose="00000400000000000000" pitchFamily="2" charset="-78"/>
              </a:rPr>
              <a:t>آماری</a:t>
            </a:r>
            <a:r>
              <a:rPr lang="en-US" dirty="0" smtClean="0">
                <a:cs typeface="B Nazanin" panose="00000400000000000000" pitchFamily="2" charset="-78"/>
              </a:rPr>
              <a:t> </a:t>
            </a:r>
            <a:r>
              <a:rPr lang="en-US" dirty="0" err="1" smtClean="0">
                <a:cs typeface="B Nazanin" panose="00000400000000000000" pitchFamily="2" charset="-78"/>
              </a:rPr>
              <a:t>برای</a:t>
            </a:r>
            <a:r>
              <a:rPr lang="en-US" dirty="0" smtClean="0">
                <a:cs typeface="B Nazanin" panose="00000400000000000000" pitchFamily="2" charset="-78"/>
              </a:rPr>
              <a:t> </a:t>
            </a:r>
            <a:r>
              <a:rPr lang="en-US" dirty="0" err="1" smtClean="0">
                <a:cs typeface="B Nazanin" panose="00000400000000000000" pitchFamily="2" charset="-78"/>
              </a:rPr>
              <a:t>مدل</a:t>
            </a:r>
            <a:r>
              <a:rPr lang="en-US" dirty="0" smtClean="0">
                <a:cs typeface="B Nazanin" panose="00000400000000000000" pitchFamily="2" charset="-78"/>
              </a:rPr>
              <a:t> </a:t>
            </a:r>
            <a:r>
              <a:rPr lang="en-US" dirty="0" err="1" smtClean="0">
                <a:cs typeface="B Nazanin" panose="00000400000000000000" pitchFamily="2" charset="-78"/>
              </a:rPr>
              <a:t>سازی</a:t>
            </a:r>
            <a:r>
              <a:rPr lang="en-US" dirty="0" smtClean="0">
                <a:cs typeface="B Nazanin" panose="00000400000000000000" pitchFamily="2" charset="-78"/>
              </a:rPr>
              <a:t> </a:t>
            </a:r>
            <a:r>
              <a:rPr lang="en-US" dirty="0" err="1" smtClean="0">
                <a:cs typeface="B Nazanin" panose="00000400000000000000" pitchFamily="2" charset="-78"/>
              </a:rPr>
              <a:t>روابط</a:t>
            </a:r>
            <a:r>
              <a:rPr lang="en-US" dirty="0" smtClean="0">
                <a:cs typeface="B Nazanin" panose="00000400000000000000" pitchFamily="2" charset="-78"/>
              </a:rPr>
              <a:t> </a:t>
            </a:r>
            <a:r>
              <a:rPr lang="en-US" dirty="0" err="1" smtClean="0">
                <a:cs typeface="B Nazanin" panose="00000400000000000000" pitchFamily="2" charset="-78"/>
              </a:rPr>
              <a:t>بین</a:t>
            </a:r>
            <a:r>
              <a:rPr lang="en-US" dirty="0" smtClean="0">
                <a:cs typeface="B Nazanin" panose="00000400000000000000" pitchFamily="2" charset="-78"/>
              </a:rPr>
              <a:t> </a:t>
            </a:r>
            <a:r>
              <a:rPr lang="en-US" dirty="0" err="1" smtClean="0">
                <a:cs typeface="B Nazanin" panose="00000400000000000000" pitchFamily="2" charset="-78"/>
              </a:rPr>
              <a:t>یک</a:t>
            </a:r>
            <a:r>
              <a:rPr lang="en-US" dirty="0" smtClean="0">
                <a:cs typeface="B Nazanin" panose="00000400000000000000" pitchFamily="2" charset="-78"/>
              </a:rPr>
              <a:t> </a:t>
            </a:r>
            <a:r>
              <a:rPr lang="en-US" dirty="0" err="1" smtClean="0">
                <a:cs typeface="B Nazanin" panose="00000400000000000000" pitchFamily="2" charset="-78"/>
              </a:rPr>
              <a:t>متغیر</a:t>
            </a:r>
            <a:r>
              <a:rPr lang="en-US" dirty="0" smtClean="0">
                <a:cs typeface="B Nazanin" panose="00000400000000000000" pitchFamily="2" charset="-78"/>
              </a:rPr>
              <a:t> </a:t>
            </a:r>
            <a:r>
              <a:rPr lang="en-US" dirty="0" err="1" smtClean="0">
                <a:cs typeface="B Nazanin" panose="00000400000000000000" pitchFamily="2" charset="-78"/>
              </a:rPr>
              <a:t>وابسته</a:t>
            </a:r>
            <a:r>
              <a:rPr lang="en-US" dirty="0" smtClean="0">
                <a:cs typeface="B Nazanin" panose="00000400000000000000" pitchFamily="2" charset="-78"/>
              </a:rPr>
              <a:t> </a:t>
            </a:r>
            <a:r>
              <a:rPr lang="en-US" dirty="0" err="1" smtClean="0">
                <a:cs typeface="B Nazanin" panose="00000400000000000000" pitchFamily="2" charset="-78"/>
              </a:rPr>
              <a:t>با</a:t>
            </a:r>
            <a:r>
              <a:rPr lang="en-US" dirty="0" smtClean="0">
                <a:cs typeface="B Nazanin" panose="00000400000000000000" pitchFamily="2" charset="-78"/>
              </a:rPr>
              <a:t> </a:t>
            </a:r>
            <a:r>
              <a:rPr lang="en-US" dirty="0" err="1" smtClean="0">
                <a:cs typeface="B Nazanin" panose="00000400000000000000" pitchFamily="2" charset="-78"/>
              </a:rPr>
              <a:t>مجموعه</a:t>
            </a:r>
            <a:r>
              <a:rPr lang="en-US" dirty="0" smtClean="0">
                <a:cs typeface="B Nazanin" panose="00000400000000000000" pitchFamily="2" charset="-78"/>
              </a:rPr>
              <a:t> </a:t>
            </a:r>
            <a:r>
              <a:rPr lang="en-US" dirty="0" err="1" smtClean="0">
                <a:cs typeface="B Nazanin" panose="00000400000000000000" pitchFamily="2" charset="-78"/>
              </a:rPr>
              <a:t>معینی</a:t>
            </a:r>
            <a:r>
              <a:rPr lang="en-US" dirty="0" smtClean="0">
                <a:cs typeface="B Nazanin" panose="00000400000000000000" pitchFamily="2" charset="-78"/>
              </a:rPr>
              <a:t> </a:t>
            </a:r>
            <a:r>
              <a:rPr lang="en-US" dirty="0" err="1" smtClean="0">
                <a:cs typeface="B Nazanin" panose="00000400000000000000" pitchFamily="2" charset="-78"/>
              </a:rPr>
              <a:t>از</a:t>
            </a:r>
            <a:r>
              <a:rPr lang="en-US" dirty="0" smtClean="0">
                <a:cs typeface="B Nazanin" panose="00000400000000000000" pitchFamily="2" charset="-78"/>
              </a:rPr>
              <a:t> </a:t>
            </a:r>
            <a:r>
              <a:rPr lang="en-US" dirty="0" err="1" smtClean="0">
                <a:cs typeface="B Nazanin" panose="00000400000000000000" pitchFamily="2" charset="-78"/>
              </a:rPr>
              <a:t>متغیرهای</a:t>
            </a:r>
            <a:r>
              <a:rPr lang="en-US" dirty="0" smtClean="0">
                <a:cs typeface="B Nazanin" panose="00000400000000000000" pitchFamily="2" charset="-78"/>
              </a:rPr>
              <a:t> </a:t>
            </a:r>
            <a:r>
              <a:rPr lang="en-US" dirty="0" err="1" smtClean="0">
                <a:cs typeface="B Nazanin" panose="00000400000000000000" pitchFamily="2" charset="-78"/>
              </a:rPr>
              <a:t>مستقل</a:t>
            </a:r>
            <a:r>
              <a:rPr lang="en-US" dirty="0" smtClean="0">
                <a:cs typeface="B Nazanin" panose="00000400000000000000" pitchFamily="2" charset="-78"/>
              </a:rPr>
              <a:t> </a:t>
            </a:r>
            <a:r>
              <a:rPr lang="en-US" dirty="0" err="1" smtClean="0">
                <a:cs typeface="B Nazanin" panose="00000400000000000000" pitchFamily="2" charset="-78"/>
              </a:rPr>
              <a:t>است</a:t>
            </a:r>
            <a:endParaRPr lang="en-US" dirty="0" smtClean="0">
              <a:cs typeface="B Nazanin" panose="00000400000000000000" pitchFamily="2" charset="-78"/>
            </a:endParaRPr>
          </a:p>
          <a:p>
            <a:pPr algn="r">
              <a:lnSpc>
                <a:spcPct val="150000"/>
              </a:lnSpc>
            </a:pPr>
            <a:r>
              <a:rPr lang="en-US" dirty="0" err="1" smtClean="0">
                <a:cs typeface="B Nazanin" panose="00000400000000000000" pitchFamily="2" charset="-78"/>
              </a:rPr>
              <a:t>در</a:t>
            </a:r>
            <a:r>
              <a:rPr lang="en-US" dirty="0" smtClean="0">
                <a:cs typeface="B Nazanin" panose="00000400000000000000" pitchFamily="2" charset="-78"/>
              </a:rPr>
              <a:t> </a:t>
            </a:r>
            <a:r>
              <a:rPr lang="en-US" dirty="0" err="1" smtClean="0">
                <a:cs typeface="B Nazanin" panose="00000400000000000000" pitchFamily="2" charset="-78"/>
              </a:rPr>
              <a:t>این</a:t>
            </a:r>
            <a:r>
              <a:rPr lang="en-US" dirty="0" smtClean="0">
                <a:cs typeface="B Nazanin" panose="00000400000000000000" pitchFamily="2" charset="-78"/>
              </a:rPr>
              <a:t> </a:t>
            </a:r>
            <a:r>
              <a:rPr lang="en-US" dirty="0" err="1" smtClean="0">
                <a:cs typeface="B Nazanin" panose="00000400000000000000" pitchFamily="2" charset="-78"/>
              </a:rPr>
              <a:t>مقاله</a:t>
            </a:r>
            <a:r>
              <a:rPr lang="en-US" dirty="0" smtClean="0">
                <a:cs typeface="B Nazanin" panose="00000400000000000000" pitchFamily="2" charset="-78"/>
              </a:rPr>
              <a:t> </a:t>
            </a:r>
            <a:r>
              <a:rPr lang="en-US" dirty="0" err="1" smtClean="0">
                <a:cs typeface="B Nazanin" panose="00000400000000000000" pitchFamily="2" charset="-78"/>
              </a:rPr>
              <a:t>به</a:t>
            </a:r>
            <a:r>
              <a:rPr lang="en-US" dirty="0" smtClean="0">
                <a:cs typeface="B Nazanin" panose="00000400000000000000" pitchFamily="2" charset="-78"/>
              </a:rPr>
              <a:t> </a:t>
            </a:r>
            <a:r>
              <a:rPr lang="en-US" dirty="0" err="1" smtClean="0">
                <a:cs typeface="B Nazanin" panose="00000400000000000000" pitchFamily="2" charset="-78"/>
              </a:rPr>
              <a:t>متغیرهای</a:t>
            </a:r>
            <a:r>
              <a:rPr lang="en-US" dirty="0" smtClean="0">
                <a:cs typeface="B Nazanin" panose="00000400000000000000" pitchFamily="2" charset="-78"/>
              </a:rPr>
              <a:t> </a:t>
            </a:r>
            <a:r>
              <a:rPr lang="en-US" dirty="0" err="1" smtClean="0">
                <a:cs typeface="B Nazanin" panose="00000400000000000000" pitchFamily="2" charset="-78"/>
              </a:rPr>
              <a:t>وابسته</a:t>
            </a:r>
            <a:r>
              <a:rPr lang="en-US" dirty="0" smtClean="0">
                <a:cs typeface="B Nazanin" panose="00000400000000000000" pitchFamily="2" charset="-78"/>
              </a:rPr>
              <a:t> </a:t>
            </a:r>
            <a:r>
              <a:rPr lang="en-US" dirty="0" err="1" smtClean="0">
                <a:cs typeface="B Nazanin" panose="00000400000000000000" pitchFamily="2" charset="-78"/>
              </a:rPr>
              <a:t>به</a:t>
            </a:r>
            <a:r>
              <a:rPr lang="en-US" dirty="0" smtClean="0">
                <a:cs typeface="B Nazanin" panose="00000400000000000000" pitchFamily="2" charset="-78"/>
              </a:rPr>
              <a:t> </a:t>
            </a:r>
            <a:r>
              <a:rPr lang="en-US" dirty="0" err="1" smtClean="0">
                <a:cs typeface="B Nazanin" panose="00000400000000000000" pitchFamily="2" charset="-78"/>
              </a:rPr>
              <a:t>عنوان</a:t>
            </a:r>
            <a:r>
              <a:rPr lang="en-US" dirty="0" smtClean="0">
                <a:cs typeface="B Nazanin" panose="00000400000000000000" pitchFamily="2" charset="-78"/>
              </a:rPr>
              <a:t> </a:t>
            </a:r>
            <a:r>
              <a:rPr lang="en-US" dirty="0" err="1" smtClean="0">
                <a:cs typeface="B Nazanin" panose="00000400000000000000" pitchFamily="2" charset="-78"/>
              </a:rPr>
              <a:t>پاسخ</a:t>
            </a:r>
            <a:r>
              <a:rPr lang="en-US" dirty="0" smtClean="0">
                <a:cs typeface="B Nazanin" panose="00000400000000000000" pitchFamily="2" charset="-78"/>
              </a:rPr>
              <a:t> و </a:t>
            </a:r>
            <a:r>
              <a:rPr lang="en-US" dirty="0" err="1" smtClean="0">
                <a:cs typeface="B Nazanin" panose="00000400000000000000" pitchFamily="2" charset="-78"/>
              </a:rPr>
              <a:t>متغیرهای</a:t>
            </a:r>
            <a:r>
              <a:rPr lang="en-US" dirty="0" smtClean="0">
                <a:cs typeface="B Nazanin" panose="00000400000000000000" pitchFamily="2" charset="-78"/>
              </a:rPr>
              <a:t> </a:t>
            </a:r>
            <a:r>
              <a:rPr lang="en-US" dirty="0" err="1" smtClean="0">
                <a:cs typeface="B Nazanin" panose="00000400000000000000" pitchFamily="2" charset="-78"/>
              </a:rPr>
              <a:t>مستقل</a:t>
            </a:r>
            <a:r>
              <a:rPr lang="en-US" dirty="0" smtClean="0">
                <a:cs typeface="B Nazanin" panose="00000400000000000000" pitchFamily="2" charset="-78"/>
              </a:rPr>
              <a:t> </a:t>
            </a:r>
            <a:r>
              <a:rPr lang="en-US" dirty="0" err="1" smtClean="0">
                <a:cs typeface="B Nazanin" panose="00000400000000000000" pitchFamily="2" charset="-78"/>
              </a:rPr>
              <a:t>به</a:t>
            </a:r>
            <a:r>
              <a:rPr lang="en-US" dirty="0" smtClean="0">
                <a:cs typeface="B Nazanin" panose="00000400000000000000" pitchFamily="2" charset="-78"/>
              </a:rPr>
              <a:t> </a:t>
            </a:r>
            <a:r>
              <a:rPr lang="en-US" dirty="0" err="1" smtClean="0">
                <a:cs typeface="B Nazanin" panose="00000400000000000000" pitchFamily="2" charset="-78"/>
              </a:rPr>
              <a:t>عنوان</a:t>
            </a:r>
            <a:r>
              <a:rPr lang="en-US" dirty="0" smtClean="0">
                <a:cs typeface="B Nazanin" panose="00000400000000000000" pitchFamily="2" charset="-78"/>
              </a:rPr>
              <a:t> </a:t>
            </a:r>
            <a:r>
              <a:rPr lang="en-US" dirty="0" err="1" smtClean="0">
                <a:cs typeface="B Nazanin" panose="00000400000000000000" pitchFamily="2" charset="-78"/>
              </a:rPr>
              <a:t>ویژگی</a:t>
            </a:r>
            <a:r>
              <a:rPr lang="en-US" dirty="0" smtClean="0">
                <a:cs typeface="B Nazanin" panose="00000400000000000000" pitchFamily="2" charset="-78"/>
              </a:rPr>
              <a:t> </a:t>
            </a:r>
            <a:r>
              <a:rPr lang="en-US" dirty="0" err="1" smtClean="0">
                <a:cs typeface="B Nazanin" panose="00000400000000000000" pitchFamily="2" charset="-78"/>
              </a:rPr>
              <a:t>اشاره</a:t>
            </a:r>
            <a:r>
              <a:rPr lang="en-US" dirty="0" smtClean="0">
                <a:cs typeface="B Nazanin" panose="00000400000000000000" pitchFamily="2" charset="-78"/>
              </a:rPr>
              <a:t> </a:t>
            </a:r>
            <a:r>
              <a:rPr lang="en-US" dirty="0" err="1" smtClean="0">
                <a:cs typeface="B Nazanin" panose="00000400000000000000" pitchFamily="2" charset="-78"/>
              </a:rPr>
              <a:t>می</a:t>
            </a:r>
            <a:r>
              <a:rPr lang="en-US" dirty="0" smtClean="0">
                <a:cs typeface="B Nazanin" panose="00000400000000000000" pitchFamily="2" charset="-78"/>
              </a:rPr>
              <a:t> </a:t>
            </a:r>
            <a:r>
              <a:rPr lang="en-US" dirty="0" err="1" smtClean="0">
                <a:cs typeface="B Nazanin" panose="00000400000000000000" pitchFamily="2" charset="-78"/>
              </a:rPr>
              <a:t>کنیم</a:t>
            </a:r>
            <a:endParaRPr lang="en-US" dirty="0" smtClean="0">
              <a:cs typeface="B Nazanin" panose="00000400000000000000" pitchFamily="2" charset="-78"/>
            </a:endParaRPr>
          </a:p>
          <a:p>
            <a:pPr algn="r">
              <a:lnSpc>
                <a:spcPct val="150000"/>
              </a:lnSpc>
            </a:pPr>
            <a:r>
              <a:rPr lang="en-US" dirty="0" err="1" smtClean="0">
                <a:cs typeface="B Nazanin" panose="00000400000000000000" pitchFamily="2" charset="-78"/>
              </a:rPr>
              <a:t>به</a:t>
            </a:r>
            <a:r>
              <a:rPr lang="en-US" dirty="0" smtClean="0">
                <a:cs typeface="B Nazanin" panose="00000400000000000000" pitchFamily="2" charset="-78"/>
              </a:rPr>
              <a:t> </a:t>
            </a:r>
            <a:r>
              <a:rPr lang="en-US" dirty="0" err="1" smtClean="0">
                <a:cs typeface="B Nazanin" panose="00000400000000000000" pitchFamily="2" charset="-78"/>
              </a:rPr>
              <a:t>منظور</a:t>
            </a:r>
            <a:r>
              <a:rPr lang="en-US" dirty="0" smtClean="0">
                <a:cs typeface="B Nazanin" panose="00000400000000000000" pitchFamily="2" charset="-78"/>
              </a:rPr>
              <a:t> </a:t>
            </a:r>
            <a:r>
              <a:rPr lang="en-US" dirty="0" err="1" smtClean="0">
                <a:cs typeface="B Nazanin" panose="00000400000000000000" pitchFamily="2" charset="-78"/>
              </a:rPr>
              <a:t>ارائه</a:t>
            </a:r>
            <a:r>
              <a:rPr lang="en-US" dirty="0" smtClean="0">
                <a:cs typeface="B Nazanin" panose="00000400000000000000" pitchFamily="2" charset="-78"/>
              </a:rPr>
              <a:t> </a:t>
            </a:r>
            <a:r>
              <a:rPr lang="en-US" dirty="0" err="1" smtClean="0">
                <a:cs typeface="B Nazanin" panose="00000400000000000000" pitchFamily="2" charset="-78"/>
              </a:rPr>
              <a:t>یک</a:t>
            </a:r>
            <a:r>
              <a:rPr lang="en-US" dirty="0" smtClean="0">
                <a:cs typeface="B Nazanin" panose="00000400000000000000" pitchFamily="2" charset="-78"/>
              </a:rPr>
              <a:t> </a:t>
            </a:r>
            <a:r>
              <a:rPr lang="en-US" dirty="0" err="1" smtClean="0">
                <a:cs typeface="B Nazanin" panose="00000400000000000000" pitchFamily="2" charset="-78"/>
              </a:rPr>
              <a:t>درک</a:t>
            </a:r>
            <a:r>
              <a:rPr lang="en-US" dirty="0" smtClean="0">
                <a:cs typeface="B Nazanin" panose="00000400000000000000" pitchFamily="2" charset="-78"/>
              </a:rPr>
              <a:t> </a:t>
            </a:r>
            <a:r>
              <a:rPr lang="en-US" dirty="0" err="1" smtClean="0">
                <a:cs typeface="B Nazanin" panose="00000400000000000000" pitchFamily="2" charset="-78"/>
              </a:rPr>
              <a:t>اساسی</a:t>
            </a:r>
            <a:r>
              <a:rPr lang="en-US" dirty="0" smtClean="0">
                <a:cs typeface="B Nazanin" panose="00000400000000000000" pitchFamily="2" charset="-78"/>
              </a:rPr>
              <a:t> </a:t>
            </a:r>
            <a:r>
              <a:rPr lang="en-US" dirty="0" err="1" smtClean="0">
                <a:cs typeface="B Nazanin" panose="00000400000000000000" pitchFamily="2" charset="-78"/>
              </a:rPr>
              <a:t>از</a:t>
            </a:r>
            <a:r>
              <a:rPr lang="en-US" dirty="0" smtClean="0">
                <a:cs typeface="B Nazanin" panose="00000400000000000000" pitchFamily="2" charset="-78"/>
              </a:rPr>
              <a:t> </a:t>
            </a:r>
            <a:r>
              <a:rPr lang="en-US" dirty="0" err="1" smtClean="0">
                <a:cs typeface="B Nazanin" panose="00000400000000000000" pitchFamily="2" charset="-78"/>
              </a:rPr>
              <a:t>رگرسیون</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ما</a:t>
            </a:r>
            <a:r>
              <a:rPr lang="en-US" dirty="0" smtClean="0">
                <a:cs typeface="B Nazanin" panose="00000400000000000000" pitchFamily="2" charset="-78"/>
              </a:rPr>
              <a:t> </a:t>
            </a:r>
            <a:r>
              <a:rPr lang="en-US" dirty="0" err="1" smtClean="0">
                <a:cs typeface="B Nazanin" panose="00000400000000000000" pitchFamily="2" charset="-78"/>
              </a:rPr>
              <a:t>با</a:t>
            </a:r>
            <a:r>
              <a:rPr lang="en-US" dirty="0" smtClean="0">
                <a:cs typeface="B Nazanin" panose="00000400000000000000" pitchFamily="2" charset="-78"/>
              </a:rPr>
              <a:t> </a:t>
            </a:r>
            <a:r>
              <a:rPr lang="en-US" dirty="0" err="1" smtClean="0">
                <a:cs typeface="B Nazanin" panose="00000400000000000000" pitchFamily="2" charset="-78"/>
              </a:rPr>
              <a:t>ابتدایی</a:t>
            </a:r>
            <a:r>
              <a:rPr lang="en-US" dirty="0" smtClean="0">
                <a:cs typeface="B Nazanin" panose="00000400000000000000" pitchFamily="2" charset="-78"/>
              </a:rPr>
              <a:t> </a:t>
            </a:r>
            <a:r>
              <a:rPr lang="en-US" dirty="0" err="1" smtClean="0">
                <a:cs typeface="B Nazanin" panose="00000400000000000000" pitchFamily="2" charset="-78"/>
              </a:rPr>
              <a:t>ترین</a:t>
            </a:r>
            <a:r>
              <a:rPr lang="en-US" dirty="0" smtClean="0">
                <a:cs typeface="B Nazanin" panose="00000400000000000000" pitchFamily="2" charset="-78"/>
              </a:rPr>
              <a:t> </a:t>
            </a:r>
            <a:r>
              <a:rPr lang="en-US" dirty="0" err="1" smtClean="0">
                <a:cs typeface="B Nazanin" panose="00000400000000000000" pitchFamily="2" charset="-78"/>
              </a:rPr>
              <a:t>نسخه</a:t>
            </a:r>
            <a:r>
              <a:rPr lang="en-US" dirty="0" smtClean="0">
                <a:cs typeface="B Nazanin" panose="00000400000000000000" pitchFamily="2" charset="-78"/>
              </a:rPr>
              <a:t> </a:t>
            </a:r>
            <a:r>
              <a:rPr lang="en-US" dirty="0" err="1" smtClean="0">
                <a:cs typeface="B Nazanin" panose="00000400000000000000" pitchFamily="2" charset="-78"/>
              </a:rPr>
              <a:t>رگرسیون</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یعنی</a:t>
            </a:r>
            <a:r>
              <a:rPr lang="en-US" dirty="0" smtClean="0">
                <a:cs typeface="B Nazanin" panose="00000400000000000000" pitchFamily="2" charset="-78"/>
              </a:rPr>
              <a:t> </a:t>
            </a:r>
            <a:r>
              <a:rPr lang="en-US" dirty="0" err="1" smtClean="0">
                <a:cs typeface="B Nazanin" panose="00000400000000000000" pitchFamily="2" charset="-78"/>
              </a:rPr>
              <a:t>رگرسیون</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ساده</a:t>
            </a:r>
            <a:r>
              <a:rPr lang="en-US" dirty="0" smtClean="0">
                <a:cs typeface="B Nazanin" panose="00000400000000000000" pitchFamily="2" charset="-78"/>
              </a:rPr>
              <a:t> </a:t>
            </a:r>
            <a:r>
              <a:rPr lang="en-US" dirty="0" err="1" smtClean="0">
                <a:cs typeface="B Nazanin" panose="00000400000000000000" pitchFamily="2" charset="-78"/>
              </a:rPr>
              <a:t>شروع</a:t>
            </a:r>
            <a:r>
              <a:rPr lang="en-US" dirty="0" smtClean="0">
                <a:cs typeface="B Nazanin" panose="00000400000000000000" pitchFamily="2" charset="-78"/>
              </a:rPr>
              <a:t> </a:t>
            </a:r>
            <a:r>
              <a:rPr lang="en-US" dirty="0" err="1" smtClean="0">
                <a:cs typeface="B Nazanin" panose="00000400000000000000" pitchFamily="2" charset="-78"/>
              </a:rPr>
              <a:t>می</a:t>
            </a:r>
            <a:r>
              <a:rPr lang="en-US" dirty="0" smtClean="0">
                <a:cs typeface="B Nazanin" panose="00000400000000000000" pitchFamily="2" charset="-78"/>
              </a:rPr>
              <a:t> </a:t>
            </a:r>
            <a:r>
              <a:rPr lang="en-US" dirty="0" err="1" smtClean="0">
                <a:cs typeface="B Nazanin" panose="00000400000000000000" pitchFamily="2" charset="-78"/>
              </a:rPr>
              <a:t>کنیم</a:t>
            </a:r>
            <a:endParaRPr lang="en-US" dirty="0" smtClean="0">
              <a:cs typeface="B Nazanin" panose="00000400000000000000" pitchFamily="2" charset="-78"/>
            </a:endParaRPr>
          </a:p>
          <a:p>
            <a:pPr algn="r">
              <a:lnSpc>
                <a:spcPct val="150000"/>
              </a:lnSpc>
            </a:pPr>
            <a:endParaRPr lang="en-US" dirty="0" smtClean="0">
              <a:cs typeface="B Nazanin" panose="00000400000000000000" pitchFamily="2" charset="-78"/>
            </a:endParaRPr>
          </a:p>
          <a:p>
            <a:pPr algn="r">
              <a:lnSpc>
                <a:spcPct val="150000"/>
              </a:lnSpc>
            </a:pPr>
            <a:r>
              <a:rPr lang="en-US" dirty="0" err="1" smtClean="0">
                <a:cs typeface="B Nazanin" panose="00000400000000000000" pitchFamily="2" charset="-78"/>
              </a:rPr>
              <a:t>رگرسیون</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ساده</a:t>
            </a:r>
            <a:endParaRPr lang="en-US" dirty="0" smtClean="0">
              <a:cs typeface="B Nazanin" panose="00000400000000000000" pitchFamily="2" charset="-78"/>
            </a:endParaRPr>
          </a:p>
          <a:p>
            <a:pPr algn="r">
              <a:lnSpc>
                <a:spcPct val="150000"/>
              </a:lnSpc>
            </a:pPr>
            <a:r>
              <a:rPr lang="en-US" dirty="0" err="1" smtClean="0">
                <a:cs typeface="B Nazanin" panose="00000400000000000000" pitchFamily="2" charset="-78"/>
              </a:rPr>
              <a:t>رگرسیون</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ساده</a:t>
            </a:r>
            <a:r>
              <a:rPr lang="en-US" dirty="0" smtClean="0">
                <a:cs typeface="B Nazanin" panose="00000400000000000000" pitchFamily="2" charset="-78"/>
              </a:rPr>
              <a:t> </a:t>
            </a:r>
            <a:r>
              <a:rPr lang="en-US" dirty="0" err="1" smtClean="0">
                <a:cs typeface="B Nazanin" panose="00000400000000000000" pitchFamily="2" charset="-78"/>
              </a:rPr>
              <a:t>رویکردی</a:t>
            </a:r>
            <a:r>
              <a:rPr lang="en-US" dirty="0" smtClean="0">
                <a:cs typeface="B Nazanin" panose="00000400000000000000" pitchFamily="2" charset="-78"/>
              </a:rPr>
              <a:t> </a:t>
            </a:r>
            <a:r>
              <a:rPr lang="en-US" dirty="0" err="1" smtClean="0">
                <a:cs typeface="B Nazanin" panose="00000400000000000000" pitchFamily="2" charset="-78"/>
              </a:rPr>
              <a:t>برای</a:t>
            </a:r>
            <a:r>
              <a:rPr lang="en-US" dirty="0" smtClean="0">
                <a:cs typeface="B Nazanin" panose="00000400000000000000" pitchFamily="2" charset="-78"/>
              </a:rPr>
              <a:t> </a:t>
            </a:r>
            <a:r>
              <a:rPr lang="en-US" dirty="0" err="1" smtClean="0">
                <a:cs typeface="B Nazanin" panose="00000400000000000000" pitchFamily="2" charset="-78"/>
              </a:rPr>
              <a:t>پیش‌بینی</a:t>
            </a:r>
            <a:r>
              <a:rPr lang="en-US" dirty="0" smtClean="0">
                <a:cs typeface="B Nazanin" panose="00000400000000000000" pitchFamily="2" charset="-78"/>
              </a:rPr>
              <a:t> </a:t>
            </a:r>
            <a:r>
              <a:rPr lang="en-US" dirty="0" err="1" smtClean="0">
                <a:cs typeface="B Nazanin" panose="00000400000000000000" pitchFamily="2" charset="-78"/>
              </a:rPr>
              <a:t>پاسخ</a:t>
            </a:r>
            <a:r>
              <a:rPr lang="en-US" dirty="0" smtClean="0">
                <a:cs typeface="B Nazanin" panose="00000400000000000000" pitchFamily="2" charset="-78"/>
              </a:rPr>
              <a:t> </a:t>
            </a:r>
            <a:r>
              <a:rPr lang="en-US" dirty="0" err="1" smtClean="0">
                <a:cs typeface="B Nazanin" panose="00000400000000000000" pitchFamily="2" charset="-78"/>
              </a:rPr>
              <a:t>با</a:t>
            </a:r>
            <a:r>
              <a:rPr lang="en-US" dirty="0" smtClean="0">
                <a:cs typeface="B Nazanin" panose="00000400000000000000" pitchFamily="2" charset="-78"/>
              </a:rPr>
              <a:t> </a:t>
            </a:r>
            <a:r>
              <a:rPr lang="en-US" dirty="0" err="1" smtClean="0">
                <a:cs typeface="B Nazanin" panose="00000400000000000000" pitchFamily="2" charset="-78"/>
              </a:rPr>
              <a:t>استفاده</a:t>
            </a:r>
            <a:r>
              <a:rPr lang="en-US" dirty="0" smtClean="0">
                <a:cs typeface="B Nazanin" panose="00000400000000000000" pitchFamily="2" charset="-78"/>
              </a:rPr>
              <a:t> </a:t>
            </a:r>
            <a:r>
              <a:rPr lang="en-US" dirty="0" err="1" smtClean="0">
                <a:cs typeface="B Nazanin" panose="00000400000000000000" pitchFamily="2" charset="-78"/>
              </a:rPr>
              <a:t>از</a:t>
            </a:r>
            <a:r>
              <a:rPr lang="en-US" dirty="0" smtClean="0">
                <a:cs typeface="B Nazanin" panose="00000400000000000000" pitchFamily="2" charset="-78"/>
              </a:rPr>
              <a:t> </a:t>
            </a:r>
            <a:r>
              <a:rPr lang="en-US" dirty="0" err="1" smtClean="0">
                <a:cs typeface="B Nazanin" panose="00000400000000000000" pitchFamily="2" charset="-78"/>
              </a:rPr>
              <a:t>یک</a:t>
            </a:r>
            <a:r>
              <a:rPr lang="en-US" dirty="0" smtClean="0">
                <a:cs typeface="B Nazanin" panose="00000400000000000000" pitchFamily="2" charset="-78"/>
              </a:rPr>
              <a:t> </a:t>
            </a:r>
            <a:r>
              <a:rPr lang="en-US" dirty="0" err="1" smtClean="0">
                <a:cs typeface="B Nazanin" panose="00000400000000000000" pitchFamily="2" charset="-78"/>
              </a:rPr>
              <a:t>ویژگی</a:t>
            </a:r>
            <a:r>
              <a:rPr lang="en-US" dirty="0" smtClean="0">
                <a:cs typeface="B Nazanin" panose="00000400000000000000" pitchFamily="2" charset="-78"/>
              </a:rPr>
              <a:t> </a:t>
            </a:r>
            <a:r>
              <a:rPr lang="en-US" dirty="0" err="1" smtClean="0">
                <a:cs typeface="B Nazanin" panose="00000400000000000000" pitchFamily="2" charset="-78"/>
              </a:rPr>
              <a:t>است</a:t>
            </a:r>
            <a:endParaRPr lang="en-US" dirty="0" smtClean="0">
              <a:cs typeface="B Nazanin" panose="00000400000000000000" pitchFamily="2" charset="-78"/>
            </a:endParaRPr>
          </a:p>
          <a:p>
            <a:pPr algn="r">
              <a:lnSpc>
                <a:spcPct val="150000"/>
              </a:lnSpc>
            </a:pPr>
            <a:r>
              <a:rPr lang="en-US" dirty="0" err="1" smtClean="0">
                <a:cs typeface="B Nazanin" panose="00000400000000000000" pitchFamily="2" charset="-78"/>
              </a:rPr>
              <a:t>فرض</a:t>
            </a:r>
            <a:r>
              <a:rPr lang="en-US" dirty="0" smtClean="0">
                <a:cs typeface="B Nazanin" panose="00000400000000000000" pitchFamily="2" charset="-78"/>
              </a:rPr>
              <a:t> </a:t>
            </a:r>
            <a:r>
              <a:rPr lang="en-US" dirty="0" err="1" smtClean="0">
                <a:cs typeface="B Nazanin" panose="00000400000000000000" pitchFamily="2" charset="-78"/>
              </a:rPr>
              <a:t>بر</a:t>
            </a:r>
            <a:r>
              <a:rPr lang="en-US" dirty="0" smtClean="0">
                <a:cs typeface="B Nazanin" panose="00000400000000000000" pitchFamily="2" charset="-78"/>
              </a:rPr>
              <a:t> </a:t>
            </a:r>
            <a:r>
              <a:rPr lang="en-US" dirty="0" err="1" smtClean="0">
                <a:cs typeface="B Nazanin" panose="00000400000000000000" pitchFamily="2" charset="-78"/>
              </a:rPr>
              <a:t>این</a:t>
            </a:r>
            <a:r>
              <a:rPr lang="en-US" dirty="0" smtClean="0">
                <a:cs typeface="B Nazanin" panose="00000400000000000000" pitchFamily="2" charset="-78"/>
              </a:rPr>
              <a:t> </a:t>
            </a:r>
            <a:r>
              <a:rPr lang="en-US" dirty="0" err="1" smtClean="0">
                <a:cs typeface="B Nazanin" panose="00000400000000000000" pitchFamily="2" charset="-78"/>
              </a:rPr>
              <a:t>است</a:t>
            </a:r>
            <a:r>
              <a:rPr lang="en-US" dirty="0" smtClean="0">
                <a:cs typeface="B Nazanin" panose="00000400000000000000" pitchFamily="2" charset="-78"/>
              </a:rPr>
              <a:t> </a:t>
            </a:r>
            <a:r>
              <a:rPr lang="en-US" dirty="0" err="1" smtClean="0">
                <a:cs typeface="B Nazanin" panose="00000400000000000000" pitchFamily="2" charset="-78"/>
              </a:rPr>
              <a:t>که</a:t>
            </a:r>
            <a:r>
              <a:rPr lang="en-US" dirty="0" smtClean="0">
                <a:cs typeface="B Nazanin" panose="00000400000000000000" pitchFamily="2" charset="-78"/>
              </a:rPr>
              <a:t> </a:t>
            </a:r>
            <a:r>
              <a:rPr lang="en-US" dirty="0" err="1" smtClean="0">
                <a:cs typeface="B Nazanin" panose="00000400000000000000" pitchFamily="2" charset="-78"/>
              </a:rPr>
              <a:t>این</a:t>
            </a:r>
            <a:r>
              <a:rPr lang="en-US" dirty="0" smtClean="0">
                <a:cs typeface="B Nazanin" panose="00000400000000000000" pitchFamily="2" charset="-78"/>
              </a:rPr>
              <a:t> </a:t>
            </a:r>
            <a:r>
              <a:rPr lang="en-US" dirty="0" err="1" smtClean="0">
                <a:cs typeface="B Nazanin" panose="00000400000000000000" pitchFamily="2" charset="-78"/>
              </a:rPr>
              <a:t>دو</a:t>
            </a:r>
            <a:r>
              <a:rPr lang="en-US" dirty="0" smtClean="0">
                <a:cs typeface="B Nazanin" panose="00000400000000000000" pitchFamily="2" charset="-78"/>
              </a:rPr>
              <a:t> </a:t>
            </a:r>
            <a:r>
              <a:rPr lang="en-US" dirty="0" err="1" smtClean="0">
                <a:cs typeface="B Nazanin" panose="00000400000000000000" pitchFamily="2" charset="-78"/>
              </a:rPr>
              <a:t>متغیر</a:t>
            </a:r>
            <a:r>
              <a:rPr lang="en-US" dirty="0" smtClean="0">
                <a:cs typeface="B Nazanin" panose="00000400000000000000" pitchFamily="2" charset="-78"/>
              </a:rPr>
              <a:t> </a:t>
            </a:r>
            <a:r>
              <a:rPr lang="en-US" dirty="0" err="1" smtClean="0">
                <a:cs typeface="B Nazanin" panose="00000400000000000000" pitchFamily="2" charset="-78"/>
              </a:rPr>
              <a:t>به</a:t>
            </a:r>
            <a:r>
              <a:rPr lang="en-US" dirty="0" smtClean="0">
                <a:cs typeface="B Nazanin" panose="00000400000000000000" pitchFamily="2" charset="-78"/>
              </a:rPr>
              <a:t> </a:t>
            </a:r>
            <a:r>
              <a:rPr lang="en-US" dirty="0" err="1" smtClean="0">
                <a:cs typeface="B Nazanin" panose="00000400000000000000" pitchFamily="2" charset="-78"/>
              </a:rPr>
              <a:t>صورت</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مرتبط</a:t>
            </a:r>
            <a:r>
              <a:rPr lang="en-US" dirty="0" smtClean="0">
                <a:cs typeface="B Nazanin" panose="00000400000000000000" pitchFamily="2" charset="-78"/>
              </a:rPr>
              <a:t> </a:t>
            </a:r>
            <a:r>
              <a:rPr lang="en-US" dirty="0" err="1" smtClean="0">
                <a:cs typeface="B Nazanin" panose="00000400000000000000" pitchFamily="2" charset="-78"/>
              </a:rPr>
              <a:t>هستند</a:t>
            </a:r>
            <a:r>
              <a:rPr lang="en-US" dirty="0" smtClean="0">
                <a:cs typeface="B Nazanin" panose="00000400000000000000" pitchFamily="2" charset="-78"/>
              </a:rPr>
              <a:t> </a:t>
            </a:r>
            <a:r>
              <a:rPr lang="en-US" dirty="0" err="1" smtClean="0">
                <a:cs typeface="B Nazanin" panose="00000400000000000000" pitchFamily="2" charset="-78"/>
              </a:rPr>
              <a:t>از</a:t>
            </a:r>
            <a:r>
              <a:rPr lang="en-US" dirty="0" smtClean="0">
                <a:cs typeface="B Nazanin" panose="00000400000000000000" pitchFamily="2" charset="-78"/>
              </a:rPr>
              <a:t> </a:t>
            </a:r>
            <a:r>
              <a:rPr lang="en-US" dirty="0" err="1" smtClean="0">
                <a:cs typeface="B Nazanin" panose="00000400000000000000" pitchFamily="2" charset="-78"/>
              </a:rPr>
              <a:t>این</a:t>
            </a:r>
            <a:r>
              <a:rPr lang="en-US" dirty="0" smtClean="0">
                <a:cs typeface="B Nazanin" panose="00000400000000000000" pitchFamily="2" charset="-78"/>
              </a:rPr>
              <a:t> </a:t>
            </a:r>
            <a:r>
              <a:rPr lang="en-US" dirty="0" err="1" smtClean="0">
                <a:cs typeface="B Nazanin" panose="00000400000000000000" pitchFamily="2" charset="-78"/>
              </a:rPr>
              <a:t>رو</a:t>
            </a:r>
            <a:r>
              <a:rPr lang="en-US" dirty="0" smtClean="0">
                <a:cs typeface="B Nazanin" panose="00000400000000000000" pitchFamily="2" charset="-78"/>
              </a:rPr>
              <a:t>، </a:t>
            </a:r>
            <a:r>
              <a:rPr lang="en-US" dirty="0" err="1" smtClean="0">
                <a:cs typeface="B Nazanin" panose="00000400000000000000" pitchFamily="2" charset="-78"/>
              </a:rPr>
              <a:t>ما</a:t>
            </a:r>
            <a:r>
              <a:rPr lang="en-US" dirty="0" smtClean="0">
                <a:cs typeface="B Nazanin" panose="00000400000000000000" pitchFamily="2" charset="-78"/>
              </a:rPr>
              <a:t> </a:t>
            </a:r>
            <a:r>
              <a:rPr lang="en-US" dirty="0" err="1" smtClean="0">
                <a:cs typeface="B Nazanin" panose="00000400000000000000" pitchFamily="2" charset="-78"/>
              </a:rPr>
              <a:t>سعی</a:t>
            </a:r>
            <a:r>
              <a:rPr lang="en-US" dirty="0" smtClean="0">
                <a:cs typeface="B Nazanin" panose="00000400000000000000" pitchFamily="2" charset="-78"/>
              </a:rPr>
              <a:t> </a:t>
            </a:r>
            <a:r>
              <a:rPr lang="en-US" dirty="0" err="1" smtClean="0">
                <a:cs typeface="B Nazanin" panose="00000400000000000000" pitchFamily="2" charset="-78"/>
              </a:rPr>
              <a:t>می</a:t>
            </a:r>
            <a:r>
              <a:rPr lang="en-US" dirty="0" smtClean="0">
                <a:cs typeface="B Nazanin" panose="00000400000000000000" pitchFamily="2" charset="-78"/>
              </a:rPr>
              <a:t> </a:t>
            </a:r>
            <a:r>
              <a:rPr lang="en-US" dirty="0" err="1" smtClean="0">
                <a:cs typeface="B Nazanin" panose="00000400000000000000" pitchFamily="2" charset="-78"/>
              </a:rPr>
              <a:t>کنیم</a:t>
            </a:r>
            <a:r>
              <a:rPr lang="en-US" dirty="0" smtClean="0">
                <a:cs typeface="B Nazanin" panose="00000400000000000000" pitchFamily="2" charset="-78"/>
              </a:rPr>
              <a:t> </a:t>
            </a:r>
            <a:r>
              <a:rPr lang="en-US" dirty="0" err="1" smtClean="0">
                <a:cs typeface="B Nazanin" panose="00000400000000000000" pitchFamily="2" charset="-78"/>
              </a:rPr>
              <a:t>یک</a:t>
            </a:r>
            <a:r>
              <a:rPr lang="en-US" dirty="0" smtClean="0">
                <a:cs typeface="B Nazanin" panose="00000400000000000000" pitchFamily="2" charset="-78"/>
              </a:rPr>
              <a:t> </a:t>
            </a:r>
            <a:r>
              <a:rPr lang="en-US" dirty="0" err="1" smtClean="0">
                <a:cs typeface="B Nazanin" panose="00000400000000000000" pitchFamily="2" charset="-78"/>
              </a:rPr>
              <a:t>تابع</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پیدا</a:t>
            </a:r>
            <a:r>
              <a:rPr lang="en-US" dirty="0" smtClean="0">
                <a:cs typeface="B Nazanin" panose="00000400000000000000" pitchFamily="2" charset="-78"/>
              </a:rPr>
              <a:t> </a:t>
            </a:r>
            <a:r>
              <a:rPr lang="en-US" dirty="0" err="1" smtClean="0">
                <a:cs typeface="B Nazanin" panose="00000400000000000000" pitchFamily="2" charset="-78"/>
              </a:rPr>
              <a:t>کنیم</a:t>
            </a:r>
            <a:r>
              <a:rPr lang="en-US" dirty="0" smtClean="0">
                <a:cs typeface="B Nazanin" panose="00000400000000000000" pitchFamily="2" charset="-78"/>
              </a:rPr>
              <a:t> </a:t>
            </a:r>
            <a:r>
              <a:rPr lang="en-US" dirty="0" err="1" smtClean="0">
                <a:cs typeface="B Nazanin" panose="00000400000000000000" pitchFamily="2" charset="-78"/>
              </a:rPr>
              <a:t>که</a:t>
            </a:r>
            <a:r>
              <a:rPr lang="en-US" dirty="0" smtClean="0">
                <a:cs typeface="B Nazanin" panose="00000400000000000000" pitchFamily="2" charset="-78"/>
              </a:rPr>
              <a:t> </a:t>
            </a:r>
            <a:r>
              <a:rPr lang="en-US" dirty="0" err="1" smtClean="0">
                <a:cs typeface="B Nazanin" panose="00000400000000000000" pitchFamily="2" charset="-78"/>
              </a:rPr>
              <a:t>مقدار</a:t>
            </a:r>
            <a:r>
              <a:rPr lang="en-US" dirty="0" smtClean="0">
                <a:cs typeface="B Nazanin" panose="00000400000000000000" pitchFamily="2" charset="-78"/>
              </a:rPr>
              <a:t> </a:t>
            </a:r>
            <a:r>
              <a:rPr lang="en-US" dirty="0" err="1" smtClean="0">
                <a:cs typeface="B Nazanin" panose="00000400000000000000" pitchFamily="2" charset="-78"/>
              </a:rPr>
              <a:t>پاسخ</a:t>
            </a:r>
            <a:r>
              <a:rPr lang="en-US" dirty="0" smtClean="0">
                <a:cs typeface="B Nazanin" panose="00000400000000000000" pitchFamily="2" charset="-78"/>
              </a:rPr>
              <a:t> </a:t>
            </a:r>
            <a:r>
              <a:rPr lang="en-US" dirty="0" err="1" smtClean="0">
                <a:cs typeface="B Nazanin" panose="00000400000000000000" pitchFamily="2" charset="-78"/>
              </a:rPr>
              <a:t>را</a:t>
            </a:r>
            <a:r>
              <a:rPr lang="en-US" dirty="0" smtClean="0">
                <a:cs typeface="B Nazanin" panose="00000400000000000000" pitchFamily="2" charset="-78"/>
              </a:rPr>
              <a:t> </a:t>
            </a:r>
            <a:r>
              <a:rPr lang="en-US" dirty="0" err="1" smtClean="0">
                <a:cs typeface="B Nazanin" panose="00000400000000000000" pitchFamily="2" charset="-78"/>
              </a:rPr>
              <a:t>تا</a:t>
            </a:r>
            <a:r>
              <a:rPr lang="en-US" dirty="0" smtClean="0">
                <a:cs typeface="B Nazanin" panose="00000400000000000000" pitchFamily="2" charset="-78"/>
              </a:rPr>
              <a:t> </a:t>
            </a:r>
            <a:r>
              <a:rPr lang="en-US" dirty="0" err="1" smtClean="0">
                <a:cs typeface="B Nazanin" panose="00000400000000000000" pitchFamily="2" charset="-78"/>
              </a:rPr>
              <a:t>حد</a:t>
            </a:r>
            <a:r>
              <a:rPr lang="en-US" dirty="0" smtClean="0">
                <a:cs typeface="B Nazanin" panose="00000400000000000000" pitchFamily="2" charset="-78"/>
              </a:rPr>
              <a:t> </a:t>
            </a:r>
            <a:r>
              <a:rPr lang="en-US" dirty="0" err="1" smtClean="0">
                <a:cs typeface="B Nazanin" panose="00000400000000000000" pitchFamily="2" charset="-78"/>
              </a:rPr>
              <a:t>امکان</a:t>
            </a:r>
            <a:r>
              <a:rPr lang="en-US" dirty="0" smtClean="0">
                <a:cs typeface="B Nazanin" panose="00000400000000000000" pitchFamily="2" charset="-78"/>
              </a:rPr>
              <a:t> </a:t>
            </a:r>
            <a:r>
              <a:rPr lang="en-US" dirty="0" err="1" smtClean="0">
                <a:cs typeface="B Nazanin" panose="00000400000000000000" pitchFamily="2" charset="-78"/>
              </a:rPr>
              <a:t>دقیق</a:t>
            </a:r>
            <a:r>
              <a:rPr lang="en-US" dirty="0" smtClean="0">
                <a:cs typeface="B Nazanin" panose="00000400000000000000" pitchFamily="2" charset="-78"/>
              </a:rPr>
              <a:t> </a:t>
            </a:r>
            <a:r>
              <a:rPr lang="en-US" dirty="0" err="1" smtClean="0">
                <a:cs typeface="B Nazanin" panose="00000400000000000000" pitchFamily="2" charset="-78"/>
              </a:rPr>
              <a:t>به</a:t>
            </a:r>
            <a:r>
              <a:rPr lang="en-US" dirty="0" smtClean="0">
                <a:cs typeface="B Nazanin" panose="00000400000000000000" pitchFamily="2" charset="-78"/>
              </a:rPr>
              <a:t> </a:t>
            </a:r>
            <a:r>
              <a:rPr lang="en-US" dirty="0" err="1" smtClean="0">
                <a:cs typeface="B Nazanin" panose="00000400000000000000" pitchFamily="2" charset="-78"/>
              </a:rPr>
              <a:t>عنوان</a:t>
            </a:r>
            <a:r>
              <a:rPr lang="en-US" dirty="0" smtClean="0">
                <a:cs typeface="B Nazanin" panose="00000400000000000000" pitchFamily="2" charset="-78"/>
              </a:rPr>
              <a:t> </a:t>
            </a:r>
            <a:r>
              <a:rPr lang="en-US" dirty="0" err="1" smtClean="0">
                <a:cs typeface="B Nazanin" panose="00000400000000000000" pitchFamily="2" charset="-78"/>
              </a:rPr>
              <a:t>تابعی</a:t>
            </a:r>
            <a:r>
              <a:rPr lang="en-US" dirty="0" smtClean="0">
                <a:cs typeface="B Nazanin" panose="00000400000000000000" pitchFamily="2" charset="-78"/>
              </a:rPr>
              <a:t> </a:t>
            </a:r>
            <a:r>
              <a:rPr lang="en-US" dirty="0" err="1" smtClean="0">
                <a:cs typeface="B Nazanin" panose="00000400000000000000" pitchFamily="2" charset="-78"/>
              </a:rPr>
              <a:t>از</a:t>
            </a:r>
            <a:r>
              <a:rPr lang="en-US" dirty="0" smtClean="0">
                <a:cs typeface="B Nazanin" panose="00000400000000000000" pitchFamily="2" charset="-78"/>
              </a:rPr>
              <a:t> </a:t>
            </a:r>
            <a:r>
              <a:rPr lang="en-US" dirty="0" err="1" smtClean="0">
                <a:cs typeface="B Nazanin" panose="00000400000000000000" pitchFamily="2" charset="-78"/>
              </a:rPr>
              <a:t>ویژگی</a:t>
            </a:r>
            <a:r>
              <a:rPr lang="en-US" dirty="0" smtClean="0">
                <a:cs typeface="B Nazanin" panose="00000400000000000000" pitchFamily="2" charset="-78"/>
              </a:rPr>
              <a:t> </a:t>
            </a:r>
            <a:r>
              <a:rPr lang="en-US" dirty="0" err="1" smtClean="0">
                <a:cs typeface="B Nazanin" panose="00000400000000000000" pitchFamily="2" charset="-78"/>
              </a:rPr>
              <a:t>یا</a:t>
            </a:r>
            <a:r>
              <a:rPr lang="en-US" dirty="0" smtClean="0">
                <a:cs typeface="B Nazanin" panose="00000400000000000000" pitchFamily="2" charset="-78"/>
              </a:rPr>
              <a:t> </a:t>
            </a:r>
            <a:r>
              <a:rPr lang="en-US" dirty="0" err="1" smtClean="0">
                <a:cs typeface="B Nazanin" panose="00000400000000000000" pitchFamily="2" charset="-78"/>
              </a:rPr>
              <a:t>متغیر</a:t>
            </a:r>
            <a:r>
              <a:rPr lang="en-US" dirty="0" smtClean="0">
                <a:cs typeface="B Nazanin" panose="00000400000000000000" pitchFamily="2" charset="-78"/>
              </a:rPr>
              <a:t> </a:t>
            </a:r>
            <a:r>
              <a:rPr lang="en-US" dirty="0" err="1" smtClean="0">
                <a:cs typeface="B Nazanin" panose="00000400000000000000" pitchFamily="2" charset="-78"/>
              </a:rPr>
              <a:t>مستقل</a:t>
            </a:r>
            <a:r>
              <a:rPr lang="en-US" dirty="0" smtClean="0">
                <a:cs typeface="B Nazanin" panose="00000400000000000000" pitchFamily="2" charset="-78"/>
              </a:rPr>
              <a:t> </a:t>
            </a:r>
            <a:r>
              <a:rPr lang="en-US" dirty="0" err="1" smtClean="0">
                <a:cs typeface="B Nazanin" panose="00000400000000000000" pitchFamily="2" charset="-78"/>
              </a:rPr>
              <a:t>پیش</a:t>
            </a:r>
            <a:r>
              <a:rPr lang="en-US" dirty="0" smtClean="0">
                <a:cs typeface="B Nazanin" panose="00000400000000000000" pitchFamily="2" charset="-78"/>
              </a:rPr>
              <a:t> </a:t>
            </a:r>
            <a:r>
              <a:rPr lang="en-US" dirty="0" err="1" smtClean="0">
                <a:cs typeface="B Nazanin" panose="00000400000000000000" pitchFamily="2" charset="-78"/>
              </a:rPr>
              <a:t>بینی</a:t>
            </a:r>
            <a:r>
              <a:rPr lang="en-US" dirty="0" smtClean="0">
                <a:cs typeface="B Nazanin" panose="00000400000000000000" pitchFamily="2" charset="-78"/>
              </a:rPr>
              <a:t> </a:t>
            </a:r>
            <a:r>
              <a:rPr lang="en-US" dirty="0" err="1" smtClean="0">
                <a:cs typeface="B Nazanin" panose="00000400000000000000" pitchFamily="2" charset="-78"/>
              </a:rPr>
              <a:t>کند</a:t>
            </a:r>
            <a:endParaRPr lang="en-US" dirty="0" smtClean="0">
              <a:cs typeface="B Nazanin" panose="00000400000000000000" pitchFamily="2" charset="-78"/>
            </a:endParaRPr>
          </a:p>
          <a:p>
            <a:pPr algn="r">
              <a:lnSpc>
                <a:spcPct val="150000"/>
              </a:lnSpc>
            </a:pPr>
            <a:r>
              <a:rPr lang="en-US" dirty="0" err="1" smtClean="0">
                <a:cs typeface="B Nazanin" panose="00000400000000000000" pitchFamily="2" charset="-78"/>
              </a:rPr>
              <a:t>اجازه</a:t>
            </a:r>
            <a:r>
              <a:rPr lang="en-US" dirty="0" smtClean="0">
                <a:cs typeface="B Nazanin" panose="00000400000000000000" pitchFamily="2" charset="-78"/>
              </a:rPr>
              <a:t> </a:t>
            </a:r>
            <a:r>
              <a:rPr lang="en-US" dirty="0" err="1" smtClean="0">
                <a:cs typeface="B Nazanin" panose="00000400000000000000" pitchFamily="2" charset="-78"/>
              </a:rPr>
              <a:t>دهید</a:t>
            </a:r>
            <a:r>
              <a:rPr lang="en-US" dirty="0" smtClean="0">
                <a:cs typeface="B Nazanin" panose="00000400000000000000" pitchFamily="2" charset="-78"/>
              </a:rPr>
              <a:t> </a:t>
            </a:r>
            <a:r>
              <a:rPr lang="en-US" dirty="0" err="1" smtClean="0">
                <a:cs typeface="B Nazanin" panose="00000400000000000000" pitchFamily="2" charset="-78"/>
              </a:rPr>
              <a:t>مجموعه</a:t>
            </a:r>
            <a:r>
              <a:rPr lang="en-US" dirty="0" smtClean="0">
                <a:cs typeface="B Nazanin" panose="00000400000000000000" pitchFamily="2" charset="-78"/>
              </a:rPr>
              <a:t> </a:t>
            </a:r>
            <a:r>
              <a:rPr lang="en-US" dirty="0" err="1" smtClean="0">
                <a:cs typeface="B Nazanin" panose="00000400000000000000" pitchFamily="2" charset="-78"/>
              </a:rPr>
              <a:t>داده</a:t>
            </a:r>
            <a:r>
              <a:rPr lang="en-US" dirty="0" smtClean="0">
                <a:cs typeface="B Nazanin" panose="00000400000000000000" pitchFamily="2" charset="-78"/>
              </a:rPr>
              <a:t> </a:t>
            </a:r>
            <a:r>
              <a:rPr lang="en-US" dirty="0" err="1" smtClean="0">
                <a:cs typeface="B Nazanin" panose="00000400000000000000" pitchFamily="2" charset="-78"/>
              </a:rPr>
              <a:t>ای</a:t>
            </a:r>
            <a:r>
              <a:rPr lang="en-US" dirty="0" smtClean="0">
                <a:cs typeface="B Nazanin" panose="00000400000000000000" pitchFamily="2" charset="-78"/>
              </a:rPr>
              <a:t> </a:t>
            </a:r>
            <a:r>
              <a:rPr lang="en-US" dirty="0" err="1" smtClean="0">
                <a:cs typeface="B Nazanin" panose="00000400000000000000" pitchFamily="2" charset="-78"/>
              </a:rPr>
              <a:t>را</a:t>
            </a:r>
            <a:r>
              <a:rPr lang="en-US" dirty="0" smtClean="0">
                <a:cs typeface="B Nazanin" panose="00000400000000000000" pitchFamily="2" charset="-78"/>
              </a:rPr>
              <a:t> </a:t>
            </a:r>
            <a:r>
              <a:rPr lang="en-US" dirty="0" err="1" smtClean="0">
                <a:cs typeface="B Nazanin" panose="00000400000000000000" pitchFamily="2" charset="-78"/>
              </a:rPr>
              <a:t>در</a:t>
            </a:r>
            <a:r>
              <a:rPr lang="en-US" dirty="0" smtClean="0">
                <a:cs typeface="B Nazanin" panose="00000400000000000000" pitchFamily="2" charset="-78"/>
              </a:rPr>
              <a:t> </a:t>
            </a:r>
            <a:r>
              <a:rPr lang="en-US" dirty="0" err="1" smtClean="0">
                <a:cs typeface="B Nazanin" panose="00000400000000000000" pitchFamily="2" charset="-78"/>
              </a:rPr>
              <a:t>نظر</a:t>
            </a:r>
            <a:r>
              <a:rPr lang="en-US" dirty="0" smtClean="0">
                <a:cs typeface="B Nazanin" panose="00000400000000000000" pitchFamily="2" charset="-78"/>
              </a:rPr>
              <a:t> </a:t>
            </a:r>
            <a:r>
              <a:rPr lang="en-US" dirty="0" err="1" smtClean="0">
                <a:cs typeface="B Nazanin" panose="00000400000000000000" pitchFamily="2" charset="-78"/>
              </a:rPr>
              <a:t>بگیریم</a:t>
            </a:r>
            <a:r>
              <a:rPr lang="en-US" dirty="0" smtClean="0">
                <a:cs typeface="B Nazanin" panose="00000400000000000000" pitchFamily="2" charset="-78"/>
              </a:rPr>
              <a:t> </a:t>
            </a:r>
            <a:r>
              <a:rPr lang="en-US" dirty="0" err="1" smtClean="0">
                <a:cs typeface="B Nazanin" panose="00000400000000000000" pitchFamily="2" charset="-78"/>
              </a:rPr>
              <a:t>که</a:t>
            </a:r>
            <a:r>
              <a:rPr lang="en-US" dirty="0" smtClean="0">
                <a:cs typeface="B Nazanin" panose="00000400000000000000" pitchFamily="2" charset="-78"/>
              </a:rPr>
              <a:t> </a:t>
            </a:r>
            <a:r>
              <a:rPr lang="en-US" dirty="0" err="1" smtClean="0">
                <a:cs typeface="B Nazanin" panose="00000400000000000000" pitchFamily="2" charset="-78"/>
              </a:rPr>
              <a:t>در</a:t>
            </a:r>
            <a:r>
              <a:rPr lang="en-US" dirty="0" smtClean="0">
                <a:cs typeface="B Nazanin" panose="00000400000000000000" pitchFamily="2" charset="-78"/>
              </a:rPr>
              <a:t> </a:t>
            </a:r>
            <a:r>
              <a:rPr lang="en-US" dirty="0" err="1" smtClean="0">
                <a:cs typeface="B Nazanin" panose="00000400000000000000" pitchFamily="2" charset="-78"/>
              </a:rPr>
              <a:t>آن</a:t>
            </a:r>
            <a:r>
              <a:rPr lang="en-US" dirty="0" smtClean="0">
                <a:cs typeface="B Nazanin" panose="00000400000000000000" pitchFamily="2" charset="-78"/>
              </a:rPr>
              <a:t> </a:t>
            </a:r>
            <a:r>
              <a:rPr lang="en-US" dirty="0" err="1" smtClean="0">
                <a:cs typeface="B Nazanin" panose="00000400000000000000" pitchFamily="2" charset="-78"/>
              </a:rPr>
              <a:t>مقدار</a:t>
            </a:r>
            <a:r>
              <a:rPr lang="en-US" dirty="0" smtClean="0">
                <a:cs typeface="B Nazanin" panose="00000400000000000000" pitchFamily="2" charset="-78"/>
              </a:rPr>
              <a:t> </a:t>
            </a:r>
            <a:r>
              <a:rPr lang="en-US" dirty="0" err="1" smtClean="0">
                <a:cs typeface="B Nazanin" panose="00000400000000000000" pitchFamily="2" charset="-78"/>
              </a:rPr>
              <a:t>پاسخ</a:t>
            </a:r>
            <a:r>
              <a:rPr lang="en-US" dirty="0" smtClean="0">
                <a:cs typeface="B Nazanin" panose="00000400000000000000" pitchFamily="2" charset="-78"/>
              </a:rPr>
              <a:t> </a:t>
            </a:r>
            <a:r>
              <a:rPr lang="en-US" dirty="0" err="1" smtClean="0">
                <a:cs typeface="B Nazanin" panose="00000400000000000000" pitchFamily="2" charset="-78"/>
              </a:rPr>
              <a:t>برای</a:t>
            </a:r>
            <a:r>
              <a:rPr lang="en-US" dirty="0" smtClean="0">
                <a:cs typeface="B Nazanin" panose="00000400000000000000" pitchFamily="2" charset="-78"/>
              </a:rPr>
              <a:t> </a:t>
            </a:r>
            <a:r>
              <a:rPr lang="en-US" dirty="0" err="1" smtClean="0">
                <a:cs typeface="B Nazanin" panose="00000400000000000000" pitchFamily="2" charset="-78"/>
              </a:rPr>
              <a:t>هر</a:t>
            </a:r>
            <a:r>
              <a:rPr lang="en-US" dirty="0" smtClean="0">
                <a:cs typeface="B Nazanin" panose="00000400000000000000" pitchFamily="2" charset="-78"/>
              </a:rPr>
              <a:t> </a:t>
            </a:r>
            <a:r>
              <a:rPr lang="en-US" dirty="0" err="1" smtClean="0">
                <a:cs typeface="B Nazanin" panose="00000400000000000000" pitchFamily="2" charset="-78"/>
              </a:rPr>
              <a:t>ویژگی</a:t>
            </a:r>
            <a:r>
              <a:rPr lang="en-US" dirty="0" smtClean="0">
                <a:cs typeface="B Nazanin" panose="00000400000000000000" pitchFamily="2" charset="-78"/>
              </a:rPr>
              <a:t> </a:t>
            </a:r>
            <a:r>
              <a:rPr lang="en-US" dirty="0" err="1" smtClean="0">
                <a:cs typeface="B Nazanin" panose="00000400000000000000" pitchFamily="2" charset="-78"/>
              </a:rPr>
              <a:t>داریم</a:t>
            </a:r>
            <a:endParaRPr lang="en-US"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243" y="4593846"/>
            <a:ext cx="8782050" cy="1924050"/>
          </a:xfrm>
          <a:prstGeom prst="rect">
            <a:avLst/>
          </a:prstGeom>
        </p:spPr>
      </p:pic>
    </p:spTree>
    <p:extLst>
      <p:ext uri="{BB962C8B-B14F-4D97-AF65-F5344CB8AC3E}">
        <p14:creationId xmlns:p14="http://schemas.microsoft.com/office/powerpoint/2010/main" val="2138495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857" y="362773"/>
            <a:ext cx="10013273" cy="923330"/>
          </a:xfrm>
          <a:prstGeom prst="rect">
            <a:avLst/>
          </a:prstGeom>
        </p:spPr>
        <p:txBody>
          <a:bodyPr wrap="square">
            <a:spAutoFit/>
          </a:bodyPr>
          <a:lstStyle/>
          <a:p>
            <a:pPr algn="r">
              <a:lnSpc>
                <a:spcPct val="150000"/>
              </a:lnSpc>
            </a:pPr>
            <a:r>
              <a:rPr lang="en-US" dirty="0" err="1" smtClean="0">
                <a:cs typeface="B Nazanin" panose="00000400000000000000" pitchFamily="2" charset="-78"/>
              </a:rPr>
              <a:t>اکنون</a:t>
            </a:r>
            <a:r>
              <a:rPr lang="en-US" dirty="0" smtClean="0">
                <a:cs typeface="B Nazanin" panose="00000400000000000000" pitchFamily="2" charset="-78"/>
              </a:rPr>
              <a:t>، </a:t>
            </a:r>
            <a:r>
              <a:rPr lang="en-US" dirty="0" err="1" smtClean="0">
                <a:cs typeface="B Nazanin" panose="00000400000000000000" pitchFamily="2" charset="-78"/>
              </a:rPr>
              <a:t>هدف</a:t>
            </a:r>
            <a:r>
              <a:rPr lang="en-US" dirty="0" smtClean="0">
                <a:cs typeface="B Nazanin" panose="00000400000000000000" pitchFamily="2" charset="-78"/>
              </a:rPr>
              <a:t> </a:t>
            </a:r>
            <a:r>
              <a:rPr lang="en-US" dirty="0" err="1" smtClean="0">
                <a:cs typeface="B Nazanin" panose="00000400000000000000" pitchFamily="2" charset="-78"/>
              </a:rPr>
              <a:t>ما</a:t>
            </a:r>
            <a:r>
              <a:rPr lang="en-US" dirty="0" smtClean="0">
                <a:cs typeface="B Nazanin" panose="00000400000000000000" pitchFamily="2" charset="-78"/>
              </a:rPr>
              <a:t> </a:t>
            </a:r>
            <a:r>
              <a:rPr lang="en-US" dirty="0" err="1" smtClean="0">
                <a:cs typeface="B Nazanin" panose="00000400000000000000" pitchFamily="2" charset="-78"/>
              </a:rPr>
              <a:t>به</a:t>
            </a:r>
            <a:r>
              <a:rPr lang="en-US" dirty="0" smtClean="0">
                <a:cs typeface="B Nazanin" panose="00000400000000000000" pitchFamily="2" charset="-78"/>
              </a:rPr>
              <a:t> </a:t>
            </a:r>
            <a:r>
              <a:rPr lang="en-US" dirty="0" err="1" smtClean="0">
                <a:cs typeface="B Nazanin" panose="00000400000000000000" pitchFamily="2" charset="-78"/>
              </a:rPr>
              <a:t>حداقل</a:t>
            </a:r>
            <a:r>
              <a:rPr lang="en-US" dirty="0" smtClean="0">
                <a:cs typeface="B Nazanin" panose="00000400000000000000" pitchFamily="2" charset="-78"/>
              </a:rPr>
              <a:t> </a:t>
            </a:r>
            <a:r>
              <a:rPr lang="en-US" dirty="0" err="1" smtClean="0">
                <a:cs typeface="B Nazanin" panose="00000400000000000000" pitchFamily="2" charset="-78"/>
              </a:rPr>
              <a:t>رساندن</a:t>
            </a:r>
            <a:r>
              <a:rPr lang="en-US" dirty="0" smtClean="0">
                <a:cs typeface="B Nazanin" panose="00000400000000000000" pitchFamily="2" charset="-78"/>
              </a:rPr>
              <a:t> </a:t>
            </a:r>
            <a:r>
              <a:rPr lang="en-US" dirty="0" err="1" smtClean="0">
                <a:cs typeface="B Nazanin" panose="00000400000000000000" pitchFamily="2" charset="-78"/>
              </a:rPr>
              <a:t>کل</a:t>
            </a:r>
            <a:r>
              <a:rPr lang="en-US" dirty="0" smtClean="0">
                <a:cs typeface="B Nazanin" panose="00000400000000000000" pitchFamily="2" charset="-78"/>
              </a:rPr>
              <a:t> </a:t>
            </a:r>
            <a:r>
              <a:rPr lang="en-US" dirty="0" err="1" smtClean="0">
                <a:cs typeface="B Nazanin" panose="00000400000000000000" pitchFamily="2" charset="-78"/>
              </a:rPr>
              <a:t>خطای</a:t>
            </a:r>
            <a:r>
              <a:rPr lang="en-US" dirty="0" smtClean="0">
                <a:cs typeface="B Nazanin" panose="00000400000000000000" pitchFamily="2" charset="-78"/>
              </a:rPr>
              <a:t> </a:t>
            </a:r>
            <a:r>
              <a:rPr lang="en-US" dirty="0" err="1" smtClean="0">
                <a:cs typeface="B Nazanin" panose="00000400000000000000" pitchFamily="2" charset="-78"/>
              </a:rPr>
              <a:t>باقی</a:t>
            </a:r>
            <a:r>
              <a:rPr lang="en-US" dirty="0" smtClean="0">
                <a:cs typeface="B Nazanin" panose="00000400000000000000" pitchFamily="2" charset="-78"/>
              </a:rPr>
              <a:t> </a:t>
            </a:r>
            <a:r>
              <a:rPr lang="en-US" dirty="0" err="1" smtClean="0">
                <a:cs typeface="B Nazanin" panose="00000400000000000000" pitchFamily="2" charset="-78"/>
              </a:rPr>
              <a:t>مانده</a:t>
            </a:r>
            <a:r>
              <a:rPr lang="en-US" dirty="0" smtClean="0">
                <a:cs typeface="B Nazanin" panose="00000400000000000000" pitchFamily="2" charset="-78"/>
              </a:rPr>
              <a:t> </a:t>
            </a:r>
            <a:r>
              <a:rPr lang="fa-IR" dirty="0" smtClean="0">
                <a:cs typeface="B Nazanin" panose="00000400000000000000" pitchFamily="2" charset="-78"/>
              </a:rPr>
              <a:t>و</a:t>
            </a:r>
            <a:r>
              <a:rPr lang="fa-IR" dirty="0">
                <a:cs typeface="B Nazanin" panose="00000400000000000000" pitchFamily="2" charset="-78"/>
              </a:rPr>
              <a:t> </a:t>
            </a:r>
            <a:r>
              <a:rPr lang="en-US" dirty="0" err="1" smtClean="0">
                <a:cs typeface="B Nazanin" panose="00000400000000000000" pitchFamily="2" charset="-78"/>
              </a:rPr>
              <a:t>یافتن</a:t>
            </a:r>
            <a:r>
              <a:rPr lang="en-US" dirty="0" smtClean="0">
                <a:cs typeface="B Nazanin" panose="00000400000000000000" pitchFamily="2" charset="-78"/>
              </a:rPr>
              <a:t> </a:t>
            </a:r>
            <a:r>
              <a:rPr lang="en-US" dirty="0" err="1" smtClean="0">
                <a:cs typeface="B Nazanin" panose="00000400000000000000" pitchFamily="2" charset="-78"/>
              </a:rPr>
              <a:t>خطی</a:t>
            </a:r>
            <a:r>
              <a:rPr lang="en-US" dirty="0" smtClean="0">
                <a:cs typeface="B Nazanin" panose="00000400000000000000" pitchFamily="2" charset="-78"/>
              </a:rPr>
              <a:t> </a:t>
            </a:r>
            <a:r>
              <a:rPr lang="en-US" dirty="0" err="1" smtClean="0">
                <a:cs typeface="B Nazanin" panose="00000400000000000000" pitchFamily="2" charset="-78"/>
              </a:rPr>
              <a:t>است</a:t>
            </a:r>
            <a:r>
              <a:rPr lang="en-US" dirty="0" smtClean="0">
                <a:cs typeface="B Nazanin" panose="00000400000000000000" pitchFamily="2" charset="-78"/>
              </a:rPr>
              <a:t> </a:t>
            </a:r>
            <a:r>
              <a:rPr lang="en-US" dirty="0" err="1" smtClean="0">
                <a:cs typeface="B Nazanin" panose="00000400000000000000" pitchFamily="2" charset="-78"/>
              </a:rPr>
              <a:t>که</a:t>
            </a:r>
            <a:r>
              <a:rPr lang="en-US" dirty="0" smtClean="0">
                <a:cs typeface="B Nazanin" panose="00000400000000000000" pitchFamily="2" charset="-78"/>
              </a:rPr>
              <a:t> </a:t>
            </a:r>
            <a:r>
              <a:rPr lang="en-US" dirty="0" err="1" smtClean="0">
                <a:cs typeface="B Nazanin" panose="00000400000000000000" pitchFamily="2" charset="-78"/>
              </a:rPr>
              <a:t>در</a:t>
            </a:r>
            <a:r>
              <a:rPr lang="en-US" dirty="0" smtClean="0">
                <a:cs typeface="B Nazanin" panose="00000400000000000000" pitchFamily="2" charset="-78"/>
              </a:rPr>
              <a:t> </a:t>
            </a:r>
            <a:r>
              <a:rPr lang="en-US" dirty="0" err="1" smtClean="0">
                <a:cs typeface="B Nazanin" panose="00000400000000000000" pitchFamily="2" charset="-78"/>
              </a:rPr>
              <a:t>نمودار</a:t>
            </a:r>
            <a:r>
              <a:rPr lang="en-US" dirty="0" smtClean="0">
                <a:cs typeface="B Nazanin" panose="00000400000000000000" pitchFamily="2" charset="-78"/>
              </a:rPr>
              <a:t> </a:t>
            </a:r>
            <a:r>
              <a:rPr lang="en-US" dirty="0" err="1" smtClean="0">
                <a:cs typeface="B Nazanin" panose="00000400000000000000" pitchFamily="2" charset="-78"/>
              </a:rPr>
              <a:t>پراکندگی</a:t>
            </a:r>
            <a:r>
              <a:rPr lang="en-US" dirty="0" smtClean="0">
                <a:cs typeface="B Nazanin" panose="00000400000000000000" pitchFamily="2" charset="-78"/>
              </a:rPr>
              <a:t> </a:t>
            </a:r>
            <a:r>
              <a:rPr lang="en-US" dirty="0" err="1" smtClean="0">
                <a:cs typeface="B Nazanin" panose="00000400000000000000" pitchFamily="2" charset="-78"/>
              </a:rPr>
              <a:t>بالا</a:t>
            </a:r>
            <a:r>
              <a:rPr lang="en-US" dirty="0" smtClean="0">
                <a:cs typeface="B Nazanin" panose="00000400000000000000" pitchFamily="2" charset="-78"/>
              </a:rPr>
              <a:t> </a:t>
            </a:r>
            <a:r>
              <a:rPr lang="en-US" dirty="0" err="1" smtClean="0">
                <a:cs typeface="B Nazanin" panose="00000400000000000000" pitchFamily="2" charset="-78"/>
              </a:rPr>
              <a:t>به</a:t>
            </a:r>
            <a:r>
              <a:rPr lang="en-US" dirty="0" smtClean="0">
                <a:cs typeface="B Nazanin" panose="00000400000000000000" pitchFamily="2" charset="-78"/>
              </a:rPr>
              <a:t> </a:t>
            </a:r>
            <a:r>
              <a:rPr lang="en-US" dirty="0" err="1" smtClean="0">
                <a:cs typeface="B Nazanin" panose="00000400000000000000" pitchFamily="2" charset="-78"/>
              </a:rPr>
              <a:t>بهترین</a:t>
            </a:r>
            <a:r>
              <a:rPr lang="en-US" dirty="0" smtClean="0">
                <a:cs typeface="B Nazanin" panose="00000400000000000000" pitchFamily="2" charset="-78"/>
              </a:rPr>
              <a:t> </a:t>
            </a:r>
            <a:r>
              <a:rPr lang="en-US" dirty="0" err="1" smtClean="0">
                <a:cs typeface="B Nazanin" panose="00000400000000000000" pitchFamily="2" charset="-78"/>
              </a:rPr>
              <a:t>وجه</a:t>
            </a:r>
            <a:r>
              <a:rPr lang="en-US" dirty="0" smtClean="0">
                <a:cs typeface="B Nazanin" panose="00000400000000000000" pitchFamily="2" charset="-78"/>
              </a:rPr>
              <a:t> </a:t>
            </a:r>
            <a:r>
              <a:rPr lang="en-US" dirty="0" err="1" smtClean="0">
                <a:cs typeface="B Nazanin" panose="00000400000000000000" pitchFamily="2" charset="-78"/>
              </a:rPr>
              <a:t>متناسب</a:t>
            </a:r>
            <a:r>
              <a:rPr lang="en-US" dirty="0" smtClean="0">
                <a:cs typeface="B Nazanin" panose="00000400000000000000" pitchFamily="2" charset="-78"/>
              </a:rPr>
              <a:t> </a:t>
            </a:r>
            <a:r>
              <a:rPr lang="en-US" dirty="0" err="1" smtClean="0">
                <a:cs typeface="B Nazanin" panose="00000400000000000000" pitchFamily="2" charset="-78"/>
              </a:rPr>
              <a:t>باشد</a:t>
            </a:r>
            <a:r>
              <a:rPr lang="en-US" dirty="0" smtClean="0">
                <a:cs typeface="B Nazanin" panose="00000400000000000000" pitchFamily="2" charset="-78"/>
              </a:rPr>
              <a:t> </a:t>
            </a:r>
            <a:r>
              <a:rPr lang="en-US" dirty="0" err="1" smtClean="0">
                <a:cs typeface="B Nazanin" panose="00000400000000000000" pitchFamily="2" charset="-78"/>
              </a:rPr>
              <a:t>تا</a:t>
            </a:r>
            <a:r>
              <a:rPr lang="en-US" dirty="0" smtClean="0">
                <a:cs typeface="B Nazanin" panose="00000400000000000000" pitchFamily="2" charset="-78"/>
              </a:rPr>
              <a:t> </a:t>
            </a:r>
            <a:r>
              <a:rPr lang="en-US" dirty="0" err="1" smtClean="0">
                <a:cs typeface="B Nazanin" panose="00000400000000000000" pitchFamily="2" charset="-78"/>
              </a:rPr>
              <a:t>بتوانیم</a:t>
            </a:r>
            <a:r>
              <a:rPr lang="en-US" dirty="0" smtClean="0">
                <a:cs typeface="B Nazanin" panose="00000400000000000000" pitchFamily="2" charset="-78"/>
              </a:rPr>
              <a:t> </a:t>
            </a:r>
            <a:r>
              <a:rPr lang="en-US" dirty="0" err="1" smtClean="0">
                <a:cs typeface="B Nazanin" panose="00000400000000000000" pitchFamily="2" charset="-78"/>
              </a:rPr>
              <a:t>پاسخ</a:t>
            </a:r>
            <a:r>
              <a:rPr lang="en-US" dirty="0" smtClean="0">
                <a:cs typeface="B Nazanin" panose="00000400000000000000" pitchFamily="2" charset="-78"/>
              </a:rPr>
              <a:t> </a:t>
            </a:r>
            <a:r>
              <a:rPr lang="en-US" dirty="0" err="1" smtClean="0">
                <a:cs typeface="B Nazanin" panose="00000400000000000000" pitchFamily="2" charset="-78"/>
              </a:rPr>
              <a:t>را</a:t>
            </a:r>
            <a:r>
              <a:rPr lang="en-US" dirty="0" smtClean="0">
                <a:cs typeface="B Nazanin" panose="00000400000000000000" pitchFamily="2" charset="-78"/>
              </a:rPr>
              <a:t> </a:t>
            </a:r>
            <a:r>
              <a:rPr lang="en-US" dirty="0" err="1" smtClean="0">
                <a:cs typeface="B Nazanin" panose="00000400000000000000" pitchFamily="2" charset="-78"/>
              </a:rPr>
              <a:t>برای</a:t>
            </a:r>
            <a:r>
              <a:rPr lang="en-US" dirty="0" smtClean="0">
                <a:cs typeface="B Nazanin" panose="00000400000000000000" pitchFamily="2" charset="-78"/>
              </a:rPr>
              <a:t> </a:t>
            </a:r>
            <a:r>
              <a:rPr lang="en-US" dirty="0" err="1" smtClean="0">
                <a:cs typeface="B Nazanin" panose="00000400000000000000" pitchFamily="2" charset="-78"/>
              </a:rPr>
              <a:t>هر</a:t>
            </a:r>
            <a:r>
              <a:rPr lang="en-US" dirty="0" smtClean="0">
                <a:cs typeface="B Nazanin" panose="00000400000000000000" pitchFamily="2" charset="-78"/>
              </a:rPr>
              <a:t> </a:t>
            </a:r>
            <a:r>
              <a:rPr lang="en-US" dirty="0" err="1" smtClean="0">
                <a:cs typeface="B Nazanin" panose="00000400000000000000" pitchFamily="2" charset="-78"/>
              </a:rPr>
              <a:t>مقدار</a:t>
            </a:r>
            <a:r>
              <a:rPr lang="en-US" dirty="0" smtClean="0">
                <a:cs typeface="B Nazanin" panose="00000400000000000000" pitchFamily="2" charset="-78"/>
              </a:rPr>
              <a:t> </a:t>
            </a:r>
            <a:r>
              <a:rPr lang="en-US" dirty="0" err="1" smtClean="0">
                <a:cs typeface="B Nazanin" panose="00000400000000000000" pitchFamily="2" charset="-78"/>
              </a:rPr>
              <a:t>ویژگی</a:t>
            </a:r>
            <a:r>
              <a:rPr lang="en-US" dirty="0" smtClean="0">
                <a:cs typeface="B Nazanin" panose="00000400000000000000" pitchFamily="2" charset="-78"/>
              </a:rPr>
              <a:t> </a:t>
            </a:r>
            <a:r>
              <a:rPr lang="en-US" dirty="0" err="1" smtClean="0">
                <a:cs typeface="B Nazanin" panose="00000400000000000000" pitchFamily="2" charset="-78"/>
              </a:rPr>
              <a:t>جدید</a:t>
            </a:r>
            <a:r>
              <a:rPr lang="en-US" dirty="0" smtClean="0">
                <a:cs typeface="B Nazanin" panose="00000400000000000000" pitchFamily="2" charset="-78"/>
              </a:rPr>
              <a:t> </a:t>
            </a:r>
            <a:r>
              <a:rPr lang="en-US" dirty="0" err="1" smtClean="0">
                <a:cs typeface="B Nazanin" panose="00000400000000000000" pitchFamily="2" charset="-78"/>
              </a:rPr>
              <a:t>پیش</a:t>
            </a:r>
            <a:r>
              <a:rPr lang="en-US" dirty="0" smtClean="0">
                <a:cs typeface="B Nazanin" panose="00000400000000000000" pitchFamily="2" charset="-78"/>
              </a:rPr>
              <a:t> </a:t>
            </a:r>
            <a:r>
              <a:rPr lang="en-US" dirty="0" err="1" smtClean="0">
                <a:cs typeface="B Nazanin" panose="00000400000000000000" pitchFamily="2" charset="-78"/>
              </a:rPr>
              <a:t>بینی</a:t>
            </a:r>
            <a:r>
              <a:rPr lang="en-US" dirty="0" smtClean="0">
                <a:cs typeface="B Nazanin" panose="00000400000000000000" pitchFamily="2" charset="-78"/>
              </a:rPr>
              <a:t> </a:t>
            </a:r>
            <a:r>
              <a:rPr lang="en-US" dirty="0" err="1" smtClean="0">
                <a:cs typeface="B Nazanin" panose="00000400000000000000" pitchFamily="2" charset="-78"/>
              </a:rPr>
              <a:t>کنیم</a:t>
            </a:r>
            <a:r>
              <a:rPr lang="en-US" dirty="0" smtClean="0">
                <a:cs typeface="B Nazanin" panose="00000400000000000000" pitchFamily="2" charset="-78"/>
              </a:rPr>
              <a:t> </a:t>
            </a:r>
            <a:r>
              <a:rPr lang="en-US" dirty="0" err="1" smtClean="0">
                <a:cs typeface="B Nazanin" panose="00000400000000000000" pitchFamily="2" charset="-78"/>
              </a:rPr>
              <a:t>این</a:t>
            </a:r>
            <a:r>
              <a:rPr lang="en-US" dirty="0" smtClean="0">
                <a:cs typeface="B Nazanin" panose="00000400000000000000" pitchFamily="2" charset="-78"/>
              </a:rPr>
              <a:t> </a:t>
            </a:r>
            <a:r>
              <a:rPr lang="en-US" dirty="0" err="1" smtClean="0">
                <a:cs typeface="B Nazanin" panose="00000400000000000000" pitchFamily="2" charset="-78"/>
              </a:rPr>
              <a:t>خط</a:t>
            </a:r>
            <a:r>
              <a:rPr lang="en-US" dirty="0" smtClean="0">
                <a:cs typeface="B Nazanin" panose="00000400000000000000" pitchFamily="2" charset="-78"/>
              </a:rPr>
              <a:t> </a:t>
            </a:r>
            <a:r>
              <a:rPr lang="en-US" dirty="0" err="1" smtClean="0">
                <a:cs typeface="B Nazanin" panose="00000400000000000000" pitchFamily="2" charset="-78"/>
              </a:rPr>
              <a:t>را</a:t>
            </a:r>
            <a:r>
              <a:rPr lang="en-US" dirty="0" smtClean="0">
                <a:cs typeface="B Nazanin" panose="00000400000000000000" pitchFamily="2" charset="-78"/>
              </a:rPr>
              <a:t> </a:t>
            </a:r>
            <a:r>
              <a:rPr lang="en-US" dirty="0" err="1" smtClean="0">
                <a:cs typeface="B Nazanin" panose="00000400000000000000" pitchFamily="2" charset="-78"/>
              </a:rPr>
              <a:t>خط</a:t>
            </a:r>
            <a:r>
              <a:rPr lang="en-US" dirty="0" smtClean="0">
                <a:cs typeface="B Nazanin" panose="00000400000000000000" pitchFamily="2" charset="-78"/>
              </a:rPr>
              <a:t> </a:t>
            </a:r>
            <a:r>
              <a:rPr lang="en-US" dirty="0" err="1" smtClean="0">
                <a:cs typeface="B Nazanin" panose="00000400000000000000" pitchFamily="2" charset="-78"/>
              </a:rPr>
              <a:t>رگرسیون</a:t>
            </a:r>
            <a:r>
              <a:rPr lang="en-US" dirty="0" smtClean="0">
                <a:cs typeface="B Nazanin" panose="00000400000000000000" pitchFamily="2" charset="-78"/>
              </a:rPr>
              <a:t> </a:t>
            </a:r>
            <a:r>
              <a:rPr lang="en-US" dirty="0" err="1" smtClean="0">
                <a:cs typeface="B Nazanin" panose="00000400000000000000" pitchFamily="2" charset="-78"/>
              </a:rPr>
              <a:t>می</a:t>
            </a:r>
            <a:r>
              <a:rPr lang="en-US" dirty="0" smtClean="0">
                <a:cs typeface="B Nazanin" panose="00000400000000000000" pitchFamily="2" charset="-78"/>
              </a:rPr>
              <a:t> </a:t>
            </a:r>
            <a:r>
              <a:rPr lang="en-US" dirty="0" err="1" smtClean="0">
                <a:cs typeface="B Nazanin" panose="00000400000000000000" pitchFamily="2" charset="-78"/>
              </a:rPr>
              <a:t>نامند</a:t>
            </a:r>
            <a:endParaRPr lang="en-US" dirty="0" smtClean="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516" y="2373986"/>
            <a:ext cx="6561513" cy="3670045"/>
          </a:xfrm>
          <a:prstGeom prst="rect">
            <a:avLst/>
          </a:prstGeom>
        </p:spPr>
      </p:pic>
    </p:spTree>
    <p:extLst>
      <p:ext uri="{BB962C8B-B14F-4D97-AF65-F5344CB8AC3E}">
        <p14:creationId xmlns:p14="http://schemas.microsoft.com/office/powerpoint/2010/main" val="4029901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581" y="246809"/>
            <a:ext cx="11105803" cy="3416320"/>
          </a:xfrm>
          <a:prstGeom prst="rect">
            <a:avLst/>
          </a:prstGeom>
        </p:spPr>
        <p:txBody>
          <a:bodyPr wrap="square">
            <a:spAutoFit/>
          </a:bodyPr>
          <a:lstStyle/>
          <a:p>
            <a:pPr algn="r">
              <a:lnSpc>
                <a:spcPct val="150000"/>
              </a:lnSpc>
            </a:pPr>
            <a:r>
              <a:rPr lang="fa-IR" b="1" dirty="0" smtClean="0">
                <a:cs typeface="B Nazanin" panose="00000400000000000000" pitchFamily="2" charset="-78"/>
              </a:rPr>
              <a:t>ضریب همبستگی</a:t>
            </a:r>
          </a:p>
          <a:p>
            <a:pPr algn="r">
              <a:lnSpc>
                <a:spcPct val="150000"/>
              </a:lnSpc>
            </a:pPr>
            <a:r>
              <a:rPr lang="fa-IR" dirty="0" smtClean="0">
                <a:cs typeface="B Nazanin" panose="00000400000000000000" pitchFamily="2" charset="-78"/>
              </a:rPr>
              <a:t>برای سنجش شدت رابطه بین متغیر وابسته و مستقل می‌توان از ضریب همبستگی استفاده کرد. هر چه ضریب همبستگی به ۱ یا ۱- نزدیکتر باشد</a:t>
            </a:r>
            <a:endParaRPr lang="en-US" dirty="0" smtClean="0">
              <a:cs typeface="B Nazanin" panose="00000400000000000000" pitchFamily="2" charset="-78"/>
            </a:endParaRPr>
          </a:p>
          <a:p>
            <a:pPr algn="r">
              <a:lnSpc>
                <a:spcPct val="150000"/>
              </a:lnSpc>
            </a:pPr>
            <a:r>
              <a:rPr lang="fa-IR" dirty="0" smtClean="0">
                <a:cs typeface="B Nazanin" panose="00000400000000000000" pitchFamily="2" charset="-78"/>
              </a:rPr>
              <a:t>،‌ شدت رابطه خطی بین متغیرهای مستقل و وابسته شدیدتر است. البته اگر ضریب همبستگی نزدیک به ۱ باشد جهت تغییرات هر دو متغیر یکسان است که به آن رابطه مستقیم می‌گوییم و اگر ضریب همبستگی به ۱- نزدیک باشد، جهت تغییرات متغیرها معکوس یکدیگر خواهد بود و به آن رابطه عکس می‌گوییم. ولی در هر دو حالت امکان پیش‌بینی مقدار متغیر وابسته برحسب متغیر مستقل وجود دارد.</a:t>
            </a:r>
          </a:p>
          <a:p>
            <a:pPr algn="r">
              <a:lnSpc>
                <a:spcPct val="150000"/>
              </a:lnSpc>
            </a:pPr>
            <a:r>
              <a:rPr lang="fa-IR" dirty="0" smtClean="0">
                <a:cs typeface="B Nazanin" panose="00000400000000000000" pitchFamily="2" charset="-78"/>
              </a:rPr>
              <a:t>هرچند ضریب همبستگی راهی برای نشان دادن رابطه بین دو متغیر مستقل و وابسته است ولی مدل رابطه بین این دو متغیر را نشان نمی‌دهد. با رگرسیون می‌توان قانونی که بین داده‌ها وجود دارد را کشف و به کار بست. بسیاری از رابطه‌های فیزیک یا شیمی به کمک رگرسیون بدست آمده است. برای مثال مقدار ثابت گازها در فیزیک کلاسیک از طریق رگرسیون قابل محاسبه است.</a:t>
            </a:r>
            <a:endParaRPr lang="fa-IR"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597" y="3663129"/>
            <a:ext cx="4112950" cy="2966506"/>
          </a:xfrm>
          <a:prstGeom prst="rect">
            <a:avLst/>
          </a:prstGeom>
        </p:spPr>
      </p:pic>
    </p:spTree>
    <p:extLst>
      <p:ext uri="{BB962C8B-B14F-4D97-AF65-F5344CB8AC3E}">
        <p14:creationId xmlns:p14="http://schemas.microsoft.com/office/powerpoint/2010/main" val="801096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32849" y="377897"/>
            <a:ext cx="5640610" cy="2585323"/>
          </a:xfrm>
          <a:prstGeom prst="rect">
            <a:avLst/>
          </a:prstGeom>
        </p:spPr>
        <p:txBody>
          <a:bodyPr wrap="square">
            <a:spAutoFit/>
          </a:bodyPr>
          <a:lstStyle/>
          <a:p>
            <a:pPr algn="r" rtl="1">
              <a:lnSpc>
                <a:spcPct val="150000"/>
              </a:lnSpc>
            </a:pPr>
            <a:r>
              <a:rPr lang="fa-IR" dirty="0" smtClean="0">
                <a:cs typeface="B Nazanin" panose="00000400000000000000" pitchFamily="2" charset="-78"/>
              </a:rPr>
              <a:t>روش‌های مختلفی برای تعریف خطا و حداقل کردن آن وجود دارد. معیاری که در مدل رگرسیون خطی ساده به کار می‌رود، کمینه کردن مجموع مربعات خطا است. از آنجایی که میانگین مقدارهای خطا صفر در نظر گرفته شده است، می‌دانیم زمانی مجموع</a:t>
            </a:r>
            <a:r>
              <a:rPr lang="en-US" dirty="0">
                <a:cs typeface="B Nazanin" panose="00000400000000000000" pitchFamily="2" charset="-78"/>
              </a:rPr>
              <a:t> </a:t>
            </a:r>
            <a:r>
              <a:rPr lang="fa-IR" dirty="0" smtClean="0">
                <a:cs typeface="B Nazanin" panose="00000400000000000000" pitchFamily="2" charset="-78"/>
              </a:rPr>
              <a:t>مربعات</a:t>
            </a:r>
            <a:r>
              <a:rPr lang="en-US" dirty="0">
                <a:cs typeface="B Nazanin" panose="00000400000000000000" pitchFamily="2" charset="-78"/>
              </a:rPr>
              <a:t> </a:t>
            </a:r>
            <a:r>
              <a:rPr lang="fa-IR" dirty="0" smtClean="0">
                <a:cs typeface="B Nazanin" panose="00000400000000000000" pitchFamily="2" charset="-78"/>
              </a:rPr>
              <a:t>خطا، حداقل ممکن را خواهد داشت که توزیع داده‌ها نرمال</a:t>
            </a:r>
            <a:r>
              <a:rPr lang="en-US" dirty="0" smtClean="0">
                <a:cs typeface="B Nazanin" panose="00000400000000000000" pitchFamily="2" charset="-78"/>
              </a:rPr>
              <a:t> </a:t>
            </a:r>
            <a:r>
              <a:rPr lang="fa-IR" dirty="0" smtClean="0">
                <a:cs typeface="B Nazanin" panose="00000400000000000000" pitchFamily="2" charset="-78"/>
              </a:rPr>
              <a:t>باشند. در نتیجه، نرمال بودن</a:t>
            </a:r>
            <a:r>
              <a:rPr lang="en-US" dirty="0">
                <a:cs typeface="B Nazanin" panose="00000400000000000000" pitchFamily="2" charset="-78"/>
              </a:rPr>
              <a:t> </a:t>
            </a:r>
            <a:r>
              <a:rPr lang="fa-IR" dirty="0" smtClean="0">
                <a:cs typeface="B Nazanin" panose="00000400000000000000" pitchFamily="2" charset="-78"/>
              </a:rPr>
              <a:t>داده‌های</a:t>
            </a:r>
            <a:r>
              <a:rPr lang="en-US" dirty="0">
                <a:cs typeface="B Nazanin" panose="00000400000000000000" pitchFamily="2" charset="-78"/>
              </a:rPr>
              <a:t> </a:t>
            </a:r>
            <a:r>
              <a:rPr lang="fa-IR" dirty="0" smtClean="0">
                <a:cs typeface="B Nazanin" panose="00000400000000000000" pitchFamily="2" charset="-78"/>
              </a:rPr>
              <a:t>متغیر وابسته یا باقی‌مانده‌ها یکی از فرضیات مهم برای مدل رگرسیونی خطی ساده است.</a:t>
            </a:r>
            <a:endParaRPr lang="en-US" dirty="0">
              <a:cs typeface="B Nazanin" panose="00000400000000000000" pitchFamily="2" charset="-78"/>
            </a:endParaRPr>
          </a:p>
        </p:txBody>
      </p:sp>
      <p:sp>
        <p:nvSpPr>
          <p:cNvPr id="6" name="Rectangle 5"/>
          <p:cNvSpPr/>
          <p:nvPr/>
        </p:nvSpPr>
        <p:spPr>
          <a:xfrm>
            <a:off x="1611085" y="18661"/>
            <a:ext cx="4264090" cy="6863417"/>
          </a:xfrm>
          <a:prstGeom prst="rect">
            <a:avLst/>
          </a:prstGeom>
          <a:solidFill>
            <a:schemeClr val="tx1"/>
          </a:solidFill>
        </p:spPr>
        <p:txBody>
          <a:bodyPr wrap="square">
            <a:spAutoFit/>
          </a:bodyPr>
          <a:lstStyle/>
          <a:p>
            <a:r>
              <a:rPr lang="en-US" sz="1000" dirty="0" smtClean="0">
                <a:solidFill>
                  <a:srgbClr val="C586C0"/>
                </a:solidFill>
                <a:effectLst/>
                <a:latin typeface="Consolas" panose="020B0609020204030204" pitchFamily="49" charset="0"/>
                <a:cs typeface="B Nazanin" panose="00000400000000000000" pitchFamily="2" charset="-78"/>
              </a:rPr>
              <a:t>import</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4EC9B0"/>
                </a:solidFill>
                <a:effectLst/>
                <a:latin typeface="Consolas" panose="020B0609020204030204" pitchFamily="49" charset="0"/>
                <a:cs typeface="B Nazanin" panose="00000400000000000000" pitchFamily="2" charset="-78"/>
              </a:rPr>
              <a:t>numpy</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C586C0"/>
                </a:solidFill>
                <a:effectLst/>
                <a:latin typeface="Consolas" panose="020B0609020204030204" pitchFamily="49" charset="0"/>
                <a:cs typeface="B Nazanin" panose="00000400000000000000" pitchFamily="2" charset="-78"/>
              </a:rPr>
              <a:t>as</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4EC9B0"/>
                </a:solidFill>
                <a:effectLst/>
                <a:latin typeface="Consolas" panose="020B0609020204030204" pitchFamily="49" charset="0"/>
                <a:cs typeface="B Nazanin" panose="00000400000000000000" pitchFamily="2" charset="-78"/>
              </a:rPr>
              <a:t>np</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C586C0"/>
                </a:solidFill>
                <a:effectLst/>
                <a:latin typeface="Consolas" panose="020B0609020204030204" pitchFamily="49" charset="0"/>
                <a:cs typeface="B Nazanin" panose="00000400000000000000" pitchFamily="2" charset="-78"/>
              </a:rPr>
              <a:t>import</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4EC9B0"/>
                </a:solidFill>
                <a:effectLst/>
                <a:latin typeface="Consolas" panose="020B0609020204030204" pitchFamily="49" charset="0"/>
                <a:cs typeface="B Nazanin" panose="00000400000000000000" pitchFamily="2" charset="-78"/>
              </a:rPr>
              <a:t>matplotlib</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4EC9B0"/>
                </a:solidFill>
                <a:effectLst/>
                <a:latin typeface="Consolas" panose="020B0609020204030204" pitchFamily="49" charset="0"/>
                <a:cs typeface="B Nazanin" panose="00000400000000000000" pitchFamily="2" charset="-78"/>
              </a:rPr>
              <a:t>pyplot</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C586C0"/>
                </a:solidFill>
                <a:effectLst/>
                <a:latin typeface="Consolas" panose="020B0609020204030204" pitchFamily="49" charset="0"/>
                <a:cs typeface="B Nazanin" panose="00000400000000000000" pitchFamily="2" charset="-78"/>
              </a:rPr>
              <a:t>as</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4EC9B0"/>
                </a:solidFill>
                <a:effectLst/>
                <a:latin typeface="Consolas" panose="020B0609020204030204" pitchFamily="49" charset="0"/>
                <a:cs typeface="B Nazanin" panose="00000400000000000000" pitchFamily="2" charset="-78"/>
              </a:rPr>
              <a:t>plt</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err="1" smtClean="0">
                <a:solidFill>
                  <a:srgbClr val="569CD6"/>
                </a:solidFill>
                <a:effectLst/>
                <a:latin typeface="Consolas" panose="020B0609020204030204" pitchFamily="49" charset="0"/>
                <a:cs typeface="B Nazanin" panose="00000400000000000000" pitchFamily="2" charset="-78"/>
              </a:rPr>
              <a:t>def</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DCDCAA"/>
                </a:solidFill>
                <a:effectLst/>
                <a:latin typeface="Consolas" panose="020B0609020204030204" pitchFamily="49" charset="0"/>
                <a:cs typeface="B Nazanin" panose="00000400000000000000" pitchFamily="2" charset="-78"/>
              </a:rPr>
              <a:t>estimate_coef</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number of observations/points</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n</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4EC9B0"/>
                </a:solidFill>
                <a:effectLst/>
                <a:latin typeface="Consolas" panose="020B0609020204030204" pitchFamily="49" charset="0"/>
                <a:cs typeface="B Nazanin" panose="00000400000000000000" pitchFamily="2" charset="-78"/>
              </a:rPr>
              <a:t>np</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size</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mean of x and y vector</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9CDCFE"/>
                </a:solidFill>
                <a:effectLst/>
                <a:latin typeface="Consolas" panose="020B0609020204030204" pitchFamily="49" charset="0"/>
                <a:cs typeface="B Nazanin" panose="00000400000000000000" pitchFamily="2" charset="-78"/>
              </a:rPr>
              <a:t>m_x</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4EC9B0"/>
                </a:solidFill>
                <a:effectLst/>
                <a:latin typeface="Consolas" panose="020B0609020204030204" pitchFamily="49" charset="0"/>
                <a:cs typeface="B Nazanin" panose="00000400000000000000" pitchFamily="2" charset="-78"/>
              </a:rPr>
              <a:t>np</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mean</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9CDCFE"/>
                </a:solidFill>
                <a:effectLst/>
                <a:latin typeface="Consolas" panose="020B0609020204030204" pitchFamily="49" charset="0"/>
                <a:cs typeface="B Nazanin" panose="00000400000000000000" pitchFamily="2" charset="-78"/>
              </a:rPr>
              <a:t>m_y</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4EC9B0"/>
                </a:solidFill>
                <a:effectLst/>
                <a:latin typeface="Consolas" panose="020B0609020204030204" pitchFamily="49" charset="0"/>
                <a:cs typeface="B Nazanin" panose="00000400000000000000" pitchFamily="2" charset="-78"/>
              </a:rPr>
              <a:t>np</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mean</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calculating cross-deviation and deviation about x</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9CDCFE"/>
                </a:solidFill>
                <a:effectLst/>
                <a:latin typeface="Consolas" panose="020B0609020204030204" pitchFamily="49" charset="0"/>
                <a:cs typeface="B Nazanin" panose="00000400000000000000" pitchFamily="2" charset="-78"/>
              </a:rPr>
              <a:t>SS_xy</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4EC9B0"/>
                </a:solidFill>
                <a:effectLst/>
                <a:latin typeface="Consolas" panose="020B0609020204030204" pitchFamily="49" charset="0"/>
                <a:cs typeface="B Nazanin" panose="00000400000000000000" pitchFamily="2" charset="-78"/>
              </a:rPr>
              <a:t>np</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sum</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9CDCFE"/>
                </a:solidFill>
                <a:effectLst/>
                <a:latin typeface="Consolas" panose="020B0609020204030204" pitchFamily="49" charset="0"/>
                <a:cs typeface="B Nazanin" panose="00000400000000000000" pitchFamily="2" charset="-78"/>
              </a:rPr>
              <a:t>n</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9CDCFE"/>
                </a:solidFill>
                <a:effectLst/>
                <a:latin typeface="Consolas" panose="020B0609020204030204" pitchFamily="49" charset="0"/>
                <a:cs typeface="B Nazanin" panose="00000400000000000000" pitchFamily="2" charset="-78"/>
              </a:rPr>
              <a:t>m_y</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9CDCFE"/>
                </a:solidFill>
                <a:effectLst/>
                <a:latin typeface="Consolas" panose="020B0609020204030204" pitchFamily="49" charset="0"/>
                <a:cs typeface="B Nazanin" panose="00000400000000000000" pitchFamily="2" charset="-78"/>
              </a:rPr>
              <a:t>m_x</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9CDCFE"/>
                </a:solidFill>
                <a:effectLst/>
                <a:latin typeface="Consolas" panose="020B0609020204030204" pitchFamily="49" charset="0"/>
                <a:cs typeface="B Nazanin" panose="00000400000000000000" pitchFamily="2" charset="-78"/>
              </a:rPr>
              <a:t>SS_xx</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4EC9B0"/>
                </a:solidFill>
                <a:effectLst/>
                <a:latin typeface="Consolas" panose="020B0609020204030204" pitchFamily="49" charset="0"/>
                <a:cs typeface="B Nazanin" panose="00000400000000000000" pitchFamily="2" charset="-78"/>
              </a:rPr>
              <a:t>np</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sum</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9CDCFE"/>
                </a:solidFill>
                <a:effectLst/>
                <a:latin typeface="Consolas" panose="020B0609020204030204" pitchFamily="49" charset="0"/>
                <a:cs typeface="B Nazanin" panose="00000400000000000000" pitchFamily="2" charset="-78"/>
              </a:rPr>
              <a:t>n</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9CDCFE"/>
                </a:solidFill>
                <a:effectLst/>
                <a:latin typeface="Consolas" panose="020B0609020204030204" pitchFamily="49" charset="0"/>
                <a:cs typeface="B Nazanin" panose="00000400000000000000" pitchFamily="2" charset="-78"/>
              </a:rPr>
              <a:t>m_x</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9CDCFE"/>
                </a:solidFill>
                <a:effectLst/>
                <a:latin typeface="Consolas" panose="020B0609020204030204" pitchFamily="49" charset="0"/>
                <a:cs typeface="B Nazanin" panose="00000400000000000000" pitchFamily="2" charset="-78"/>
              </a:rPr>
              <a:t>m_x</a:t>
            </a:r>
            <a:r>
              <a:rPr lang="en-US" sz="1000" dirty="0" smtClean="0">
                <a:solidFill>
                  <a:srgbClr val="D4D4D4"/>
                </a:solidFill>
                <a:effectLst/>
                <a:latin typeface="Consolas" panose="020B0609020204030204" pitchFamily="49" charset="0"/>
                <a:cs typeface="B Nazanin" panose="00000400000000000000" pitchFamily="2" charset="-78"/>
              </a:rPr>
              <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calculating regression coefficients</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b_1</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9CDCFE"/>
                </a:solidFill>
                <a:effectLst/>
                <a:latin typeface="Consolas" panose="020B0609020204030204" pitchFamily="49" charset="0"/>
                <a:cs typeface="B Nazanin" panose="00000400000000000000" pitchFamily="2" charset="-78"/>
              </a:rPr>
              <a:t>SS_xy</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9CDCFE"/>
                </a:solidFill>
                <a:effectLst/>
                <a:latin typeface="Consolas" panose="020B0609020204030204" pitchFamily="49" charset="0"/>
                <a:cs typeface="B Nazanin" panose="00000400000000000000" pitchFamily="2" charset="-78"/>
              </a:rPr>
              <a:t>SS_xx</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b_0</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9CDCFE"/>
                </a:solidFill>
                <a:effectLst/>
                <a:latin typeface="Consolas" panose="020B0609020204030204" pitchFamily="49" charset="0"/>
                <a:cs typeface="B Nazanin" panose="00000400000000000000" pitchFamily="2" charset="-78"/>
              </a:rPr>
              <a:t>m_y</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9CDCFE"/>
                </a:solidFill>
                <a:effectLst/>
                <a:latin typeface="Consolas" panose="020B0609020204030204" pitchFamily="49" charset="0"/>
                <a:cs typeface="B Nazanin" panose="00000400000000000000" pitchFamily="2" charset="-78"/>
              </a:rPr>
              <a:t>b_1</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9CDCFE"/>
                </a:solidFill>
                <a:effectLst/>
                <a:latin typeface="Consolas" panose="020B0609020204030204" pitchFamily="49" charset="0"/>
                <a:cs typeface="B Nazanin" panose="00000400000000000000" pitchFamily="2" charset="-78"/>
              </a:rPr>
              <a:t>m_x</a:t>
            </a:r>
            <a:r>
              <a:rPr lang="en-US" sz="1000" dirty="0" smtClean="0">
                <a:solidFill>
                  <a:srgbClr val="D4D4D4"/>
                </a:solidFill>
                <a:effectLst/>
                <a:latin typeface="Consolas" panose="020B0609020204030204" pitchFamily="49" charset="0"/>
                <a:cs typeface="B Nazanin" panose="00000400000000000000" pitchFamily="2" charset="-78"/>
              </a:rPr>
              <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C586C0"/>
                </a:solidFill>
                <a:effectLst/>
                <a:latin typeface="Consolas" panose="020B0609020204030204" pitchFamily="49" charset="0"/>
                <a:cs typeface="B Nazanin" panose="00000400000000000000" pitchFamily="2" charset="-78"/>
              </a:rPr>
              <a:t>return</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b_0</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b_1</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err="1" smtClean="0">
                <a:solidFill>
                  <a:srgbClr val="569CD6"/>
                </a:solidFill>
                <a:effectLst/>
                <a:latin typeface="Consolas" panose="020B0609020204030204" pitchFamily="49" charset="0"/>
                <a:cs typeface="B Nazanin" panose="00000400000000000000" pitchFamily="2" charset="-78"/>
              </a:rPr>
              <a:t>def</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DCDCAA"/>
                </a:solidFill>
                <a:effectLst/>
                <a:latin typeface="Consolas" panose="020B0609020204030204" pitchFamily="49" charset="0"/>
                <a:cs typeface="B Nazanin" panose="00000400000000000000" pitchFamily="2" charset="-78"/>
              </a:rPr>
              <a:t>plot_regression_line</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b</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plotting the actual points as scatter plot</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4EC9B0"/>
                </a:solidFill>
                <a:effectLst/>
                <a:latin typeface="Consolas" panose="020B0609020204030204" pitchFamily="49" charset="0"/>
                <a:cs typeface="B Nazanin" panose="00000400000000000000" pitchFamily="2" charset="-78"/>
              </a:rPr>
              <a:t>plt</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scatter</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color</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CE9178"/>
                </a:solidFill>
                <a:effectLst/>
                <a:latin typeface="Consolas" panose="020B0609020204030204" pitchFamily="49" charset="0"/>
                <a:cs typeface="B Nazanin" panose="00000400000000000000" pitchFamily="2" charset="-78"/>
              </a:rPr>
              <a:t>"m"</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marker</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CE9178"/>
                </a:solidFill>
                <a:effectLst/>
                <a:latin typeface="Consolas" panose="020B0609020204030204" pitchFamily="49" charset="0"/>
                <a:cs typeface="B Nazanin" panose="00000400000000000000" pitchFamily="2" charset="-78"/>
              </a:rPr>
              <a:t>"o"</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s</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B5CEA8"/>
                </a:solidFill>
                <a:effectLst/>
                <a:latin typeface="Consolas" panose="020B0609020204030204" pitchFamily="49" charset="0"/>
                <a:cs typeface="B Nazanin" panose="00000400000000000000" pitchFamily="2" charset="-78"/>
              </a:rPr>
              <a:t>30</a:t>
            </a:r>
            <a:r>
              <a:rPr lang="en-US" sz="1000" dirty="0" smtClean="0">
                <a:solidFill>
                  <a:srgbClr val="D4D4D4"/>
                </a:solidFill>
                <a:effectLst/>
                <a:latin typeface="Consolas" panose="020B0609020204030204" pitchFamily="49" charset="0"/>
                <a:cs typeface="B Nazanin" panose="00000400000000000000" pitchFamily="2" charset="-78"/>
              </a:rPr>
              <a:t>)</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predicted response vector</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9CDCFE"/>
                </a:solidFill>
                <a:effectLst/>
                <a:latin typeface="Consolas" panose="020B0609020204030204" pitchFamily="49" charset="0"/>
                <a:cs typeface="B Nazanin" panose="00000400000000000000" pitchFamily="2" charset="-78"/>
              </a:rPr>
              <a:t>y_pred</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9CDCFE"/>
                </a:solidFill>
                <a:effectLst/>
                <a:latin typeface="Consolas" panose="020B0609020204030204" pitchFamily="49" charset="0"/>
                <a:cs typeface="B Nazanin" panose="00000400000000000000" pitchFamily="2" charset="-78"/>
              </a:rPr>
              <a:t>b</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B5CEA8"/>
                </a:solidFill>
                <a:effectLst/>
                <a:latin typeface="Consolas" panose="020B0609020204030204" pitchFamily="49" charset="0"/>
                <a:cs typeface="B Nazanin" panose="00000400000000000000" pitchFamily="2" charset="-78"/>
              </a:rPr>
              <a:t>0</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9CDCFE"/>
                </a:solidFill>
                <a:effectLst/>
                <a:latin typeface="Consolas" panose="020B0609020204030204" pitchFamily="49" charset="0"/>
                <a:cs typeface="B Nazanin" panose="00000400000000000000" pitchFamily="2" charset="-78"/>
              </a:rPr>
              <a:t>b</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B5CEA8"/>
                </a:solidFill>
                <a:effectLst/>
                <a:latin typeface="Consolas" panose="020B0609020204030204" pitchFamily="49" charset="0"/>
                <a:cs typeface="B Nazanin" panose="00000400000000000000" pitchFamily="2" charset="-78"/>
              </a:rPr>
              <a:t>1</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plotting the regression line</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4EC9B0"/>
                </a:solidFill>
                <a:effectLst/>
                <a:latin typeface="Consolas" panose="020B0609020204030204" pitchFamily="49" charset="0"/>
                <a:cs typeface="B Nazanin" panose="00000400000000000000" pitchFamily="2" charset="-78"/>
              </a:rPr>
              <a:t>plt</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plot</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9CDCFE"/>
                </a:solidFill>
                <a:effectLst/>
                <a:latin typeface="Consolas" panose="020B0609020204030204" pitchFamily="49" charset="0"/>
                <a:cs typeface="B Nazanin" panose="00000400000000000000" pitchFamily="2" charset="-78"/>
              </a:rPr>
              <a:t>y_pred</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color</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CE9178"/>
                </a:solidFill>
                <a:effectLst/>
                <a:latin typeface="Consolas" panose="020B0609020204030204" pitchFamily="49" charset="0"/>
                <a:cs typeface="B Nazanin" panose="00000400000000000000" pitchFamily="2" charset="-78"/>
              </a:rPr>
              <a:t>"g"</a:t>
            </a:r>
            <a:r>
              <a:rPr lang="en-US" sz="1000" dirty="0" smtClean="0">
                <a:solidFill>
                  <a:srgbClr val="D4D4D4"/>
                </a:solidFill>
                <a:effectLst/>
                <a:latin typeface="Consolas" panose="020B0609020204030204" pitchFamily="49" charset="0"/>
                <a:cs typeface="B Nazanin" panose="00000400000000000000" pitchFamily="2" charset="-78"/>
              </a:rPr>
              <a:t>)</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putting labels</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4EC9B0"/>
                </a:solidFill>
                <a:effectLst/>
                <a:latin typeface="Consolas" panose="020B0609020204030204" pitchFamily="49" charset="0"/>
                <a:cs typeface="B Nazanin" panose="00000400000000000000" pitchFamily="2" charset="-78"/>
              </a:rPr>
              <a:t>plt</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xlabel</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CE9178"/>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4EC9B0"/>
                </a:solidFill>
                <a:effectLst/>
                <a:latin typeface="Consolas" panose="020B0609020204030204" pitchFamily="49" charset="0"/>
                <a:cs typeface="B Nazanin" panose="00000400000000000000" pitchFamily="2" charset="-78"/>
              </a:rPr>
              <a:t>plt</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ylabel</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CE9178"/>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function to show plot</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4EC9B0"/>
                </a:solidFill>
                <a:effectLst/>
                <a:latin typeface="Consolas" panose="020B0609020204030204" pitchFamily="49" charset="0"/>
                <a:cs typeface="B Nazanin" panose="00000400000000000000" pitchFamily="2" charset="-78"/>
              </a:rPr>
              <a:t>plt</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show</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err="1" smtClean="0">
                <a:solidFill>
                  <a:srgbClr val="569CD6"/>
                </a:solidFill>
                <a:effectLst/>
                <a:latin typeface="Consolas" panose="020B0609020204030204" pitchFamily="49" charset="0"/>
                <a:cs typeface="B Nazanin" panose="00000400000000000000" pitchFamily="2" charset="-78"/>
              </a:rPr>
              <a:t>def</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DCDCAA"/>
                </a:solidFill>
                <a:effectLst/>
                <a:latin typeface="Consolas" panose="020B0609020204030204" pitchFamily="49" charset="0"/>
                <a:cs typeface="B Nazanin" panose="00000400000000000000" pitchFamily="2" charset="-78"/>
              </a:rPr>
              <a:t>main</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observations / data</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4EC9B0"/>
                </a:solidFill>
                <a:effectLst/>
                <a:latin typeface="Consolas" panose="020B0609020204030204" pitchFamily="49" charset="0"/>
                <a:cs typeface="B Nazanin" panose="00000400000000000000" pitchFamily="2" charset="-78"/>
              </a:rPr>
              <a:t>np</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array</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B5CEA8"/>
                </a:solidFill>
                <a:effectLst/>
                <a:latin typeface="Consolas" panose="020B0609020204030204" pitchFamily="49" charset="0"/>
                <a:cs typeface="B Nazanin" panose="00000400000000000000" pitchFamily="2" charset="-78"/>
              </a:rPr>
              <a:t>0</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1</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2</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3</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4</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5</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6</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7</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8</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9</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4EC9B0"/>
                </a:solidFill>
                <a:effectLst/>
                <a:latin typeface="Consolas" panose="020B0609020204030204" pitchFamily="49" charset="0"/>
                <a:cs typeface="B Nazanin" panose="00000400000000000000" pitchFamily="2" charset="-78"/>
              </a:rPr>
              <a:t>np</a:t>
            </a:r>
            <a:r>
              <a:rPr lang="en-US" sz="1000" dirty="0" err="1" smtClean="0">
                <a:solidFill>
                  <a:srgbClr val="D4D4D4"/>
                </a:solidFill>
                <a:effectLst/>
                <a:latin typeface="Consolas" panose="020B0609020204030204" pitchFamily="49" charset="0"/>
                <a:cs typeface="B Nazanin" panose="00000400000000000000" pitchFamily="2" charset="-78"/>
              </a:rPr>
              <a:t>.</a:t>
            </a:r>
            <a:r>
              <a:rPr lang="en-US" sz="1000" dirty="0" err="1" smtClean="0">
                <a:solidFill>
                  <a:srgbClr val="DCDCAA"/>
                </a:solidFill>
                <a:effectLst/>
                <a:latin typeface="Consolas" panose="020B0609020204030204" pitchFamily="49" charset="0"/>
                <a:cs typeface="B Nazanin" panose="00000400000000000000" pitchFamily="2" charset="-78"/>
              </a:rPr>
              <a:t>array</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B5CEA8"/>
                </a:solidFill>
                <a:effectLst/>
                <a:latin typeface="Consolas" panose="020B0609020204030204" pitchFamily="49" charset="0"/>
                <a:cs typeface="B Nazanin" panose="00000400000000000000" pitchFamily="2" charset="-78"/>
              </a:rPr>
              <a:t>1</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3</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2</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5</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7</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8</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8</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9</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10</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B5CEA8"/>
                </a:solidFill>
                <a:effectLst/>
                <a:latin typeface="Consolas" panose="020B0609020204030204" pitchFamily="49" charset="0"/>
                <a:cs typeface="B Nazanin" panose="00000400000000000000" pitchFamily="2" charset="-78"/>
              </a:rPr>
              <a:t>12</a:t>
            </a:r>
            <a:r>
              <a:rPr lang="en-US" sz="1000" dirty="0" smtClean="0">
                <a:solidFill>
                  <a:srgbClr val="D4D4D4"/>
                </a:solidFill>
                <a:effectLst/>
                <a:latin typeface="Consolas" panose="020B0609020204030204" pitchFamily="49" charset="0"/>
                <a:cs typeface="B Nazanin" panose="00000400000000000000" pitchFamily="2" charset="-78"/>
              </a:rPr>
              <a:t>])</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estimating coefficients</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b</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err="1" smtClean="0">
                <a:solidFill>
                  <a:srgbClr val="DCDCAA"/>
                </a:solidFill>
                <a:effectLst/>
                <a:latin typeface="Consolas" panose="020B0609020204030204" pitchFamily="49" charset="0"/>
                <a:cs typeface="B Nazanin" panose="00000400000000000000" pitchFamily="2" charset="-78"/>
              </a:rPr>
              <a:t>estimate_coef</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DCDCAA"/>
                </a:solidFill>
                <a:effectLst/>
                <a:latin typeface="Consolas" panose="020B0609020204030204" pitchFamily="49" charset="0"/>
                <a:cs typeface="B Nazanin" panose="00000400000000000000" pitchFamily="2" charset="-78"/>
              </a:rPr>
              <a:t>print</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CE9178"/>
                </a:solidFill>
                <a:effectLst/>
                <a:latin typeface="Consolas" panose="020B0609020204030204" pitchFamily="49" charset="0"/>
                <a:cs typeface="B Nazanin" panose="00000400000000000000" pitchFamily="2" charset="-78"/>
              </a:rPr>
              <a:t>"Estimated coefficients:</a:t>
            </a:r>
            <a:r>
              <a:rPr lang="en-US" sz="1000" dirty="0" smtClean="0">
                <a:solidFill>
                  <a:srgbClr val="D7BA7D"/>
                </a:solidFill>
                <a:effectLst/>
                <a:latin typeface="Consolas" panose="020B0609020204030204" pitchFamily="49" charset="0"/>
                <a:cs typeface="B Nazanin" panose="00000400000000000000" pitchFamily="2" charset="-78"/>
              </a:rPr>
              <a:t>\</a:t>
            </a:r>
            <a:r>
              <a:rPr lang="en-US" sz="1000" dirty="0" err="1" smtClean="0">
                <a:solidFill>
                  <a:srgbClr val="D7BA7D"/>
                </a:solidFill>
                <a:effectLst/>
                <a:latin typeface="Consolas" panose="020B0609020204030204" pitchFamily="49" charset="0"/>
                <a:cs typeface="B Nazanin" panose="00000400000000000000" pitchFamily="2" charset="-78"/>
              </a:rPr>
              <a:t>n</a:t>
            </a:r>
            <a:r>
              <a:rPr lang="en-US" sz="1000" dirty="0" err="1" smtClean="0">
                <a:solidFill>
                  <a:srgbClr val="CE9178"/>
                </a:solidFill>
                <a:effectLst/>
                <a:latin typeface="Consolas" panose="020B0609020204030204" pitchFamily="49" charset="0"/>
                <a:cs typeface="B Nazanin" panose="00000400000000000000" pitchFamily="2" charset="-78"/>
              </a:rPr>
              <a:t>B</a:t>
            </a:r>
            <a:r>
              <a:rPr lang="en-US" sz="1000" dirty="0" smtClean="0">
                <a:solidFill>
                  <a:srgbClr val="CE9178"/>
                </a:solidFill>
                <a:effectLst/>
                <a:latin typeface="Consolas" panose="020B0609020204030204" pitchFamily="49" charset="0"/>
                <a:cs typeface="B Nazanin" panose="00000400000000000000" pitchFamily="2" charset="-78"/>
              </a:rPr>
              <a:t> = </a:t>
            </a:r>
            <a:r>
              <a:rPr lang="en-US" sz="1000" dirty="0" smtClean="0">
                <a:solidFill>
                  <a:srgbClr val="569CD6"/>
                </a:solidFill>
                <a:effectLst/>
                <a:latin typeface="Consolas" panose="020B0609020204030204" pitchFamily="49" charset="0"/>
                <a:cs typeface="B Nazanin" panose="00000400000000000000" pitchFamily="2" charset="-78"/>
              </a:rPr>
              <a:t>{}</a:t>
            </a:r>
            <a:r>
              <a:rPr lang="en-US" sz="1000" dirty="0" smtClean="0">
                <a:solidFill>
                  <a:srgbClr val="CE9178"/>
                </a:solidFill>
                <a:effectLst/>
                <a:latin typeface="Consolas" panose="020B0609020204030204" pitchFamily="49" charset="0"/>
                <a:cs typeface="B Nazanin" panose="00000400000000000000" pitchFamily="2" charset="-78"/>
              </a:rPr>
              <a:t> </a:t>
            </a:r>
            <a:r>
              <a:rPr lang="en-US" sz="1000" dirty="0" smtClean="0">
                <a:solidFill>
                  <a:srgbClr val="D7BA7D"/>
                </a:solidFill>
                <a:effectLst/>
                <a:latin typeface="Consolas" panose="020B0609020204030204" pitchFamily="49" charset="0"/>
                <a:cs typeface="B Nazanin" panose="00000400000000000000" pitchFamily="2" charset="-78"/>
              </a:rPr>
              <a:t>\</a:t>
            </a:r>
            <a:r>
              <a:rPr lang="en-US" sz="1000" dirty="0" err="1" smtClean="0">
                <a:solidFill>
                  <a:srgbClr val="D7BA7D"/>
                </a:solidFill>
                <a:effectLst/>
                <a:latin typeface="Consolas" panose="020B0609020204030204" pitchFamily="49" charset="0"/>
                <a:cs typeface="B Nazanin" panose="00000400000000000000" pitchFamily="2" charset="-78"/>
              </a:rPr>
              <a:t>n</a:t>
            </a:r>
            <a:r>
              <a:rPr lang="en-US" sz="1000" dirty="0" err="1" smtClean="0">
                <a:solidFill>
                  <a:srgbClr val="CE9178"/>
                </a:solidFill>
                <a:effectLst/>
                <a:latin typeface="Consolas" panose="020B0609020204030204" pitchFamily="49" charset="0"/>
                <a:cs typeface="B Nazanin" panose="00000400000000000000" pitchFamily="2" charset="-78"/>
              </a:rPr>
              <a:t>a</a:t>
            </a:r>
            <a:r>
              <a:rPr lang="en-US" sz="1000" dirty="0" smtClean="0">
                <a:solidFill>
                  <a:srgbClr val="CE9178"/>
                </a:solidFill>
                <a:effectLst/>
                <a:latin typeface="Consolas" panose="020B0609020204030204" pitchFamily="49" charset="0"/>
                <a:cs typeface="B Nazanin" panose="00000400000000000000" pitchFamily="2" charset="-78"/>
              </a:rPr>
              <a:t> = </a:t>
            </a:r>
            <a:r>
              <a:rPr lang="en-US" sz="1000" dirty="0" smtClean="0">
                <a:solidFill>
                  <a:srgbClr val="569CD6"/>
                </a:solidFill>
                <a:effectLst/>
                <a:latin typeface="Consolas" panose="020B0609020204030204" pitchFamily="49" charset="0"/>
                <a:cs typeface="B Nazanin" panose="00000400000000000000" pitchFamily="2" charset="-78"/>
              </a:rPr>
              <a:t>{}</a:t>
            </a:r>
            <a:r>
              <a:rPr lang="en-US" sz="1000" dirty="0" smtClean="0">
                <a:solidFill>
                  <a:srgbClr val="CE9178"/>
                </a:solidFill>
                <a:effectLst/>
                <a:latin typeface="Consolas" panose="020B0609020204030204" pitchFamily="49" charset="0"/>
                <a:cs typeface="B Nazanin" panose="00000400000000000000" pitchFamily="2" charset="-78"/>
              </a:rPr>
              <a:t>"</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DCDCAA"/>
                </a:solidFill>
                <a:effectLst/>
                <a:latin typeface="Consolas" panose="020B0609020204030204" pitchFamily="49" charset="0"/>
                <a:cs typeface="B Nazanin" panose="00000400000000000000" pitchFamily="2" charset="-78"/>
              </a:rPr>
              <a:t>format</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b</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B5CEA8"/>
                </a:solidFill>
                <a:effectLst/>
                <a:latin typeface="Consolas" panose="020B0609020204030204" pitchFamily="49" charset="0"/>
                <a:cs typeface="B Nazanin" panose="00000400000000000000" pitchFamily="2" charset="-78"/>
              </a:rPr>
              <a:t>0</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b</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B5CEA8"/>
                </a:solidFill>
                <a:effectLst/>
                <a:latin typeface="Consolas" panose="020B0609020204030204" pitchFamily="49" charset="0"/>
                <a:cs typeface="B Nazanin" panose="00000400000000000000" pitchFamily="2" charset="-78"/>
              </a:rPr>
              <a:t>1</a:t>
            </a:r>
            <a:r>
              <a:rPr lang="en-US" sz="1000" dirty="0" smtClean="0">
                <a:solidFill>
                  <a:srgbClr val="D4D4D4"/>
                </a:solidFill>
                <a:effectLst/>
                <a:latin typeface="Consolas" panose="020B0609020204030204" pitchFamily="49" charset="0"/>
                <a:cs typeface="B Nazanin" panose="00000400000000000000" pitchFamily="2" charset="-78"/>
              </a:rPr>
              <a:t>]))</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6A9955"/>
                </a:solidFill>
                <a:effectLst/>
                <a:latin typeface="Consolas" panose="020B0609020204030204" pitchFamily="49" charset="0"/>
                <a:cs typeface="B Nazanin" panose="00000400000000000000" pitchFamily="2" charset="-78"/>
              </a:rPr>
              <a:t># plotting regression line</a:t>
            </a:r>
            <a:endParaRPr lang="en-US" sz="1000" dirty="0" smtClean="0">
              <a:solidFill>
                <a:srgbClr val="D4D4D4"/>
              </a:solidFill>
              <a:effectLst/>
              <a:latin typeface="Consolas" panose="020B0609020204030204" pitchFamily="49" charset="0"/>
              <a:cs typeface="B Nazanin" panose="00000400000000000000" pitchFamily="2" charset="-78"/>
            </a:endParaRP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err="1" smtClean="0">
                <a:solidFill>
                  <a:srgbClr val="DCDCAA"/>
                </a:solidFill>
                <a:effectLst/>
                <a:latin typeface="Consolas" panose="020B0609020204030204" pitchFamily="49" charset="0"/>
                <a:cs typeface="B Nazanin" panose="00000400000000000000" pitchFamily="2" charset="-78"/>
              </a:rPr>
              <a:t>plot_regression_line</a:t>
            </a:r>
            <a:r>
              <a:rPr lang="en-US" sz="1000" dirty="0" smtClean="0">
                <a:solidFill>
                  <a:srgbClr val="D4D4D4"/>
                </a:solidFill>
                <a:effectLst/>
                <a:latin typeface="Consolas" panose="020B0609020204030204" pitchFamily="49" charset="0"/>
                <a:cs typeface="B Nazanin" panose="00000400000000000000" pitchFamily="2" charset="-78"/>
              </a:rPr>
              <a:t>(</a:t>
            </a:r>
            <a:r>
              <a:rPr lang="en-US" sz="1000" dirty="0" smtClean="0">
                <a:solidFill>
                  <a:srgbClr val="9CDCFE"/>
                </a:solidFill>
                <a:effectLst/>
                <a:latin typeface="Consolas" panose="020B0609020204030204" pitchFamily="49" charset="0"/>
                <a:cs typeface="B Nazanin" panose="00000400000000000000" pitchFamily="2" charset="-78"/>
              </a:rPr>
              <a:t>x</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y</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b</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r>
            <a:br>
              <a:rPr lang="en-US" sz="1000" dirty="0" smtClean="0">
                <a:solidFill>
                  <a:srgbClr val="D4D4D4"/>
                </a:solidFill>
                <a:effectLst/>
                <a:latin typeface="Consolas" panose="020B0609020204030204" pitchFamily="49" charset="0"/>
                <a:cs typeface="B Nazanin" panose="00000400000000000000" pitchFamily="2" charset="-78"/>
              </a:rPr>
            </a:br>
            <a:r>
              <a:rPr lang="en-US" sz="1000" dirty="0" smtClean="0">
                <a:solidFill>
                  <a:srgbClr val="C586C0"/>
                </a:solidFill>
                <a:effectLst/>
                <a:latin typeface="Consolas" panose="020B0609020204030204" pitchFamily="49" charset="0"/>
                <a:cs typeface="B Nazanin" panose="00000400000000000000" pitchFamily="2" charset="-78"/>
              </a:rPr>
              <a:t>if</a:t>
            </a:r>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9CDCFE"/>
                </a:solidFill>
                <a:effectLst/>
                <a:latin typeface="Consolas" panose="020B0609020204030204" pitchFamily="49" charset="0"/>
                <a:cs typeface="B Nazanin" panose="00000400000000000000" pitchFamily="2" charset="-78"/>
              </a:rPr>
              <a:t>__name__</a:t>
            </a:r>
            <a:r>
              <a:rPr lang="en-US" sz="1000" dirty="0" smtClean="0">
                <a:solidFill>
                  <a:srgbClr val="D4D4D4"/>
                </a:solidFill>
                <a:effectLst/>
                <a:latin typeface="Consolas" panose="020B0609020204030204" pitchFamily="49" charset="0"/>
                <a:cs typeface="B Nazanin" panose="00000400000000000000" pitchFamily="2" charset="-78"/>
              </a:rPr>
              <a:t> == </a:t>
            </a:r>
            <a:r>
              <a:rPr lang="en-US" sz="1000" dirty="0" smtClean="0">
                <a:solidFill>
                  <a:srgbClr val="CE9178"/>
                </a:solidFill>
                <a:effectLst/>
                <a:latin typeface="Consolas" panose="020B0609020204030204" pitchFamily="49" charset="0"/>
                <a:cs typeface="B Nazanin" panose="00000400000000000000" pitchFamily="2" charset="-78"/>
              </a:rPr>
              <a:t>"__main__"</a:t>
            </a:r>
            <a:r>
              <a:rPr lang="en-US" sz="1000" dirty="0" smtClean="0">
                <a:solidFill>
                  <a:srgbClr val="D4D4D4"/>
                </a:solidFill>
                <a:effectLst/>
                <a:latin typeface="Consolas" panose="020B0609020204030204" pitchFamily="49" charset="0"/>
                <a:cs typeface="B Nazanin" panose="00000400000000000000" pitchFamily="2" charset="-78"/>
              </a:rPr>
              <a:t>:</a:t>
            </a:r>
          </a:p>
          <a:p>
            <a:r>
              <a:rPr lang="en-US" sz="1000" dirty="0" smtClean="0">
                <a:solidFill>
                  <a:srgbClr val="D4D4D4"/>
                </a:solidFill>
                <a:effectLst/>
                <a:latin typeface="Consolas" panose="020B0609020204030204" pitchFamily="49" charset="0"/>
                <a:cs typeface="B Nazanin" panose="00000400000000000000" pitchFamily="2" charset="-78"/>
              </a:rPr>
              <a:t>    </a:t>
            </a:r>
            <a:r>
              <a:rPr lang="en-US" sz="1000" dirty="0" smtClean="0">
                <a:solidFill>
                  <a:srgbClr val="DCDCAA"/>
                </a:solidFill>
                <a:effectLst/>
                <a:latin typeface="Consolas" panose="020B0609020204030204" pitchFamily="49" charset="0"/>
                <a:cs typeface="B Nazanin" panose="00000400000000000000" pitchFamily="2" charset="-78"/>
              </a:rPr>
              <a:t>main</a:t>
            </a:r>
            <a:r>
              <a:rPr lang="en-US" sz="1000" dirty="0" smtClean="0">
                <a:solidFill>
                  <a:srgbClr val="D4D4D4"/>
                </a:solidFill>
                <a:effectLst/>
                <a:latin typeface="Consolas" panose="020B0609020204030204" pitchFamily="49" charset="0"/>
                <a:cs typeface="B Nazanin" panose="00000400000000000000" pitchFamily="2" charset="-78"/>
              </a:rPr>
              <a:t>()</a:t>
            </a:r>
            <a:br>
              <a:rPr lang="en-US" sz="1000" dirty="0" smtClean="0">
                <a:solidFill>
                  <a:srgbClr val="D4D4D4"/>
                </a:solidFill>
                <a:effectLst/>
                <a:latin typeface="Consolas" panose="020B0609020204030204" pitchFamily="49" charset="0"/>
                <a:cs typeface="B Nazanin" panose="00000400000000000000" pitchFamily="2" charset="-78"/>
              </a:rPr>
            </a:br>
            <a:endParaRPr lang="en-US" sz="1000" dirty="0">
              <a:solidFill>
                <a:srgbClr val="D4D4D4"/>
              </a:solidFill>
              <a:effectLst/>
              <a:latin typeface="Consolas" panose="020B0609020204030204" pitchFamily="49" charset="0"/>
              <a:cs typeface="B Nazanin" panose="00000400000000000000" pitchFamily="2"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175" y="3265714"/>
            <a:ext cx="5225143" cy="3616364"/>
          </a:xfrm>
          <a:prstGeom prst="rect">
            <a:avLst/>
          </a:prstGeom>
        </p:spPr>
      </p:pic>
    </p:spTree>
    <p:extLst>
      <p:ext uri="{BB962C8B-B14F-4D97-AF65-F5344CB8AC3E}">
        <p14:creationId xmlns:p14="http://schemas.microsoft.com/office/powerpoint/2010/main" val="4184137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550</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 Nazanin</vt:lpstr>
      <vt:lpstr>Century Gothic</vt:lpstr>
      <vt:lpstr>Consolas</vt:lpstr>
      <vt:lpstr>Wingdings 3</vt:lpstr>
      <vt:lpstr>Wisp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Meysam Aghili</dc:creator>
  <cp:lastModifiedBy>Meysam Aghili</cp:lastModifiedBy>
  <cp:revision>6</cp:revision>
  <dcterms:created xsi:type="dcterms:W3CDTF">2023-01-13T17:59:36Z</dcterms:created>
  <dcterms:modified xsi:type="dcterms:W3CDTF">2023-01-13T18:26:33Z</dcterms:modified>
</cp:coreProperties>
</file>