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6" r:id="rId1"/>
  </p:sldMasterIdLst>
  <p:sldIdLst>
    <p:sldId id="256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49"/>
    <p:restoredTop sz="94730"/>
  </p:normalViewPr>
  <p:slideViewPr>
    <p:cSldViewPr snapToGrid="0" snapToObjects="1">
      <p:cViewPr varScale="1">
        <p:scale>
          <a:sx n="135" d="100"/>
          <a:sy n="135" d="100"/>
        </p:scale>
        <p:origin x="1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54200-4084-B034-5574-54BBD1E432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22191-4D80-9E82-E4CF-04227B077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15067-1BC1-3D1E-01AE-A5614908A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E7E2-A7FE-FD44-B284-FCD75B38361D}" type="datetimeFigureOut">
              <a:rPr lang="en-US" smtClean="0"/>
              <a:t>8/23/25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109AE-12CB-C0E1-2B6D-CADFDEAF4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95083-0D5F-F82B-121F-0F9907143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2D15-FE19-5747-9A4B-7FE61FBE7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427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FC8E1-79FF-ED74-8B88-32EA76DC5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50174A-65ED-2219-9DDB-05A09B986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ED685-C2F1-C236-1F97-31509D6E6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E7E2-A7FE-FD44-B284-FCD75B38361D}" type="datetimeFigureOut">
              <a:rPr lang="en-US" smtClean="0"/>
              <a:t>8/23/25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23B86-D8FE-DCC6-6A9A-05F201B6E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C69D2-E6B0-5B1D-1753-9ABA6F50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2D15-FE19-5747-9A4B-7FE61FBE7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7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2BCD1D-BE01-E17F-6823-9332BA2BAA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E917C7-B8DD-1AB9-DD2E-CC8B881B2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9D667-25C1-B048-D6B4-42DABAB91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E7E2-A7FE-FD44-B284-FCD75B38361D}" type="datetimeFigureOut">
              <a:rPr lang="en-US" smtClean="0"/>
              <a:t>8/23/25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794C6-A595-E6B3-5400-CE5520C0E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9EB83-CF0A-F5F5-3068-93219000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2D15-FE19-5747-9A4B-7FE61FBE7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9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FDE70-744B-1744-6A0F-892F2282F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C9340-CC3C-0078-A9F9-D273146A1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C3828-C3AC-7820-C0DA-61503CC9F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E7E2-A7FE-FD44-B284-FCD75B38361D}" type="datetimeFigureOut">
              <a:rPr lang="en-US" smtClean="0"/>
              <a:t>8/23/25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8BD92-5177-CDDF-54D3-E32537A40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981A7-F5AB-0516-1D54-5AF591954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2D15-FE19-5747-9A4B-7FE61FBE7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90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0BD6-6744-20AC-EF42-885B90DAF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F7AB6-3B7D-C54D-BD48-33BFEFC98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C1BDD-0C9E-A7B1-1DBB-343183B9A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E7E2-A7FE-FD44-B284-FCD75B38361D}" type="datetimeFigureOut">
              <a:rPr lang="en-US" smtClean="0"/>
              <a:t>8/23/25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5D825-A5E5-878D-D15F-4130884AC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5BAA9-C9E1-3C22-F585-B4B19EB32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2D15-FE19-5747-9A4B-7FE61FBE7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74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74CF3-9723-A3E1-B64C-2F9FF2A86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DB290-1408-76DD-CC2E-A7734F7B8A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77666-496E-1686-7FCF-4FDCA6447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ABAE1-ACDD-05A5-14C0-1F57ACCBD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E7E2-A7FE-FD44-B284-FCD75B38361D}" type="datetimeFigureOut">
              <a:rPr lang="en-US" smtClean="0"/>
              <a:t>8/23/25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CD7B4-0D8C-B89F-60B3-B01471024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B0C0A-105B-96D4-697C-634F6B366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2D15-FE19-5747-9A4B-7FE61FBE7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416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93CAA-CA22-3400-DB27-4A8B87CA8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B08ED-7184-737C-7B1F-7A59C0CD0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01A84-E882-C51D-75F6-7AA5C03EC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67E905-66E2-9A57-A1C9-83751584D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D1F955-E335-0A1B-E577-DB583A0717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EB92BB-2D0C-ED9A-588B-4AE8394CC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E7E2-A7FE-FD44-B284-FCD75B38361D}" type="datetimeFigureOut">
              <a:rPr lang="en-US" smtClean="0"/>
              <a:t>8/23/25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4067B7-1A48-17EF-7AEB-82E0A2932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CE2BAB-EB89-32FE-2B4C-4245933D1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2D15-FE19-5747-9A4B-7FE61FBE7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8098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54B79-F2F8-7F83-3E3B-66420C37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DF6B09-8F50-A3E4-070F-80C5BEF6B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E7E2-A7FE-FD44-B284-FCD75B38361D}" type="datetimeFigureOut">
              <a:rPr lang="en-US" smtClean="0"/>
              <a:t>8/23/25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8E899-C1C4-47FF-63B3-578A0707F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70D1CB-7550-D7D3-B3EE-E7FE92549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2D15-FE19-5747-9A4B-7FE61FBE7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70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AC6058-0ACE-DD59-04F1-599B4F9AC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E7E2-A7FE-FD44-B284-FCD75B38361D}" type="datetimeFigureOut">
              <a:rPr lang="en-US" smtClean="0"/>
              <a:t>8/23/25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F8390B-6386-EB6B-2167-7CAA994D8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2598C-C6C0-FECB-7191-735613849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2D15-FE19-5747-9A4B-7FE61FBE7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1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4624-585B-3B77-60B0-9EAE4E5E6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F8018-68FE-13B2-2E9C-99439197A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D4980C-39A8-4F48-137F-5E512AADF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7228D-96FF-09B9-A7E7-4603E5239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E7E2-A7FE-FD44-B284-FCD75B38361D}" type="datetimeFigureOut">
              <a:rPr lang="en-US" smtClean="0"/>
              <a:t>8/23/25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325F2-EA6E-E0BC-F663-42D0E399D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B16A1-5B9D-6139-78AC-59EEE2DE9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2D15-FE19-5747-9A4B-7FE61FBE7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944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2A795-0987-A2A3-1F04-7DEED0015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46F5A0-5831-EF5F-D860-072B75FEB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C6612-BCE8-EAF9-3008-A919166EE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ADB2E-294C-8803-2BBE-ECF728C76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E7E2-A7FE-FD44-B284-FCD75B38361D}" type="datetimeFigureOut">
              <a:rPr lang="en-US" smtClean="0"/>
              <a:t>8/23/25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DE29C-AD63-A5EC-A4E5-15EA22360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9C415-34A0-1D5C-BF8F-2DBBC3AEA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2D15-FE19-5747-9A4B-7FE61FBE7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19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5F7B76-CB69-3ABA-E697-DCC1C72C4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8280C-DC84-AA7B-E280-E1FE3FFF0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82695-B83D-3B98-CE53-9990292336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7E7E2-A7FE-FD44-B284-FCD75B38361D}" type="datetimeFigureOut">
              <a:rPr lang="en-US" smtClean="0"/>
              <a:t>8/23/25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1880F-B7F5-FDEF-7DCD-8D8AC54E34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0DB11-3589-D787-80ED-300F87D90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E2D15-FE19-5747-9A4B-7FE61FBE7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0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803323-52CD-E83A-0580-443D219C07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29"/>
          <a:stretch/>
        </p:blipFill>
        <p:spPr>
          <a:xfrm>
            <a:off x="-116557" y="-12032"/>
            <a:ext cx="12320589" cy="697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265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48B49F1D-5BF9-AB99-E51F-5A5B2405A67E}"/>
              </a:ext>
            </a:extLst>
          </p:cNvPr>
          <p:cNvSpPr txBox="1"/>
          <p:nvPr/>
        </p:nvSpPr>
        <p:spPr>
          <a:xfrm>
            <a:off x="498465" y="4216399"/>
            <a:ext cx="4597224" cy="2585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&gt;</a:t>
            </a:r>
            <a:r>
              <a:rPr lang="en-US" dirty="0" err="1">
                <a:highlight>
                  <a:srgbClr val="FF0000"/>
                </a:highlight>
              </a:rPr>
              <a:t>yt-dlp</a:t>
            </a:r>
            <a:r>
              <a:rPr lang="en-US" dirty="0">
                <a:highlight>
                  <a:srgbClr val="FF0000"/>
                </a:highlight>
              </a:rPr>
              <a:t> ”URL"\</a:t>
            </a:r>
          </a:p>
          <a:p>
            <a:r>
              <a:rPr lang="en-US" dirty="0">
                <a:highlight>
                  <a:srgbClr val="0000FF"/>
                </a:highlight>
              </a:rPr>
              <a:t>   --cookies-from-browser chrome\</a:t>
            </a:r>
          </a:p>
          <a:p>
            <a:r>
              <a:rPr lang="en-US" dirty="0">
                <a:highlight>
                  <a:srgbClr val="0000FF"/>
                </a:highlight>
              </a:rPr>
              <a:t>   --no-check-certificates\</a:t>
            </a:r>
          </a:p>
          <a:p>
            <a:r>
              <a:rPr lang="en-US" dirty="0">
                <a:highlight>
                  <a:srgbClr val="0000FF"/>
                </a:highlight>
              </a:rPr>
              <a:t>   --</a:t>
            </a:r>
            <a:r>
              <a:rPr lang="en-US" dirty="0" err="1">
                <a:highlight>
                  <a:srgbClr val="0000FF"/>
                </a:highlight>
              </a:rPr>
              <a:t>ffmpeg</a:t>
            </a:r>
            <a:r>
              <a:rPr lang="en-US" dirty="0">
                <a:highlight>
                  <a:srgbClr val="0000FF"/>
                </a:highlight>
              </a:rPr>
              <a:t>-location “{binary file address}"\  </a:t>
            </a:r>
          </a:p>
          <a:p>
            <a:r>
              <a:rPr lang="en-US" dirty="0">
                <a:highlight>
                  <a:srgbClr val="0000FF"/>
                </a:highlight>
              </a:rPr>
              <a:t>   --no-keep-fragments\</a:t>
            </a:r>
          </a:p>
          <a:p>
            <a:r>
              <a:rPr lang="en-US" dirty="0">
                <a:highlight>
                  <a:srgbClr val="0000FF"/>
                </a:highlight>
              </a:rPr>
              <a:t>   --write-subs --embed-subs\ </a:t>
            </a:r>
          </a:p>
          <a:p>
            <a:r>
              <a:rPr lang="en-US" dirty="0">
                <a:highlight>
                  <a:srgbClr val="008000"/>
                </a:highlight>
              </a:rPr>
              <a:t>-o ”{download path}/%(title)s_%(</a:t>
            </a:r>
            <a:r>
              <a:rPr lang="en-US" dirty="0" err="1">
                <a:highlight>
                  <a:srgbClr val="008000"/>
                </a:highlight>
              </a:rPr>
              <a:t>ext</a:t>
            </a:r>
            <a:r>
              <a:rPr lang="en-US" dirty="0">
                <a:highlight>
                  <a:srgbClr val="008000"/>
                </a:highlight>
              </a:rPr>
              <a:t>)s.mp4"\</a:t>
            </a:r>
          </a:p>
          <a:p>
            <a:r>
              <a:rPr lang="en-US" dirty="0">
                <a:highlight>
                  <a:srgbClr val="FF00FF"/>
                </a:highlight>
              </a:rPr>
              <a:t>-f '</a:t>
            </a:r>
            <a:r>
              <a:rPr lang="en-US" dirty="0" err="1">
                <a:highlight>
                  <a:srgbClr val="FF00FF"/>
                </a:highlight>
              </a:rPr>
              <a:t>bv</a:t>
            </a:r>
            <a:r>
              <a:rPr lang="en-US" dirty="0">
                <a:highlight>
                  <a:srgbClr val="FF00FF"/>
                </a:highlight>
              </a:rPr>
              <a:t>*[</a:t>
            </a:r>
            <a:r>
              <a:rPr lang="en-US" dirty="0" err="1">
                <a:highlight>
                  <a:srgbClr val="FF00FF"/>
                </a:highlight>
              </a:rPr>
              <a:t>ext</a:t>
            </a:r>
            <a:r>
              <a:rPr lang="en-US" dirty="0">
                <a:highlight>
                  <a:srgbClr val="FF00FF"/>
                </a:highlight>
              </a:rPr>
              <a:t>=mp4][height&gt;480]+</a:t>
            </a:r>
            <a:r>
              <a:rPr lang="en-US" dirty="0" err="1">
                <a:highlight>
                  <a:srgbClr val="FF00FF"/>
                </a:highlight>
              </a:rPr>
              <a:t>ba</a:t>
            </a:r>
            <a:r>
              <a:rPr lang="en-US" dirty="0">
                <a:highlight>
                  <a:srgbClr val="FF00FF"/>
                </a:highlight>
              </a:rPr>
              <a:t>’ </a:t>
            </a:r>
          </a:p>
          <a:p>
            <a:r>
              <a:rPr lang="en-US" dirty="0"/>
              <a:t>  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66E2D0-F933-A757-2158-9ADCA2024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427" y="-9426"/>
            <a:ext cx="12192000" cy="974070"/>
          </a:xfrm>
          <a:solidFill>
            <a:srgbClr val="FF0000"/>
          </a:solidFill>
          <a:ln>
            <a:solidFill>
              <a:schemeClr val="bg1"/>
            </a:solidFill>
          </a:ln>
        </p:spPr>
        <p:txBody>
          <a:bodyPr/>
          <a:lstStyle/>
          <a:p>
            <a: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solidFill>
                  <a:schemeClr val="bg1"/>
                </a:solidFill>
                <a:latin typeface="B Titr" pitchFamily="2" charset="-78"/>
                <a:cs typeface="B Titr" pitchFamily="2" charset="-78"/>
              </a:rPr>
              <a:t>روش دانلود از </a:t>
            </a:r>
            <a:r>
              <a:rPr lang="fa-IR" dirty="0" err="1">
                <a:solidFill>
                  <a:schemeClr val="bg1"/>
                </a:solidFill>
                <a:latin typeface="B Titr" pitchFamily="2" charset="-78"/>
                <a:cs typeface="B Titr" pitchFamily="2" charset="-78"/>
              </a:rPr>
              <a:t>یوتیوب</a:t>
            </a:r>
            <a:r>
              <a:rPr lang="fa-IR" dirty="0">
                <a:solidFill>
                  <a:schemeClr val="bg1"/>
                </a:solidFill>
                <a:latin typeface="B Titr" pitchFamily="2" charset="-78"/>
                <a:cs typeface="B Titr" pitchFamily="2" charset="-78"/>
              </a:rPr>
              <a:t> با استفاده از </a:t>
            </a:r>
            <a:r>
              <a:rPr lang="en-US" dirty="0" err="1">
                <a:solidFill>
                  <a:schemeClr val="bg1"/>
                </a:solidFill>
                <a:latin typeface="B Titr" pitchFamily="2" charset="-78"/>
                <a:cs typeface="B Titr" pitchFamily="2" charset="-78"/>
              </a:rPr>
              <a:t>yt_dlp</a:t>
            </a:r>
            <a:endParaRPr lang="en-US" dirty="0">
              <a:solidFill>
                <a:schemeClr val="bg1"/>
              </a:solidFill>
              <a:latin typeface="B Titr" pitchFamily="2" charset="-78"/>
              <a:cs typeface="B Titr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EE1AC-0E2D-AF93-6EFA-5E4578154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06" y="3661403"/>
            <a:ext cx="894442" cy="435740"/>
          </a:xfrm>
        </p:spPr>
        <p:txBody>
          <a:bodyPr>
            <a:normAutofit lnSpcReduction="10000"/>
          </a:bodyPr>
          <a:lstStyle/>
          <a:p>
            <a:pPr marL="0" marR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err="1">
                <a:effectLst/>
                <a:latin typeface="B Nazanin" pitchFamily="2" charset="-78"/>
                <a:ea typeface="Calibri" panose="020F0502020204030204" pitchFamily="34" charset="0"/>
                <a:cs typeface="B Nazanin" pitchFamily="2" charset="-78"/>
              </a:rPr>
              <a:t>پایتون</a:t>
            </a:r>
            <a:endParaRPr lang="en-US" dirty="0">
              <a:effectLst/>
              <a:latin typeface="B Nazanin" pitchFamily="2" charset="-78"/>
              <a:ea typeface="Calibri" panose="020F0502020204030204" pitchFamily="34" charset="0"/>
              <a:cs typeface="B Nazanin" pitchFamily="2" charset="-78"/>
            </a:endParaRPr>
          </a:p>
          <a:p>
            <a:pPr marL="0" marR="0" algn="ctr" rtl="1">
              <a:spcBef>
                <a:spcPts val="0"/>
              </a:spcBef>
              <a:spcAft>
                <a:spcPts val="0"/>
              </a:spcAft>
            </a:pPr>
            <a:endParaRPr lang="fa-IR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itchFamily="2" charset="-78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0F8E804-071B-87B7-4648-24CBC58F96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4922" b="14860"/>
          <a:stretch/>
        </p:blipFill>
        <p:spPr>
          <a:xfrm>
            <a:off x="746960" y="2532651"/>
            <a:ext cx="1106404" cy="1089809"/>
          </a:xfrm>
          <a:prstGeom prst="rect">
            <a:avLst/>
          </a:prstGeom>
        </p:spPr>
      </p:pic>
      <p:pic>
        <p:nvPicPr>
          <p:cNvPr id="2052" name="Picture 4" descr="GitHub - yt-dlp/yt-dlp: A feature-rich command-line audio/video downloader">
            <a:extLst>
              <a:ext uri="{FF2B5EF4-FFF2-40B4-BE49-F238E27FC236}">
                <a16:creationId xmlns:a16="http://schemas.microsoft.com/office/drawing/2014/main" id="{40AE2D6D-CBCF-945F-AFF1-9B73DF071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567" y="1908809"/>
            <a:ext cx="1106404" cy="110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F924C38-E895-1E8A-68A2-0124ACCEFF4C}"/>
              </a:ext>
            </a:extLst>
          </p:cNvPr>
          <p:cNvSpPr txBox="1">
            <a:spLocks/>
          </p:cNvSpPr>
          <p:nvPr/>
        </p:nvSpPr>
        <p:spPr>
          <a:xfrm>
            <a:off x="1656348" y="3074842"/>
            <a:ext cx="1243264" cy="507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err="1">
                <a:latin typeface="B Nazanin" pitchFamily="2" charset="-78"/>
                <a:ea typeface="Calibri" panose="020F0502020204030204" pitchFamily="34" charset="0"/>
                <a:cs typeface="B Nazanin" pitchFamily="2" charset="-78"/>
              </a:rPr>
              <a:t>yt_dlp</a:t>
            </a:r>
            <a:endParaRPr lang="en-US" dirty="0">
              <a:latin typeface="B Nazanin" pitchFamily="2" charset="-78"/>
              <a:ea typeface="Calibri" panose="020F0502020204030204" pitchFamily="34" charset="0"/>
              <a:cs typeface="B Nazanin" pitchFamily="2" charset="-78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A4CF640E-19DB-EC22-2A85-0EDA7DB87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854" y="3723492"/>
            <a:ext cx="2170682" cy="53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43347A-AE80-8B9B-D30F-0FAC0BBB174C}"/>
              </a:ext>
            </a:extLst>
          </p:cNvPr>
          <p:cNvSpPr txBox="1"/>
          <p:nvPr/>
        </p:nvSpPr>
        <p:spPr>
          <a:xfrm>
            <a:off x="7550830" y="4168597"/>
            <a:ext cx="25425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rt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a-IR" sz="2800" dirty="0" err="1">
                <a:latin typeface="B Nazanin" pitchFamily="2" charset="-78"/>
                <a:ea typeface="Calibri" panose="020F0502020204030204" pitchFamily="34" charset="0"/>
                <a:cs typeface="B Nazanin" pitchFamily="2" charset="-78"/>
              </a:rPr>
              <a:t>باینری</a:t>
            </a:r>
            <a:r>
              <a:rPr lang="fa-IR" sz="2800" dirty="0">
                <a:latin typeface="B Nazanin" pitchFamily="2" charset="-78"/>
                <a:ea typeface="Calibri" panose="020F0502020204030204" pitchFamily="34" charset="0"/>
                <a:cs typeface="B Nazanin" pitchFamily="2" charset="-78"/>
              </a:rPr>
              <a:t> </a:t>
            </a:r>
            <a:r>
              <a:rPr lang="en-US" sz="2800" dirty="0" err="1">
                <a:latin typeface="B Nazanin" pitchFamily="2" charset="-78"/>
                <a:ea typeface="Calibri" panose="020F0502020204030204" pitchFamily="34" charset="0"/>
                <a:cs typeface="B Nazanin" pitchFamily="2" charset="-78"/>
              </a:rPr>
              <a:t>ffmpeg</a:t>
            </a:r>
            <a:endParaRPr lang="en-US" sz="2800" dirty="0">
              <a:latin typeface="B Nazanin" pitchFamily="2" charset="-78"/>
              <a:ea typeface="Calibri" panose="020F0502020204030204" pitchFamily="34" charset="0"/>
              <a:cs typeface="B Nazanin" pitchFamily="2" charset="-78"/>
            </a:endParaRPr>
          </a:p>
        </p:txBody>
      </p:sp>
      <p:pic>
        <p:nvPicPr>
          <p:cNvPr id="1026" name="Picture 2" descr="Web Development Products &amp; Tools - Google for Developers">
            <a:extLst>
              <a:ext uri="{FF2B5EF4-FFF2-40B4-BE49-F238E27FC236}">
                <a16:creationId xmlns:a16="http://schemas.microsoft.com/office/drawing/2014/main" id="{765E5E75-FA96-A1DB-AF13-6AECBEC14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400" y="5126330"/>
            <a:ext cx="1264318" cy="126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46EF884-CF4B-E72F-DCD7-4ADF2572CA36}"/>
              </a:ext>
            </a:extLst>
          </p:cNvPr>
          <p:cNvSpPr txBox="1">
            <a:spLocks/>
          </p:cNvSpPr>
          <p:nvPr/>
        </p:nvSpPr>
        <p:spPr>
          <a:xfrm>
            <a:off x="5256301" y="6212653"/>
            <a:ext cx="2566985" cy="560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a-IR" sz="3000" dirty="0" err="1">
                <a:latin typeface="B Nazanin" pitchFamily="2" charset="-78"/>
                <a:ea typeface="Calibri" panose="020F0502020204030204" pitchFamily="34" charset="0"/>
                <a:cs typeface="B Nazanin" pitchFamily="2" charset="-78"/>
              </a:rPr>
              <a:t>مرورگر</a:t>
            </a:r>
            <a:r>
              <a:rPr lang="fa-IR" sz="3000" dirty="0">
                <a:latin typeface="B Nazanin" pitchFamily="2" charset="-78"/>
                <a:ea typeface="Calibri" panose="020F0502020204030204" pitchFamily="34" charset="0"/>
                <a:cs typeface="B Nazanin" pitchFamily="2" charset="-78"/>
              </a:rPr>
              <a:t> کروم</a:t>
            </a:r>
            <a:endParaRPr lang="en-US" sz="3000" dirty="0">
              <a:latin typeface="B Nazanin" pitchFamily="2" charset="-78"/>
              <a:ea typeface="Calibri" panose="020F0502020204030204" pitchFamily="34" charset="0"/>
              <a:cs typeface="B Nazanin" pitchFamily="2" charset="-78"/>
            </a:endParaRPr>
          </a:p>
          <a:p>
            <a:pPr marL="0" algn="ctr" rtl="1">
              <a:spcBef>
                <a:spcPts val="0"/>
              </a:spcBef>
            </a:pPr>
            <a:endParaRPr lang="fa-IR" sz="4400" dirty="0">
              <a:latin typeface="Calibri" panose="020F0502020204030204" pitchFamily="34" charset="0"/>
              <a:ea typeface="Calibri" panose="020F0502020204030204" pitchFamily="34" charset="0"/>
              <a:cs typeface="B Nazanin" pitchFamily="2" charset="-78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FA5EE4C-524D-BCA9-8EB3-73FA3866D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946" y="4727955"/>
            <a:ext cx="1106404" cy="110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C36571-4421-7A85-57D7-97384DA42714}"/>
              </a:ext>
            </a:extLst>
          </p:cNvPr>
          <p:cNvSpPr txBox="1">
            <a:spLocks/>
          </p:cNvSpPr>
          <p:nvPr/>
        </p:nvSpPr>
        <p:spPr>
          <a:xfrm>
            <a:off x="6210558" y="5905240"/>
            <a:ext cx="2798205" cy="4493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a-IR" sz="3000" dirty="0">
                <a:latin typeface="B Nazanin" pitchFamily="2" charset="-78"/>
                <a:ea typeface="Calibri" panose="020F0502020204030204" pitchFamily="34" charset="0"/>
                <a:cs typeface="B Nazanin" pitchFamily="2" charset="-78"/>
              </a:rPr>
              <a:t>افزونه </a:t>
            </a:r>
            <a:r>
              <a:rPr lang="en-US" sz="3000" dirty="0">
                <a:latin typeface="B Nazanin" pitchFamily="2" charset="-78"/>
                <a:ea typeface="Calibri" panose="020F0502020204030204" pitchFamily="34" charset="0"/>
                <a:cs typeface="B Nazanin" pitchFamily="2" charset="-78"/>
              </a:rPr>
              <a:t>get cookies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A0D4345B-3C1B-ED76-0953-69139DEF3384}"/>
              </a:ext>
            </a:extLst>
          </p:cNvPr>
          <p:cNvSpPr/>
          <p:nvPr/>
        </p:nvSpPr>
        <p:spPr>
          <a:xfrm>
            <a:off x="3093991" y="2012198"/>
            <a:ext cx="1301337" cy="8438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latin typeface="B Nazanin" pitchFamily="2" charset="-78"/>
                <a:cs typeface="B Nazanin" pitchFamily="2" charset="-78"/>
              </a:rPr>
              <a:t>درخواست</a:t>
            </a:r>
            <a:endParaRPr lang="en-US" dirty="0">
              <a:latin typeface="B Nazanin" pitchFamily="2" charset="-78"/>
              <a:cs typeface="B Nazanin" pitchFamily="2" charset="-78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B545E2B-9739-759F-B33E-9A4062EA03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98530" y="1559686"/>
            <a:ext cx="2798205" cy="1748878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8AB09FF-8665-B65F-713A-0247F3806C9E}"/>
              </a:ext>
            </a:extLst>
          </p:cNvPr>
          <p:cNvSpPr txBox="1">
            <a:spLocks/>
          </p:cNvSpPr>
          <p:nvPr/>
        </p:nvSpPr>
        <p:spPr>
          <a:xfrm>
            <a:off x="5471519" y="2892149"/>
            <a:ext cx="1254134" cy="40063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latin typeface="B Titr" pitchFamily="2" charset="-78"/>
                <a:ea typeface="Calibri" panose="020F0502020204030204" pitchFamily="34" charset="0"/>
                <a:cs typeface="B Titr" pitchFamily="2" charset="-78"/>
              </a:rPr>
              <a:t>Sign in?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B Nazanin" pitchFamily="2" charset="-78"/>
            </a:endParaRPr>
          </a:p>
        </p:txBody>
      </p:sp>
      <p:sp>
        <p:nvSpPr>
          <p:cNvPr id="17" name="Up-Down Arrow 16">
            <a:extLst>
              <a:ext uri="{FF2B5EF4-FFF2-40B4-BE49-F238E27FC236}">
                <a16:creationId xmlns:a16="http://schemas.microsoft.com/office/drawing/2014/main" id="{AA1F2415-F995-2DE2-4C63-020F4C1D703D}"/>
              </a:ext>
            </a:extLst>
          </p:cNvPr>
          <p:cNvSpPr/>
          <p:nvPr/>
        </p:nvSpPr>
        <p:spPr>
          <a:xfrm>
            <a:off x="5544778" y="3292786"/>
            <a:ext cx="887106" cy="1364288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a-IR" dirty="0">
                <a:latin typeface="B Nazanin" pitchFamily="2" charset="-78"/>
                <a:cs typeface="B Nazanin" pitchFamily="2" charset="-78"/>
              </a:rPr>
              <a:t>احراز هویت</a:t>
            </a:r>
            <a:endParaRPr lang="en-US" dirty="0"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00AF0D13-C6EE-544E-999E-FD4AECD366B9}"/>
              </a:ext>
            </a:extLst>
          </p:cNvPr>
          <p:cNvSpPr/>
          <p:nvPr/>
        </p:nvSpPr>
        <p:spPr>
          <a:xfrm>
            <a:off x="7581004" y="2057979"/>
            <a:ext cx="1301337" cy="8438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latin typeface="B Nazanin" pitchFamily="2" charset="-78"/>
                <a:cs typeface="B Nazanin" pitchFamily="2" charset="-78"/>
              </a:rPr>
              <a:t>پردازش</a:t>
            </a:r>
            <a:endParaRPr lang="en-US" dirty="0"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FF62C3F-067A-CB21-72A4-864AAF7C448A}"/>
              </a:ext>
            </a:extLst>
          </p:cNvPr>
          <p:cNvSpPr txBox="1">
            <a:spLocks/>
          </p:cNvSpPr>
          <p:nvPr/>
        </p:nvSpPr>
        <p:spPr>
          <a:xfrm>
            <a:off x="6854713" y="2831513"/>
            <a:ext cx="2430378" cy="489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latin typeface="B Titr" pitchFamily="2" charset="-78"/>
                <a:ea typeface="Calibri" panose="020F0502020204030204" pitchFamily="34" charset="0"/>
                <a:cs typeface="B Titr" pitchFamily="2" charset="-78"/>
              </a:rPr>
              <a:t>Post processing</a:t>
            </a:r>
          </a:p>
        </p:txBody>
      </p:sp>
      <p:pic>
        <p:nvPicPr>
          <p:cNvPr id="1030" name="Picture 6" descr="Audio Wave Vector Art, Icons, and Graphics for Free Download">
            <a:extLst>
              <a:ext uri="{FF2B5EF4-FFF2-40B4-BE49-F238E27FC236}">
                <a16:creationId xmlns:a16="http://schemas.microsoft.com/office/drawing/2014/main" id="{185026E3-00A3-836D-731C-8754A77CC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5166" y="3507511"/>
            <a:ext cx="1980987" cy="567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65,835 Captions Icon Stock Vectors and Vector Art | Shutterstock">
            <a:extLst>
              <a:ext uri="{FF2B5EF4-FFF2-40B4-BE49-F238E27FC236}">
                <a16:creationId xmlns:a16="http://schemas.microsoft.com/office/drawing/2014/main" id="{3DD50778-AB98-F1A3-FC9A-027EA9666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9156" y="4507363"/>
            <a:ext cx="1326996" cy="1326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17,439,594 Youtube logo Vector Images | Depositphotos">
            <a:extLst>
              <a:ext uri="{FF2B5EF4-FFF2-40B4-BE49-F238E27FC236}">
                <a16:creationId xmlns:a16="http://schemas.microsoft.com/office/drawing/2014/main" id="{6C4687A3-2EAE-A312-1B47-3A10FA520E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54" t="27589" r="21224" b="26016"/>
          <a:stretch/>
        </p:blipFill>
        <p:spPr bwMode="auto">
          <a:xfrm>
            <a:off x="9689156" y="2097811"/>
            <a:ext cx="1309602" cy="917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ross 19">
            <a:extLst>
              <a:ext uri="{FF2B5EF4-FFF2-40B4-BE49-F238E27FC236}">
                <a16:creationId xmlns:a16="http://schemas.microsoft.com/office/drawing/2014/main" id="{2579F16F-2EFA-643D-1AEC-DE85E29CBD65}"/>
              </a:ext>
            </a:extLst>
          </p:cNvPr>
          <p:cNvSpPr/>
          <p:nvPr/>
        </p:nvSpPr>
        <p:spPr>
          <a:xfrm>
            <a:off x="10254022" y="3178524"/>
            <a:ext cx="223920" cy="225470"/>
          </a:xfrm>
          <a:prstGeom prst="plus">
            <a:avLst>
              <a:gd name="adj" fmla="val 4302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>
            <a:extLst>
              <a:ext uri="{FF2B5EF4-FFF2-40B4-BE49-F238E27FC236}">
                <a16:creationId xmlns:a16="http://schemas.microsoft.com/office/drawing/2014/main" id="{7C79718E-D04F-F9D4-0008-C1B59EA0CE67}"/>
              </a:ext>
            </a:extLst>
          </p:cNvPr>
          <p:cNvSpPr/>
          <p:nvPr/>
        </p:nvSpPr>
        <p:spPr>
          <a:xfrm>
            <a:off x="10254022" y="4375012"/>
            <a:ext cx="223920" cy="225470"/>
          </a:xfrm>
          <a:prstGeom prst="plus">
            <a:avLst>
              <a:gd name="adj" fmla="val 4302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A88BF8C-0256-502E-B1D6-C35C8B2E644C}"/>
              </a:ext>
            </a:extLst>
          </p:cNvPr>
          <p:cNvSpPr txBox="1">
            <a:spLocks/>
          </p:cNvSpPr>
          <p:nvPr/>
        </p:nvSpPr>
        <p:spPr>
          <a:xfrm>
            <a:off x="11179445" y="2313801"/>
            <a:ext cx="894442" cy="4357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a-IR" dirty="0">
                <a:latin typeface="B Nazanin" pitchFamily="2" charset="-78"/>
                <a:ea typeface="Calibri" panose="020F0502020204030204" pitchFamily="34" charset="0"/>
                <a:cs typeface="B Nazanin" pitchFamily="2" charset="-78"/>
              </a:rPr>
              <a:t>تصویر</a:t>
            </a:r>
            <a:endParaRPr lang="en-US" dirty="0">
              <a:latin typeface="B Nazanin" pitchFamily="2" charset="-78"/>
              <a:ea typeface="Calibri" panose="020F0502020204030204" pitchFamily="34" charset="0"/>
              <a:cs typeface="B Nazanin" pitchFamily="2" charset="-78"/>
            </a:endParaRPr>
          </a:p>
          <a:p>
            <a:pPr marL="0" algn="ctr" rtl="1">
              <a:spcBef>
                <a:spcPts val="0"/>
              </a:spcBef>
            </a:pPr>
            <a:endParaRPr lang="fa-IR" sz="4400" dirty="0">
              <a:latin typeface="Calibri" panose="020F0502020204030204" pitchFamily="34" charset="0"/>
              <a:ea typeface="Calibri" panose="020F0502020204030204" pitchFamily="34" charset="0"/>
              <a:cs typeface="B Nazanin" pitchFamily="2" charset="-78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132FC29-110D-B7BE-30B5-7D767F7B920B}"/>
              </a:ext>
            </a:extLst>
          </p:cNvPr>
          <p:cNvSpPr txBox="1">
            <a:spLocks/>
          </p:cNvSpPr>
          <p:nvPr/>
        </p:nvSpPr>
        <p:spPr>
          <a:xfrm>
            <a:off x="11292795" y="3582203"/>
            <a:ext cx="894442" cy="4357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a-IR" dirty="0">
                <a:latin typeface="B Nazanin" pitchFamily="2" charset="-78"/>
                <a:ea typeface="Calibri" panose="020F0502020204030204" pitchFamily="34" charset="0"/>
                <a:cs typeface="B Nazanin" pitchFamily="2" charset="-78"/>
              </a:rPr>
              <a:t>صدا</a:t>
            </a:r>
            <a:endParaRPr lang="en-US" dirty="0">
              <a:latin typeface="B Nazanin" pitchFamily="2" charset="-78"/>
              <a:ea typeface="Calibri" panose="020F0502020204030204" pitchFamily="34" charset="0"/>
              <a:cs typeface="B Nazanin" pitchFamily="2" charset="-78"/>
            </a:endParaRPr>
          </a:p>
          <a:p>
            <a:pPr marL="0" algn="ctr" rtl="1">
              <a:spcBef>
                <a:spcPts val="0"/>
              </a:spcBef>
            </a:pPr>
            <a:endParaRPr lang="fa-IR" sz="4400" dirty="0">
              <a:latin typeface="Calibri" panose="020F0502020204030204" pitchFamily="34" charset="0"/>
              <a:ea typeface="Calibri" panose="020F0502020204030204" pitchFamily="34" charset="0"/>
              <a:cs typeface="B Nazanin" pitchFamily="2" charset="-78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62F507DD-A05D-430C-0673-07296BE6B7D5}"/>
              </a:ext>
            </a:extLst>
          </p:cNvPr>
          <p:cNvSpPr txBox="1">
            <a:spLocks/>
          </p:cNvSpPr>
          <p:nvPr/>
        </p:nvSpPr>
        <p:spPr>
          <a:xfrm>
            <a:off x="10967483" y="4832036"/>
            <a:ext cx="1106404" cy="6894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a-IR" dirty="0">
                <a:latin typeface="B Nazanin" pitchFamily="2" charset="-78"/>
                <a:ea typeface="Calibri" panose="020F0502020204030204" pitchFamily="34" charset="0"/>
                <a:cs typeface="B Nazanin" pitchFamily="2" charset="-78"/>
              </a:rPr>
              <a:t>زیرنویس</a:t>
            </a:r>
            <a:endParaRPr lang="en-US" dirty="0">
              <a:latin typeface="B Nazanin" pitchFamily="2" charset="-78"/>
              <a:ea typeface="Calibri" panose="020F0502020204030204" pitchFamily="34" charset="0"/>
              <a:cs typeface="B Nazanin" pitchFamily="2" charset="-78"/>
            </a:endParaRPr>
          </a:p>
          <a:p>
            <a:pPr marL="0" algn="ctr" rtl="1">
              <a:spcBef>
                <a:spcPts val="0"/>
              </a:spcBef>
            </a:pPr>
            <a:endParaRPr lang="fa-IR" sz="4400" dirty="0">
              <a:latin typeface="Calibri" panose="020F0502020204030204" pitchFamily="34" charset="0"/>
              <a:ea typeface="Calibri" panose="020F0502020204030204" pitchFamily="34" charset="0"/>
              <a:cs typeface="B Nazanin" pitchFamily="2" charset="-78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6D1822A-8C3E-956F-5DC1-858732FE1CCA}"/>
              </a:ext>
            </a:extLst>
          </p:cNvPr>
          <p:cNvSpPr/>
          <p:nvPr/>
        </p:nvSpPr>
        <p:spPr>
          <a:xfrm>
            <a:off x="9132010" y="1908809"/>
            <a:ext cx="2941877" cy="2337611"/>
          </a:xfrm>
          <a:prstGeom prst="roundRect">
            <a:avLst/>
          </a:pr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4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9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" grpId="0" build="p"/>
      <p:bldP spid="8" grpId="0"/>
      <p:bldP spid="7" grpId="0"/>
      <p:bldP spid="9" grpId="0"/>
      <p:bldP spid="10" grpId="0"/>
      <p:bldP spid="13" grpId="0" animBg="1"/>
      <p:bldP spid="16" grpId="0"/>
      <p:bldP spid="17" grpId="0" animBg="1"/>
      <p:bldP spid="18" grpId="0" animBg="1"/>
      <p:bldP spid="19" grpId="0"/>
      <p:bldP spid="20" grpId="0" animBg="1"/>
      <p:bldP spid="21" grpId="0" animBg="1"/>
      <p:bldP spid="22" grpId="0"/>
      <p:bldP spid="23" grpId="0"/>
      <p:bldP spid="24" grpId="0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209397-C486-89FC-B9DA-DE395CFDBC49}"/>
              </a:ext>
            </a:extLst>
          </p:cNvPr>
          <p:cNvSpPr txBox="1"/>
          <p:nvPr/>
        </p:nvSpPr>
        <p:spPr>
          <a:xfrm>
            <a:off x="-57150" y="2520852"/>
            <a:ext cx="1219200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1. check python</a:t>
            </a:r>
          </a:p>
          <a:p>
            <a:r>
              <a:rPr lang="en-US" dirty="0"/>
              <a:t>python3 --version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88F481-28AD-35F2-6614-B3770ADA89B0}"/>
              </a:ext>
            </a:extLst>
          </p:cNvPr>
          <p:cNvSpPr txBox="1"/>
          <p:nvPr/>
        </p:nvSpPr>
        <p:spPr>
          <a:xfrm>
            <a:off x="0" y="1120143"/>
            <a:ext cx="12192001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2. install </a:t>
            </a:r>
            <a:r>
              <a:rPr lang="en-US" dirty="0" err="1"/>
              <a:t>yt_dlp</a:t>
            </a:r>
            <a:r>
              <a:rPr lang="en-US" dirty="0"/>
              <a:t> on mac</a:t>
            </a:r>
          </a:p>
          <a:p>
            <a:r>
              <a:rPr lang="en-US" dirty="0" err="1"/>
              <a:t>sudo</a:t>
            </a:r>
            <a:r>
              <a:rPr lang="en-US" dirty="0"/>
              <a:t> curl -L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yt-dlp</a:t>
            </a:r>
            <a:r>
              <a:rPr lang="en-US" dirty="0"/>
              <a:t>/</a:t>
            </a:r>
            <a:r>
              <a:rPr lang="en-US" dirty="0" err="1"/>
              <a:t>yt-dlp</a:t>
            </a:r>
            <a:r>
              <a:rPr lang="en-US" dirty="0"/>
              <a:t>/releases/latest/download/</a:t>
            </a:r>
            <a:r>
              <a:rPr lang="en-US" dirty="0" err="1"/>
              <a:t>yt-dlp</a:t>
            </a:r>
            <a:r>
              <a:rPr lang="en-US" dirty="0"/>
              <a:t> -o /</a:t>
            </a:r>
            <a:r>
              <a:rPr lang="en-US" dirty="0" err="1"/>
              <a:t>usr</a:t>
            </a:r>
            <a:r>
              <a:rPr lang="en-US" dirty="0"/>
              <a:t>/local/bin/</a:t>
            </a:r>
            <a:r>
              <a:rPr lang="en-US" dirty="0" err="1"/>
              <a:t>yt-dlp</a:t>
            </a:r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chmod</a:t>
            </a:r>
            <a:r>
              <a:rPr lang="en-US" dirty="0"/>
              <a:t> </a:t>
            </a:r>
            <a:r>
              <a:rPr lang="en-US" dirty="0" err="1"/>
              <a:t>a+rx</a:t>
            </a:r>
            <a:r>
              <a:rPr lang="en-US" dirty="0"/>
              <a:t> /</a:t>
            </a:r>
            <a:r>
              <a:rPr lang="en-US" dirty="0" err="1"/>
              <a:t>usr</a:t>
            </a:r>
            <a:r>
              <a:rPr lang="en-US" dirty="0"/>
              <a:t>/local/bin/</a:t>
            </a:r>
            <a:r>
              <a:rPr lang="en-US" dirty="0" err="1"/>
              <a:t>yt-dlp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A9A39C-18F3-27B3-1996-BD758F83FDD2}"/>
              </a:ext>
            </a:extLst>
          </p:cNvPr>
          <p:cNvSpPr txBox="1"/>
          <p:nvPr/>
        </p:nvSpPr>
        <p:spPr>
          <a:xfrm>
            <a:off x="-2" y="2089548"/>
            <a:ext cx="12192002" cy="6463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3. add get cookies extension to chrome browser </a:t>
            </a:r>
          </a:p>
          <a:p>
            <a:r>
              <a:rPr lang="en-US" dirty="0"/>
              <a:t>(https://</a:t>
            </a:r>
            <a:r>
              <a:rPr lang="en-US" dirty="0" err="1"/>
              <a:t>chromewebstore.google.com</a:t>
            </a:r>
            <a:r>
              <a:rPr lang="en-US" dirty="0"/>
              <a:t>/detail/get-</a:t>
            </a:r>
            <a:r>
              <a:rPr lang="en-US" dirty="0" err="1"/>
              <a:t>cookiestxt</a:t>
            </a:r>
            <a:r>
              <a:rPr lang="en-US" dirty="0"/>
              <a:t>-locally/</a:t>
            </a:r>
            <a:r>
              <a:rPr lang="en-US" dirty="0" err="1"/>
              <a:t>cclelndahbckbenkjhflpdbgdldlbecc?hl</a:t>
            </a:r>
            <a:r>
              <a:rPr lang="en-US" dirty="0"/>
              <a:t>=</a:t>
            </a:r>
            <a:r>
              <a:rPr lang="en-US" dirty="0" err="1"/>
              <a:t>en</a:t>
            </a:r>
            <a:r>
              <a:rPr lang="en-US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26B5B5-29B0-CE2F-2D71-A9ACAC02CBBB}"/>
              </a:ext>
            </a:extLst>
          </p:cNvPr>
          <p:cNvSpPr txBox="1"/>
          <p:nvPr/>
        </p:nvSpPr>
        <p:spPr>
          <a:xfrm>
            <a:off x="-114300" y="3167183"/>
            <a:ext cx="12192002" cy="3693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4. download </a:t>
            </a:r>
            <a:r>
              <a:rPr lang="en-US" dirty="0" err="1"/>
              <a:t>ffmpeg</a:t>
            </a:r>
            <a:r>
              <a:rPr lang="en-US" dirty="0"/>
              <a:t> (https://</a:t>
            </a:r>
            <a:r>
              <a:rPr lang="en-US" dirty="0" err="1"/>
              <a:t>www.ffmpeg.org</a:t>
            </a:r>
            <a:r>
              <a:rPr lang="en-US" dirty="0"/>
              <a:t>/</a:t>
            </a:r>
            <a:r>
              <a:rPr lang="en-US" dirty="0" err="1"/>
              <a:t>download.html</a:t>
            </a:r>
            <a:r>
              <a:rPr lang="en-US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40388E-E2F4-1EE1-6CA1-9DA23A2B518E}"/>
              </a:ext>
            </a:extLst>
          </p:cNvPr>
          <p:cNvSpPr txBox="1"/>
          <p:nvPr/>
        </p:nvSpPr>
        <p:spPr>
          <a:xfrm>
            <a:off x="-2" y="3429000"/>
            <a:ext cx="12192000" cy="230832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Example on mac</a:t>
            </a:r>
          </a:p>
          <a:p>
            <a:r>
              <a:rPr lang="en-US" dirty="0" err="1"/>
              <a:t>yt-dlp</a:t>
            </a:r>
            <a:r>
              <a:rPr lang="en-US" dirty="0"/>
              <a:t> "https://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=5-J1t0rAlOU"\</a:t>
            </a:r>
          </a:p>
          <a:p>
            <a:r>
              <a:rPr lang="en-US" dirty="0"/>
              <a:t>    --cookies "/Users/</a:t>
            </a:r>
            <a:r>
              <a:rPr lang="en-US" dirty="0" err="1"/>
              <a:t>meysam</a:t>
            </a:r>
            <a:r>
              <a:rPr lang="en-US" dirty="0"/>
              <a:t>/Downloads/</a:t>
            </a:r>
            <a:r>
              <a:rPr lang="en-US" dirty="0" err="1"/>
              <a:t>www.youtube.com_cookies.txt</a:t>
            </a:r>
            <a:r>
              <a:rPr lang="en-US" dirty="0"/>
              <a:t>"\</a:t>
            </a:r>
          </a:p>
          <a:p>
            <a:r>
              <a:rPr lang="en-US" dirty="0"/>
              <a:t>    -o "/Users/</a:t>
            </a:r>
            <a:r>
              <a:rPr lang="en-US" dirty="0" err="1"/>
              <a:t>meysam</a:t>
            </a:r>
            <a:r>
              <a:rPr lang="en-US" dirty="0"/>
              <a:t>/Downloads/</a:t>
            </a:r>
            <a:r>
              <a:rPr lang="en-US" dirty="0" err="1"/>
              <a:t>youtube</a:t>
            </a:r>
            <a:r>
              <a:rPr lang="en-US" dirty="0"/>
              <a:t>/%(title)s_%(</a:t>
            </a:r>
            <a:r>
              <a:rPr lang="en-US" dirty="0" err="1"/>
              <a:t>ext</a:t>
            </a:r>
            <a:r>
              <a:rPr lang="en-US" dirty="0"/>
              <a:t>)s.mp4"\</a:t>
            </a:r>
          </a:p>
          <a:p>
            <a:r>
              <a:rPr lang="en-US" dirty="0"/>
              <a:t>    --</a:t>
            </a:r>
            <a:r>
              <a:rPr lang="en-US" dirty="0" err="1"/>
              <a:t>ffmpeg</a:t>
            </a:r>
            <a:r>
              <a:rPr lang="en-US" dirty="0"/>
              <a:t>-location "/Users/</a:t>
            </a:r>
            <a:r>
              <a:rPr lang="en-US" dirty="0" err="1"/>
              <a:t>meysam</a:t>
            </a:r>
            <a:r>
              <a:rPr lang="en-US" dirty="0"/>
              <a:t>/Documents/binary"\</a:t>
            </a:r>
          </a:p>
          <a:p>
            <a:r>
              <a:rPr lang="en-US" dirty="0"/>
              <a:t>    --no-keep-fragments\</a:t>
            </a:r>
          </a:p>
          <a:p>
            <a:r>
              <a:rPr lang="en-US" dirty="0"/>
              <a:t>    --write-subs --embed-subs\</a:t>
            </a:r>
          </a:p>
          <a:p>
            <a:r>
              <a:rPr lang="en-US" dirty="0"/>
              <a:t>    -f '</a:t>
            </a:r>
            <a:r>
              <a:rPr lang="en-US" dirty="0" err="1"/>
              <a:t>bv</a:t>
            </a:r>
            <a:r>
              <a:rPr lang="en-US" dirty="0"/>
              <a:t>*[</a:t>
            </a:r>
            <a:r>
              <a:rPr lang="en-US" dirty="0" err="1"/>
              <a:t>ext</a:t>
            </a:r>
            <a:r>
              <a:rPr lang="en-US" dirty="0"/>
              <a:t>=mp4][height&gt;480]+</a:t>
            </a:r>
            <a:r>
              <a:rPr lang="en-US" dirty="0" err="1"/>
              <a:t>ba</a:t>
            </a:r>
            <a:r>
              <a:rPr lang="en-US" dirty="0"/>
              <a:t>'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89F17DA-6E7D-C604-2AF0-22297E371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4070"/>
          </a:xfrm>
          <a:solidFill>
            <a:srgbClr val="FF0000"/>
          </a:solidFill>
          <a:ln>
            <a:solidFill>
              <a:schemeClr val="bg1"/>
            </a:solidFill>
          </a:ln>
        </p:spPr>
        <p:txBody>
          <a:bodyPr/>
          <a:lstStyle/>
          <a:p>
            <a: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solidFill>
                  <a:schemeClr val="bg1"/>
                </a:solidFill>
                <a:latin typeface="B Titr" pitchFamily="2" charset="-78"/>
                <a:cs typeface="B Titr" pitchFamily="2" charset="-78"/>
              </a:rPr>
              <a:t>نصب و آماده سازی  </a:t>
            </a:r>
            <a:endParaRPr lang="en-US" dirty="0">
              <a:solidFill>
                <a:schemeClr val="bg1"/>
              </a:solidFill>
              <a:latin typeface="B Titr" pitchFamily="2" charset="-78"/>
              <a:cs typeface="B Tit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30629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6E2D0-F933-A757-2158-9ADCA202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B Titr" pitchFamily="2" charset="-78"/>
                <a:cs typeface="B Titr" pitchFamily="2" charset="-78"/>
              </a:rPr>
              <a:t>استفاده از برنامه</a:t>
            </a:r>
            <a:endParaRPr lang="en-US" dirty="0">
              <a:latin typeface="B Titr" pitchFamily="2" charset="-78"/>
              <a:cs typeface="B Titr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EE1AC-0E2D-AF93-6EFA-5E4578154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indent="-571500" algn="r" rtl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B Nazanin" pitchFamily="2" charset="-78"/>
              </a:rPr>
              <a:t>دانلود ویدیو با کیفیت همراه با زیرنویس</a:t>
            </a:r>
          </a:p>
          <a:p>
            <a:pPr marL="342900" marR="0" indent="-571500" algn="r" rtl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B Nazanin" pitchFamily="2" charset="-78"/>
              </a:rPr>
              <a:t>دانلود پلی لیست همراه با زیرنویس</a:t>
            </a:r>
          </a:p>
          <a:p>
            <a:pPr marL="342900" marR="0" indent="-571500" algn="r" rtl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B Nazanin" pitchFamily="2" charset="-78"/>
              </a:rPr>
              <a:t>دانلود موزیک</a:t>
            </a:r>
            <a:endParaRPr lang="fa-IR" sz="4400" dirty="0">
              <a:latin typeface="Calibri" panose="020F0502020204030204" pitchFamily="34" charset="0"/>
              <a:ea typeface="Calibri" panose="020F0502020204030204" pitchFamily="34" charset="0"/>
              <a:cs typeface="B Nazanin" pitchFamily="2" charset="-78"/>
            </a:endParaRPr>
          </a:p>
          <a:p>
            <a:pPr marL="0" marR="0" algn="r" rtl="1">
              <a:spcBef>
                <a:spcPts val="0"/>
              </a:spcBef>
              <a:spcAft>
                <a:spcPts val="0"/>
              </a:spcAft>
            </a:pPr>
            <a:endParaRPr lang="fa-IR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itchFamily="2" charset="-78"/>
            </a:endParaRPr>
          </a:p>
          <a:p>
            <a:pPr marL="0" marR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lang="fa-IR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itchFamily="2" charset="-78"/>
            </a:endParaRPr>
          </a:p>
          <a:p>
            <a:pPr marL="0" marR="0" algn="r" rtl="1">
              <a:spcBef>
                <a:spcPts val="0"/>
              </a:spcBef>
              <a:spcAft>
                <a:spcPts val="0"/>
              </a:spcAft>
            </a:pPr>
            <a:endParaRPr lang="fa-IR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00410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1994</TotalTime>
  <Words>320</Words>
  <Application>Microsoft Macintosh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B Nazanin</vt:lpstr>
      <vt:lpstr>B Titr</vt:lpstr>
      <vt:lpstr>Calibri</vt:lpstr>
      <vt:lpstr>Calibri Light</vt:lpstr>
      <vt:lpstr>Wingdings</vt:lpstr>
      <vt:lpstr>Office Theme</vt:lpstr>
      <vt:lpstr>PowerPoint Presentation</vt:lpstr>
      <vt:lpstr>روش دانلود از یوتیوب با استفاده از yt_dlp</vt:lpstr>
      <vt:lpstr>نصب و آماده سازی  </vt:lpstr>
      <vt:lpstr>استفاده از برنامه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دانلود از یوتیوب با پایتون روی ویندوز و مک (ویدیو، پلی لیست، زیرنویس و موزیک) </dc:title>
  <dc:creator>Meysam Asgari</dc:creator>
  <cp:lastModifiedBy>Meysam Asgari</cp:lastModifiedBy>
  <cp:revision>10</cp:revision>
  <dcterms:created xsi:type="dcterms:W3CDTF">2024-07-15T09:10:34Z</dcterms:created>
  <dcterms:modified xsi:type="dcterms:W3CDTF">2025-08-23T14:29:19Z</dcterms:modified>
</cp:coreProperties>
</file>