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6" r:id="rId3"/>
    <p:sldId id="257" r:id="rId4"/>
    <p:sldId id="258" r:id="rId5"/>
    <p:sldId id="269" r:id="rId6"/>
    <p:sldId id="270" r:id="rId7"/>
    <p:sldId id="266" r:id="rId8"/>
    <p:sldId id="267" r:id="rId9"/>
    <p:sldId id="268" r:id="rId10"/>
    <p:sldId id="286" r:id="rId11"/>
    <p:sldId id="287" r:id="rId12"/>
    <p:sldId id="288" r:id="rId13"/>
    <p:sldId id="294" r:id="rId14"/>
    <p:sldId id="271" r:id="rId15"/>
    <p:sldId id="28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DF49B-19DC-4F70-82A8-997AD5A48A1F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5AD58-61C6-491A-B3FC-DB85DA72B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31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337C-D9D0-4F91-961C-C58F1DF8E5A3}" type="datetime1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811F-7CE8-46B5-A3E3-D01B226D10B1}" type="datetime1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85B-3F41-4C39-98E1-3B6B7F1AECAF}" type="datetime1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859C-1E3F-4E9C-B010-B45E7F53C3A4}" type="datetime1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0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0C9D-58C8-467F-BE19-24E08074D38A}" type="datetime1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127-CEDB-4626-968B-5E585A4CD403}" type="datetime1">
              <a:rPr lang="ru-RU" smtClean="0"/>
              <a:t>29.09.2011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8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1687-304F-4E3C-A1CB-B7E8D9EF4928}" type="datetime1">
              <a:rPr lang="ru-RU" smtClean="0"/>
              <a:t>29.09.2011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15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49D-B525-4EEC-8E04-C31C40A0D13B}" type="datetime1">
              <a:rPr lang="ru-RU" smtClean="0"/>
              <a:t>29.09.2011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7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18-A119-4E68-9A5E-46559F69DF19}" type="datetime1">
              <a:rPr lang="ru-RU" smtClean="0"/>
              <a:t>29.09.2011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F594-E9B0-47E0-96F5-B5CF936FFD17}" type="datetime1">
              <a:rPr lang="ru-RU" smtClean="0"/>
              <a:t>29.09.2011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09AF-28C1-4986-8AEB-A5354F545B69}" type="datetime1">
              <a:rPr lang="ru-RU" smtClean="0"/>
              <a:t>29.09.2011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32D5-65D1-47C5-AB34-B3D56174D2F0}" type="datetime1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55C2-A2BD-4E53-B3E5-E7E04DBDD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1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5679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Вхождение в синхронизм</a:t>
            </a:r>
          </a:p>
          <a:p>
            <a:pPr algn="ctr"/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с базовыми станциями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UMTS FDD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Поиск сигналов БС: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слотовая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синхронизация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62549"/>
              </p:ext>
            </p:extLst>
          </p:nvPr>
        </p:nvGraphicFramePr>
        <p:xfrm>
          <a:off x="898525" y="1808163"/>
          <a:ext cx="73453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7353000" imgH="774360" progId="Equation.DSMT4">
                  <p:embed/>
                </p:oleObj>
              </mc:Choice>
              <mc:Fallback>
                <p:oleObj name="Equation" r:id="rId3" imgW="7353000" imgH="774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808163"/>
                        <a:ext cx="7345363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07504" y="620688"/>
            <a:ext cx="8928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последовательность, полученная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дискретизации по времени и квантования по уровню двух квадратур сигнала нисходящего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снесенного на нулевую частоту. Частота дискретизации равна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3,840 МГц, и АЦП имеет 2</a:t>
            </a:r>
            <a:r>
              <a:rPr lang="ru-RU" sz="2000" baseline="3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уровней.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2508865"/>
            <a:ext cx="8619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ru-RU" sz="2000" i="1" baseline="-25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массив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первичного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синхрокода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Slots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число учитываемых слотов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6" y="2708920"/>
            <a:ext cx="69056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9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Поиск сигналов БС: кадровая синхронизация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42529"/>
              </p:ext>
            </p:extLst>
          </p:nvPr>
        </p:nvGraphicFramePr>
        <p:xfrm>
          <a:off x="1576388" y="511175"/>
          <a:ext cx="59912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3" imgW="5994360" imgH="1155600" progId="Equation.DSMT4">
                  <p:embed/>
                </p:oleObj>
              </mc:Choice>
              <mc:Fallback>
                <p:oleObj name="Equation" r:id="rId3" imgW="5994360" imgH="11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511175"/>
                        <a:ext cx="599122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53324"/>
              </p:ext>
            </p:extLst>
          </p:nvPr>
        </p:nvGraphicFramePr>
        <p:xfrm>
          <a:off x="1385888" y="1639888"/>
          <a:ext cx="6372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5" imgW="6375240" imgH="1130040" progId="Equation.DSMT4">
                  <p:embed/>
                </p:oleObj>
              </mc:Choice>
              <mc:Fallback>
                <p:oleObj name="Equation" r:id="rId5" imgW="6375240" imgH="113004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639888"/>
                        <a:ext cx="6372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90786" y="2780928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SlotPos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SlotNum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последовательность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позиций начал слотов.</a:t>
            </a:r>
          </a:p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ru-RU" sz="2000" i="1" baseline="-250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массив вторичных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синхрокодов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номер скремблирующей группы.</a:t>
            </a:r>
          </a:p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таблица размещения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вторичных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синхрокодов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слотах в зависимости от номера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скремблирующей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группы.</a:t>
            </a:r>
          </a:p>
          <a:p>
            <a:pPr algn="just"/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сдвиг в слотах до начала (предполагаемого) кадра от первого слота.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50077"/>
              </p:ext>
            </p:extLst>
          </p:nvPr>
        </p:nvGraphicFramePr>
        <p:xfrm>
          <a:off x="107501" y="4941168"/>
          <a:ext cx="8928998" cy="1699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442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7243"/>
                <a:gridCol w="506154"/>
              </a:tblGrid>
              <a:tr h="3204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Кодовая группа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 gridSpan="1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Номер слота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78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#0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#2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#3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#4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#5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#6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#7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#8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#9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#10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#11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#12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#13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#14</a:t>
                      </a:r>
                      <a:endParaRPr lang="ru-RU" sz="20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</a:tr>
              <a:tr h="320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</a:t>
                      </a: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</a:tr>
              <a:tr h="320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</a:t>
                      </a:r>
                      <a:r>
                        <a:rPr lang="en-GB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ru-RU" sz="20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</a:tr>
              <a:tr h="320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…</a:t>
                      </a:r>
                      <a:endParaRPr lang="ru-RU" sz="20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19050" marR="19050" marT="0" marB="0"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8645669" y="45811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27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10892"/>
              </p:ext>
            </p:extLst>
          </p:nvPr>
        </p:nvGraphicFramePr>
        <p:xfrm>
          <a:off x="222249" y="1658849"/>
          <a:ext cx="86995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3" imgW="8699400" imgH="723600" progId="Equation.DSMT4">
                  <p:embed/>
                </p:oleObj>
              </mc:Choice>
              <mc:Fallback>
                <p:oleObj name="Equation" r:id="rId3" imgW="8699400" imgH="72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49" y="1658849"/>
                        <a:ext cx="86995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Поиск сигналов БС: определение номера кода БС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620688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Номер скремблирующего кода определяется так</a:t>
            </a:r>
          </a:p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16·8·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16·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0, …,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63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7.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2403376"/>
            <a:ext cx="8566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,16(8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GN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массивы первичных скремблирующих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кодов,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= 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38399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84" y="2924944"/>
            <a:ext cx="69056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72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739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65907"/>
              </p:ext>
            </p:extLst>
          </p:nvPr>
        </p:nvGraphicFramePr>
        <p:xfrm>
          <a:off x="1619672" y="523220"/>
          <a:ext cx="5472608" cy="634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Рисунок" r:id="rId3" imgW="5399532" imgH="4558284" progId="Word.Picture.8">
                  <p:embed/>
                </p:oleObj>
              </mc:Choice>
              <mc:Fallback>
                <p:oleObj name="Рисунок" r:id="rId3" imgW="5399532" imgH="455828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7142"/>
                      <a:stretch>
                        <a:fillRect/>
                      </a:stretch>
                    </p:blipFill>
                    <p:spPr bwMode="auto">
                      <a:xfrm>
                        <a:off x="1619672" y="523220"/>
                        <a:ext cx="5472608" cy="6345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Считывание вещательных данных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0" y="539641"/>
            <a:ext cx="7452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Secondary Common Control Physical Channel (S-CCPCH)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25" y="929482"/>
            <a:ext cx="6481877" cy="24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25667"/>
              </p:ext>
            </p:extLst>
          </p:nvPr>
        </p:nvGraphicFramePr>
        <p:xfrm>
          <a:off x="1439651" y="3365485"/>
          <a:ext cx="6264697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88"/>
                <a:gridCol w="1620253"/>
                <a:gridCol w="422675"/>
                <a:gridCol w="932833"/>
                <a:gridCol w="720080"/>
                <a:gridCol w="504056"/>
                <a:gridCol w="449525"/>
                <a:gridCol w="5585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Slot Format #i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Channel Bit Rate (kbps)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Bits/ Frame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Bits/ Slot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GB" sz="12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data1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GB" sz="12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pilot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GB" sz="1200" baseline="-25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TFCI</a:t>
                      </a:r>
                      <a:endParaRPr lang="ru-RU" sz="1200" b="1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1272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 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19200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1280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8*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Временн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я синхронизация физических каналов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51657"/>
              </p:ext>
            </p:extLst>
          </p:nvPr>
        </p:nvGraphicFramePr>
        <p:xfrm>
          <a:off x="683568" y="509875"/>
          <a:ext cx="7588715" cy="63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Picture" r:id="rId3" imgW="5481836" imgH="4579607" progId="Word.Picture.8">
                  <p:embed/>
                </p:oleObj>
              </mc:Choice>
              <mc:Fallback>
                <p:oleObj name="Picture" r:id="rId3" imgW="5481836" imgH="4579607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9875"/>
                        <a:ext cx="7588715" cy="634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нисходящих каналов: расширение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41490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DL PCH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нисходящий физический канал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ch,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каналообразующий код с номером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0, …,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коэффициент расширения;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dl,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скремблирующая последовательность базовой станции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0, …, 511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Созвездия: ФМ-2 для каналов синхронизации; ФМ-4/КАМ-16 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HS-PDSCH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 ФМ-4 для всех остальных.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18977"/>
              </p:ext>
            </p:extLst>
          </p:nvPr>
        </p:nvGraphicFramePr>
        <p:xfrm>
          <a:off x="-1692696" y="692696"/>
          <a:ext cx="11028330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icture" r:id="rId3" imgW="5642108" imgH="1915813" progId="Word.Picture.8">
                  <p:embed/>
                </p:oleObj>
              </mc:Choice>
              <mc:Fallback>
                <p:oleObj name="Picture" r:id="rId3" imgW="5642108" imgH="191581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2696" y="692696"/>
                        <a:ext cx="11028330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нисходящих каналов: сложение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93128"/>
              </p:ext>
            </p:extLst>
          </p:nvPr>
        </p:nvGraphicFramePr>
        <p:xfrm>
          <a:off x="-468560" y="620688"/>
          <a:ext cx="9144000" cy="510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3" imgW="5329166" imgH="2973708" progId="Word.Picture.8">
                  <p:embed/>
                </p:oleObj>
              </mc:Choice>
              <mc:Fallback>
                <p:oleObj name="Picture" r:id="rId3" imgW="5329166" imgH="29737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8560" y="620688"/>
                        <a:ext cx="9144000" cy="5106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9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…, 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весовые коэффициенты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каналов.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81233"/>
              </p:ext>
            </p:extLst>
          </p:nvPr>
        </p:nvGraphicFramePr>
        <p:xfrm>
          <a:off x="243980" y="529295"/>
          <a:ext cx="8656040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Picture" r:id="rId3" imgW="5338325" imgH="1821167" progId="Word.Picture.8">
                  <p:embed/>
                </p:oleObj>
              </mc:Choice>
              <mc:Fallback>
                <p:oleObj name="Picture" r:id="rId3" imgW="5338325" imgH="1821167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80" y="529295"/>
                        <a:ext cx="8656040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Формирование нисходящих каналов: модуляция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Чиповый импульс: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01686"/>
              </p:ext>
            </p:extLst>
          </p:nvPr>
        </p:nvGraphicFramePr>
        <p:xfrm>
          <a:off x="1835696" y="4005064"/>
          <a:ext cx="5257769" cy="237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3213100" imgH="1447800" progId="Equation.DSMT4">
                  <p:embed/>
                </p:oleObj>
              </mc:Choice>
              <mc:Fallback>
                <p:oleObj name="Equation" r:id="rId5" imgW="3213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05064"/>
                        <a:ext cx="5257769" cy="2371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549166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Common Pilot Channel (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CPICH)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73345"/>
              </p:ext>
            </p:extLst>
          </p:nvPr>
        </p:nvGraphicFramePr>
        <p:xfrm>
          <a:off x="1331061" y="1052736"/>
          <a:ext cx="6481877" cy="2481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Picture" r:id="rId3" imgW="4629912" imgH="1772412" progId="Word.Picture.8">
                  <p:embed/>
                </p:oleObj>
              </mc:Choice>
              <mc:Fallback>
                <p:oleObj name="Picture" r:id="rId3" imgW="4629912" imgH="17724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061" y="1052736"/>
                        <a:ext cx="6481877" cy="2481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242" y="378904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кадр = 15 слотов = 10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слот = 2 560 чипов;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 кадр = 38 400 чипов.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нисходящих кадров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0" y="3780840"/>
            <a:ext cx="3501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Synchronisation Channel (SCH)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0" y="4203802"/>
            <a:ext cx="7348118" cy="265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581447"/>
            <a:ext cx="680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Primary Common Control Physical Channel (P-CCPCH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4" y="981557"/>
            <a:ext cx="6562954" cy="279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Коды: каналообразующие коды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3322"/>
              </p:ext>
            </p:extLst>
          </p:nvPr>
        </p:nvGraphicFramePr>
        <p:xfrm>
          <a:off x="683568" y="546462"/>
          <a:ext cx="7560840" cy="385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Picture" r:id="rId3" imgW="3525012" imgH="2168652" progId="Word.Picture.8">
                  <p:embed/>
                </p:oleObj>
              </mc:Choice>
              <mc:Fallback>
                <p:oleObj name="Picture" r:id="rId3" imgW="3525012" imgH="216865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6462"/>
                        <a:ext cx="7560840" cy="3855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4293096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DL: 	Primary CPICH: C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ch,256,0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CCPCH: C</a:t>
            </a:r>
            <a:r>
              <a:rPr lang="en-GB" sz="2000" baseline="-25000" dirty="0" smtClean="0">
                <a:latin typeface="Times New Roman" pitchFamily="18" charset="0"/>
                <a:cs typeface="Times New Roman" pitchFamily="18" charset="0"/>
              </a:rPr>
              <a:t>ch,256,1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HS-PDSCH: SF =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16.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HS-SCCH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SF =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UL: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DPCCH, HS-DPCCH, E-DPCCH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PRACH MCP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SF = 256;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DPDCH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min{SF} =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4;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E-DPDCH: min{SF} = 2;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PRACH MDP: SF = 32 … 256;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Коды: скремблирующие последовательности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23528" y="692696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DL: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Всего определено 262 143 скремблирующих последовательности 	длительностью 38 400 элементов. Из них используется 8 192.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512 – первичных, по 8 в каждой из 64 скремблирующих групп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7 680 – вторичных, по 15 для каждой первичной.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UL: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Определены 2</a:t>
            </a:r>
            <a:r>
              <a:rPr lang="ru-RU" sz="2000" baseline="30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длинных и 2</a:t>
            </a:r>
            <a:r>
              <a:rPr lang="ru-RU" sz="2000" baseline="30000" dirty="0" smtClean="0"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коротких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когда приемник БС готов к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выполнению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многокодового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приема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скремблирующих 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последовательност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длительностью 38 400 элемента каждая.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PRACH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определено 8192 скремблирующих 	последовательности: 512 групп по 16 последовательностей.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Коды: специальные последовательности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0" y="52322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23528" y="692696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DL: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Определены универсальная первичная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синхропоследовательность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16 вторичных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синхропоследовательностей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Вторичные – строки матрицы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Адамара,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скремблированные последовательностью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Голея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UL: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Сигнатуры преамбулы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PRACH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строки матрицы Адамара, скремблированные скремблирующей последовательностью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вектором, формирующим постоянный набег фазы.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55C2-A2BD-4E53-B3E5-E7E04DBDDB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1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603</Words>
  <Application>Microsoft Office PowerPoint</Application>
  <PresentationFormat>Экран (4:3)</PresentationFormat>
  <Paragraphs>297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Тема Office</vt:lpstr>
      <vt:lpstr>Picture</vt:lpstr>
      <vt:lpstr>Equation</vt:lpstr>
      <vt:lpstr>MathType 6.0 Equation</vt:lpstr>
      <vt:lpstr>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 Л. Гельгор</cp:lastModifiedBy>
  <cp:revision>40</cp:revision>
  <dcterms:created xsi:type="dcterms:W3CDTF">2011-06-15T19:16:10Z</dcterms:created>
  <dcterms:modified xsi:type="dcterms:W3CDTF">2011-09-29T09:35:02Z</dcterms:modified>
</cp:coreProperties>
</file>