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0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83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0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8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15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7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C62D-B59F-48AA-963F-FB54ED49836E}" type="datetimeFigureOut">
              <a:rPr lang="ru-RU" smtClean="0"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1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3gpp.org/ftp/Specs/html-info/44-series.htm" TargetMode="External"/><Relationship Id="rId18" Type="http://schemas.openxmlformats.org/officeDocument/2006/relationships/hyperlink" Target="http://www.3gpp.org/ftp/Specs/html-info/26-series.htm" TargetMode="External"/><Relationship Id="rId26" Type="http://schemas.openxmlformats.org/officeDocument/2006/relationships/hyperlink" Target="http://www.3gpp.org/ftp/Specs/html-info/29-series.htm" TargetMode="External"/><Relationship Id="rId39" Type="http://schemas.openxmlformats.org/officeDocument/2006/relationships/hyperlink" Target="http://www.3gpp.org/ftp/Specs/html-info/34-series.htm" TargetMode="External"/><Relationship Id="rId21" Type="http://schemas.openxmlformats.org/officeDocument/2006/relationships/hyperlink" Target="http://www.3gpp.org/ftp/Specs/html-info/27-series.htm" TargetMode="External"/><Relationship Id="rId34" Type="http://schemas.openxmlformats.org/officeDocument/2006/relationships/hyperlink" Target="http://www.3gpp.org/ftp/Specs/html-info/11-series.htm" TargetMode="External"/><Relationship Id="rId42" Type="http://schemas.openxmlformats.org/officeDocument/2006/relationships/hyperlink" Target="http://www.3gpp.org/ftp/Specs/html-info/36-series.htm" TargetMode="External"/><Relationship Id="rId7" Type="http://schemas.openxmlformats.org/officeDocument/2006/relationships/hyperlink" Target="http://www.3gpp.org/ftp/Specs/html-info/42-series.htm" TargetMode="External"/><Relationship Id="rId2" Type="http://schemas.openxmlformats.org/officeDocument/2006/relationships/hyperlink" Target="http://www.3gpp.org/ftp/Specs/html-info/00-series.htm" TargetMode="External"/><Relationship Id="rId16" Type="http://schemas.openxmlformats.org/officeDocument/2006/relationships/hyperlink" Target="http://www.3gpp.org/ftp/Specs/html-info/45-series.htm" TargetMode="External"/><Relationship Id="rId20" Type="http://schemas.openxmlformats.org/officeDocument/2006/relationships/hyperlink" Target="http://www.3gpp.org/ftp/Specs/html-info/06-series.htm" TargetMode="External"/><Relationship Id="rId29" Type="http://schemas.openxmlformats.org/officeDocument/2006/relationships/hyperlink" Target="http://www.3gpp.org/ftp/Specs/html-info/30-series.htm" TargetMode="External"/><Relationship Id="rId41" Type="http://schemas.openxmlformats.org/officeDocument/2006/relationships/hyperlink" Target="http://www.3gpp.org/ftp/Specs/html-info/55-seri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3gpp.org/ftp/Specs/html-info/22-series.htm" TargetMode="External"/><Relationship Id="rId11" Type="http://schemas.openxmlformats.org/officeDocument/2006/relationships/hyperlink" Target="http://www.3gpp.org/ftp/Specs/html-info/03-series.htm" TargetMode="External"/><Relationship Id="rId24" Type="http://schemas.openxmlformats.org/officeDocument/2006/relationships/hyperlink" Target="http://www.3gpp.org/ftp/Specs/html-info/48-series.htm" TargetMode="External"/><Relationship Id="rId32" Type="http://schemas.openxmlformats.org/officeDocument/2006/relationships/hyperlink" Target="http://www.3gpp.org/ftp/Specs/html-info/31-series.htm" TargetMode="External"/><Relationship Id="rId37" Type="http://schemas.openxmlformats.org/officeDocument/2006/relationships/hyperlink" Target="http://www.3gpp.org/ftp/Specs/html-info/12-series.htm" TargetMode="External"/><Relationship Id="rId40" Type="http://schemas.openxmlformats.org/officeDocument/2006/relationships/hyperlink" Target="http://www.3gpp.org/ftp/Specs/html-info/35-series.htm" TargetMode="External"/><Relationship Id="rId5" Type="http://schemas.openxmlformats.org/officeDocument/2006/relationships/hyperlink" Target="http://www.3gpp.org/ftp/Specs/html-info/01-series.htm" TargetMode="External"/><Relationship Id="rId15" Type="http://schemas.openxmlformats.org/officeDocument/2006/relationships/hyperlink" Target="http://www.3gpp.org/ftp/Specs/html-info/25-series.htm" TargetMode="External"/><Relationship Id="rId23" Type="http://schemas.openxmlformats.org/officeDocument/2006/relationships/hyperlink" Target="http://www.3gpp.org/ftp/Specs/html-info/28-series.htm" TargetMode="External"/><Relationship Id="rId28" Type="http://schemas.openxmlformats.org/officeDocument/2006/relationships/hyperlink" Target="http://www.3gpp.org/ftp/Specs/html-info/09-series.htm" TargetMode="External"/><Relationship Id="rId36" Type="http://schemas.openxmlformats.org/officeDocument/2006/relationships/hyperlink" Target="http://www.3gpp.org/ftp/Specs/html-info/52-series.htm" TargetMode="External"/><Relationship Id="rId10" Type="http://schemas.openxmlformats.org/officeDocument/2006/relationships/hyperlink" Target="http://www.3gpp.org/ftp/Specs/html-info/43-series.htm" TargetMode="External"/><Relationship Id="rId19" Type="http://schemas.openxmlformats.org/officeDocument/2006/relationships/hyperlink" Target="http://www.3gpp.org/ftp/Specs/html-info/46-series.htm" TargetMode="External"/><Relationship Id="rId31" Type="http://schemas.openxmlformats.org/officeDocument/2006/relationships/hyperlink" Target="http://www.3gpp.org/ftp/Specs/html-info/10-series.htm" TargetMode="External"/><Relationship Id="rId4" Type="http://schemas.openxmlformats.org/officeDocument/2006/relationships/hyperlink" Target="http://www.3gpp.org/ftp/Specs/html-info/41-series.htm" TargetMode="External"/><Relationship Id="rId9" Type="http://schemas.openxmlformats.org/officeDocument/2006/relationships/hyperlink" Target="http://www.3gpp.org/ftp/Specs/html-info/23-series.htm" TargetMode="External"/><Relationship Id="rId14" Type="http://schemas.openxmlformats.org/officeDocument/2006/relationships/hyperlink" Target="http://www.3gpp.org/ftp/Specs/html-info/04-series.htm" TargetMode="External"/><Relationship Id="rId22" Type="http://schemas.openxmlformats.org/officeDocument/2006/relationships/hyperlink" Target="http://www.3gpp.org/ftp/Specs/html-info/07-series.htm" TargetMode="External"/><Relationship Id="rId27" Type="http://schemas.openxmlformats.org/officeDocument/2006/relationships/hyperlink" Target="http://www.3gpp.org/ftp/Specs/html-info/49-series.htm" TargetMode="External"/><Relationship Id="rId30" Type="http://schemas.openxmlformats.org/officeDocument/2006/relationships/hyperlink" Target="http://www.3gpp.org/ftp/Specs/html-info/50-series.htm" TargetMode="External"/><Relationship Id="rId35" Type="http://schemas.openxmlformats.org/officeDocument/2006/relationships/hyperlink" Target="http://www.3gpp.org/ftp/Specs/html-info/32-series.htm" TargetMode="External"/><Relationship Id="rId43" Type="http://schemas.openxmlformats.org/officeDocument/2006/relationships/hyperlink" Target="http://www.3gpp.org/ftp/Specs/html-info/37-series.htm" TargetMode="External"/><Relationship Id="rId8" Type="http://schemas.openxmlformats.org/officeDocument/2006/relationships/hyperlink" Target="http://www.3gpp.org/ftp/Specs/html-info/02-series.htm" TargetMode="External"/><Relationship Id="rId3" Type="http://schemas.openxmlformats.org/officeDocument/2006/relationships/hyperlink" Target="http://www.3gpp.org/ftp/Specs/html-info/21-series.htm" TargetMode="External"/><Relationship Id="rId12" Type="http://schemas.openxmlformats.org/officeDocument/2006/relationships/hyperlink" Target="http://www.3gpp.org/ftp/Specs/html-info/24-series.htm" TargetMode="External"/><Relationship Id="rId17" Type="http://schemas.openxmlformats.org/officeDocument/2006/relationships/hyperlink" Target="http://www.3gpp.org/ftp/Specs/html-info/05-series.htm" TargetMode="External"/><Relationship Id="rId25" Type="http://schemas.openxmlformats.org/officeDocument/2006/relationships/hyperlink" Target="http://www.3gpp.org/ftp/Specs/html-info/08-series.htm" TargetMode="External"/><Relationship Id="rId33" Type="http://schemas.openxmlformats.org/officeDocument/2006/relationships/hyperlink" Target="http://www.3gpp.org/ftp/Specs/html-info/51-series.htm" TargetMode="External"/><Relationship Id="rId38" Type="http://schemas.openxmlformats.org/officeDocument/2006/relationships/hyperlink" Target="http://www.3gpp.org/ftp/Specs/html-info/33-series.h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7281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UMTS FDD</a:t>
            </a:r>
          </a:p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Формирование сигналов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06951"/>
              </p:ext>
            </p:extLst>
          </p:nvPr>
        </p:nvGraphicFramePr>
        <p:xfrm>
          <a:off x="107504" y="836712"/>
          <a:ext cx="5883892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Picture" r:id="rId3" imgW="4217499" imgH="3471981" progId="Word.Picture.8">
                  <p:embed/>
                </p:oleObj>
              </mc:Choice>
              <mc:Fallback>
                <p:oleObj name="Picture" r:id="rId3" imgW="4217499" imgH="347198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36712"/>
                        <a:ext cx="5883892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0166"/>
              </p:ext>
            </p:extLst>
          </p:nvPr>
        </p:nvGraphicFramePr>
        <p:xfrm>
          <a:off x="4499992" y="3949705"/>
          <a:ext cx="4176464" cy="2758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16"/>
                <a:gridCol w="1044116"/>
                <a:gridCol w="1044116"/>
                <a:gridCol w="1044116"/>
              </a:tblGrid>
              <a:tr h="2368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GB" sz="1600" baseline="-25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max-dpdch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HS-DSCH configured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iq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No/Yes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107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r>
                        <a:rPr lang="en-GB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5949280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каналообразующие коды;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β – весовые коэффициенты.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восходящих каналов: расширение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DCH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19872" y="692696"/>
            <a:ext cx="5436096" cy="46166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spreading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E-DPDCH/E-DPCCH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547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восходящих каналов: расширение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PRACH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08720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Preamble part: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комплексная последовательность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Message part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5247074"/>
            <a:ext cx="7020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каналообразующий код;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β – весовые коэффициенты;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r-msg,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скремблирующая последовательность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0, …, 8191.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9475" y="5093185"/>
            <a:ext cx="2232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Только ФМ-4, поэтому формирователь СС опущен.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97843"/>
              </p:ext>
            </p:extLst>
          </p:nvPr>
        </p:nvGraphicFramePr>
        <p:xfrm>
          <a:off x="755576" y="1805965"/>
          <a:ext cx="7889328" cy="328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Picture" r:id="rId3" imgW="4346071" imgH="1812008" progId="Word.Picture.8">
                  <p:embed/>
                </p:oleObj>
              </mc:Choice>
              <mc:Fallback>
                <p:oleObj name="Picture" r:id="rId3" imgW="4346071" imgH="181200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05965"/>
                        <a:ext cx="7889328" cy="3287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482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Коды: каналообразующие коды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3322"/>
              </p:ext>
            </p:extLst>
          </p:nvPr>
        </p:nvGraphicFramePr>
        <p:xfrm>
          <a:off x="683568" y="546462"/>
          <a:ext cx="7560840" cy="385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Picture" r:id="rId3" imgW="3525012" imgH="2168652" progId="Word.Picture.8">
                  <p:embed/>
                </p:oleObj>
              </mc:Choice>
              <mc:Fallback>
                <p:oleObj name="Picture" r:id="rId3" imgW="3525012" imgH="216865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6462"/>
                        <a:ext cx="7560840" cy="3855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4293096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DL: 	Primary CPICH: C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ch,256,0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CCPCH: C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ch,256,1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HS-PDSCH: SF =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16.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HS-SCCH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SF =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UL: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DPCCH, HS-DPCCH, E-DPCCH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PRACH MCP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SF = 256;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DPDCH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min{SF} =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4;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E-DPDCH: min{SF} = 2;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PRACH MDP: SF = 32 … 256;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95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Коды: скремблирующие последовательности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23528" y="692696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DL: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Всего определено 262 143 скремблирующих последовательности 	длительностью 38 400 элементов. Из них используется 8 192.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512 – первичных, по 8 в каждой из 64 скремблирующих групп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7 680 – вторичных, по 15 для каждой первичной.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UL: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Определены 2</a:t>
            </a:r>
            <a:r>
              <a:rPr lang="ru-RU" sz="2000" baseline="30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длинных и 2</a:t>
            </a:r>
            <a:r>
              <a:rPr lang="ru-RU" sz="2000" baseline="30000" dirty="0" smtClean="0"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коротких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когда приемник БС готов к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выполнению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многокодового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приема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скремблирующих 	последовательности  длительностью 38 400 элемента каждая.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PRACH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определено 8192 скремблирующих 	последовательности: 512 групп по 16 последовательностей.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927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Коды: специальные последовательности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23528" y="692696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DL: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Определены универсальная первичная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синхропоследовательность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16 вторичных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синхропоследовательностей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Вторичные – строки матрицы Адамара скремблированные последовательностью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Голея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UL: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Сигнатуры преамбулы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PRACH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строки матрицы Адамара, скремблированные скремблирующей последовательностью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вектором, формирующим постоянный набег фазы.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01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549166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Common Pilot Channel (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CPICH)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73345"/>
              </p:ext>
            </p:extLst>
          </p:nvPr>
        </p:nvGraphicFramePr>
        <p:xfrm>
          <a:off x="1331061" y="1052736"/>
          <a:ext cx="6481877" cy="2481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Picture" r:id="rId3" imgW="4629912" imgH="1772412" progId="Word.Picture.8">
                  <p:embed/>
                </p:oleObj>
              </mc:Choice>
              <mc:Fallback>
                <p:oleObj name="Picture" r:id="rId3" imgW="4629912" imgH="17724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061" y="1052736"/>
                        <a:ext cx="6481877" cy="2481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242" y="378904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кадр = 15 слотов = 10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слот = 2 560 чипов;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кадр = 38 400 чипов.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772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0" y="3780840"/>
            <a:ext cx="3501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Synchronisation Channel (SCH)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0" y="4203802"/>
            <a:ext cx="7348118" cy="265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581447"/>
            <a:ext cx="680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Primary Common Control Physical Channel (P-CCPCH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4" y="981557"/>
            <a:ext cx="6562954" cy="279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628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0" y="539641"/>
            <a:ext cx="7452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Secondary Common Control Physical Channel (S-CCPCH)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25" y="929482"/>
            <a:ext cx="6481877" cy="24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25667"/>
              </p:ext>
            </p:extLst>
          </p:nvPr>
        </p:nvGraphicFramePr>
        <p:xfrm>
          <a:off x="1439651" y="3365485"/>
          <a:ext cx="6264697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88"/>
                <a:gridCol w="1620253"/>
                <a:gridCol w="422675"/>
                <a:gridCol w="932833"/>
                <a:gridCol w="720080"/>
                <a:gridCol w="504056"/>
                <a:gridCol w="449525"/>
                <a:gridCol w="5585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Slot Format #i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Channel Bit Rate (kbps)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Bits/ Frame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Bits/ Slot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GB" sz="12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data1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GB" sz="12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pilot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GB" sz="12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TFCI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933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0" y="62068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Paging Indicator Channel (PICH)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961937" cy="2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555107"/>
            <a:ext cx="7848872" cy="67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69207"/>
              </p:ext>
            </p:extLst>
          </p:nvPr>
        </p:nvGraphicFramePr>
        <p:xfrm>
          <a:off x="242925" y="4581128"/>
          <a:ext cx="865815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9020"/>
                <a:gridCol w="3009572"/>
                <a:gridCol w="3329558"/>
              </a:tblGrid>
              <a:tr h="65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paging indicators per frame (</a:t>
                      </a:r>
                      <a:r>
                        <a:rPr lang="en-GB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fr-FR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</a:t>
                      </a:r>
                      <a:endParaRPr lang="ru-RU" sz="16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fr-FR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</a:t>
                      </a:r>
                      <a:endParaRPr lang="ru-RU" sz="16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Np=18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16q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…, 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16q+15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{1, 1,…, 1}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fr-FR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16q</a:t>
                      </a: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…, b</a:t>
                      </a:r>
                      <a:r>
                        <a:rPr lang="fr-FR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16q+15</a:t>
                      </a: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{0, 0,…, 0}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Np=36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8q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…, 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8q+7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{1, 1,…, 1}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8q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…, 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8q+7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{0, 0,…, 0}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Np=72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fr-FR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4q</a:t>
                      </a: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…, b</a:t>
                      </a:r>
                      <a:r>
                        <a:rPr lang="fr-FR" sz="16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4q+3</a:t>
                      </a: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{1, 1,…, 1}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4q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…, 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4q+3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{0, 0,…, 0}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Np=144</a:t>
                      </a:r>
                      <a:endParaRPr lang="ru-RU" sz="16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2q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</a:t>
                      </a:r>
                      <a:r>
                        <a:rPr lang="fr-FR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2q+1</a:t>
                      </a:r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{1, 1}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</a:t>
                      </a:r>
                      <a:r>
                        <a:rPr lang="en-GB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2q</a:t>
                      </a: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</a:t>
                      </a:r>
                      <a:r>
                        <a:rPr lang="en-GB" sz="1600" baseline="-25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2q+1</a:t>
                      </a: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{0, 0}</a:t>
                      </a:r>
                      <a:endParaRPr lang="ru-RU" sz="16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34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0" y="567413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DPCCH and DPDCH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61" y="1340768"/>
            <a:ext cx="6494678" cy="276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51520" y="4797152"/>
            <a:ext cx="53631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Определено 49 форматов кадра!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SF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 4 до 512.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TPC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transmit power-control;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TFCI –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transport-format combination indicator.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062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9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25 серии имеется 250 спецификаций из зарезервированных 1000, для каждой до 8 релизов в каждом порядка 10 версий.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69091"/>
              </p:ext>
            </p:extLst>
          </p:nvPr>
        </p:nvGraphicFramePr>
        <p:xfrm>
          <a:off x="107504" y="523221"/>
          <a:ext cx="8928992" cy="55325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64496"/>
                <a:gridCol w="1584176"/>
                <a:gridCol w="1728192"/>
                <a:gridCol w="1152128"/>
              </a:tblGrid>
              <a:tr h="554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Subject of specification series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3G and beyond / GSM (R99 and later)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GSM </a:t>
                      </a:r>
                      <a:r>
                        <a:rPr lang="en-US" sz="1400" dirty="0" smtClean="0"/>
                        <a:t>only</a:t>
                      </a:r>
                      <a:endParaRPr lang="ru-RU" sz="1400" dirty="0" smtClean="0"/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/>
                        <a:t>Rel-4 and later)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GSM only (before Rel-4)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General information (long defunct)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endParaRPr lang="ru-RU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endParaRPr lang="ru-RU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"/>
                        </a:rPr>
                        <a:t>00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Requirements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21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41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01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Service aspects ("stage 1")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22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42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02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realization ("stage 2")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23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43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11"/>
                        </a:rPr>
                        <a:t>03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Signalling</a:t>
                      </a:r>
                      <a:r>
                        <a:rPr lang="en-US" sz="1400" dirty="0"/>
                        <a:t> protocols ("stage 3") - user equipment to network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2"/>
                        </a:rPr>
                        <a:t>24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13"/>
                        </a:rPr>
                        <a:t>44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14"/>
                        </a:rPr>
                        <a:t>04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Radio aspects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5"/>
                        </a:rPr>
                        <a:t>25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16"/>
                        </a:rPr>
                        <a:t>45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17"/>
                        </a:rPr>
                        <a:t>05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CODECs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8"/>
                        </a:rPr>
                        <a:t>26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19"/>
                        </a:rPr>
                        <a:t>46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0"/>
                        </a:rPr>
                        <a:t>06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Data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1"/>
                        </a:rPr>
                        <a:t>27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47 series (none exists)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2"/>
                        </a:rPr>
                        <a:t>07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44974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Signalling</a:t>
                      </a:r>
                      <a:r>
                        <a:rPr lang="en-US" sz="1400" dirty="0"/>
                        <a:t> protocols ("stage 3") -(RSS-CN) and OAM&amp;P and Charging (overflow from 32.- range)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3"/>
                        </a:rPr>
                        <a:t>28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4"/>
                        </a:rPr>
                        <a:t>48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5"/>
                        </a:rPr>
                        <a:t>08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Signalling protocols ("stage 3") - intra-fixed-network 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6"/>
                        </a:rPr>
                        <a:t>29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7"/>
                        </a:rPr>
                        <a:t>49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8"/>
                        </a:rPr>
                        <a:t>09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Programme management 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9"/>
                        </a:rPr>
                        <a:t>30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0"/>
                        </a:rPr>
                        <a:t>50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1"/>
                        </a:rPr>
                        <a:t>10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449748">
                <a:tc>
                  <a:txBody>
                    <a:bodyPr/>
                    <a:lstStyle/>
                    <a:p>
                      <a:r>
                        <a:rPr lang="en-US" sz="1400"/>
                        <a:t>Subscriber Identity Module (SIM / USIM), IC Cards. Test specs.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2"/>
                        </a:rPr>
                        <a:t>31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3"/>
                        </a:rPr>
                        <a:t>51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4"/>
                        </a:rPr>
                        <a:t>11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OAM&amp;P and Charging 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5"/>
                        </a:rPr>
                        <a:t>32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6"/>
                        </a:rPr>
                        <a:t>52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7"/>
                        </a:rPr>
                        <a:t>12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Access requirements and test specifications 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endParaRPr lang="ru-RU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series (1)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series (1)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Security aspects 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8"/>
                        </a:rPr>
                        <a:t>33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(2)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(2)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UE and (U)SIM test specifications 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9"/>
                        </a:rPr>
                        <a:t>34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(2)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4"/>
                        </a:rPr>
                        <a:t>11 series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Security algorithms (3)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0"/>
                        </a:rPr>
                        <a:t>35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1"/>
                        </a:rPr>
                        <a:t>55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(4)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/>
                        <a:t>LTE (Evolved UTRA) and LTE-Advanced radio technolgy 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2"/>
                        </a:rPr>
                        <a:t>36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-</a:t>
                      </a:r>
                      <a:endParaRPr lang="ru-RU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  <a:tr h="237865">
                <a:tc>
                  <a:txBody>
                    <a:bodyPr/>
                    <a:lstStyle/>
                    <a:p>
                      <a:r>
                        <a:rPr lang="en-US" sz="1400" dirty="0"/>
                        <a:t>Multiple radio access technology aspects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3"/>
                        </a:rPr>
                        <a:t>37 series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-</a:t>
                      </a:r>
                      <a:endParaRPr lang="ru-RU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162" marR="26162" marT="13081" marB="13081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Specification-numbering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3gpp.org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030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438"/>
            <a:ext cx="6588557" cy="609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567413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DPCCH and DPDCH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46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восходящих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60" y="692696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DPCCH and DPDCH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9" y="1412776"/>
            <a:ext cx="7160362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51520" y="5013176"/>
            <a:ext cx="680930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Определено 7 форматов кадра для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DPDCH, 8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DPCCH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TFCI –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transport-format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combination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indicator;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FBI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feedback information;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TPC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transmit power-control.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951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восходящих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60" y="692696"/>
            <a:ext cx="5801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PRACH: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RACH access slot numbers and their spacing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0" y="1712242"/>
            <a:ext cx="8801100" cy="38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203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восходящих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0" y="523220"/>
            <a:ext cx="5837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PRACH: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Structure of the random-access transmission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55" y="1045773"/>
            <a:ext cx="7079285" cy="209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56" y="3764280"/>
            <a:ext cx="7160362" cy="309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4139" y="3212976"/>
            <a:ext cx="2731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PRACH: frame structure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278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Временная синхронизация физических каналов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51657"/>
              </p:ext>
            </p:extLst>
          </p:nvPr>
        </p:nvGraphicFramePr>
        <p:xfrm>
          <a:off x="683568" y="509875"/>
          <a:ext cx="7588715" cy="63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Picture" r:id="rId3" imgW="5481836" imgH="4579607" progId="Word.Picture.8">
                  <p:embed/>
                </p:oleObj>
              </mc:Choice>
              <mc:Fallback>
                <p:oleObj name="Picture" r:id="rId3" imgW="5481836" imgH="4579607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9875"/>
                        <a:ext cx="7588715" cy="634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80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" y="6127"/>
            <a:ext cx="4187898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37" y="64747"/>
            <a:ext cx="3759342" cy="67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4386693" y="157306"/>
            <a:ext cx="370614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Ь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544" y="4365104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DL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388424" y="4396333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UL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21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Канальное кодирование: проверка целостности пакетов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79512" y="764704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000" baseline="-25000" dirty="0">
                <a:latin typeface="Times New Roman" pitchFamily="18" charset="0"/>
                <a:cs typeface="Times New Roman" pitchFamily="18" charset="0"/>
              </a:rPr>
              <a:t>CRC24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CRC16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CRC12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CRC8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+ 1.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7372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20" y="2419602"/>
            <a:ext cx="7086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20" y="3553803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20" y="4858132"/>
            <a:ext cx="670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585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Канальное кодирование: помехоустойчивое кодирование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86238"/>
              </p:ext>
            </p:extLst>
          </p:nvPr>
        </p:nvGraphicFramePr>
        <p:xfrm>
          <a:off x="1187624" y="836712"/>
          <a:ext cx="6912768" cy="18288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845086"/>
                <a:gridCol w="2212844"/>
                <a:gridCol w="1854838"/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of </a:t>
                      </a:r>
                      <a:r>
                        <a:rPr lang="en-GB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TrCH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Coding scheme</a:t>
                      </a:r>
                      <a:endParaRPr lang="ru-RU" sz="20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Coding rate</a:t>
                      </a:r>
                      <a:endParaRPr lang="ru-RU" sz="20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BCH</a:t>
                      </a:r>
                      <a:endParaRPr lang="ru-RU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/>
                </a:tc>
                <a:tc rowSpan="4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Convolutional coding</a:t>
                      </a:r>
                      <a:endParaRPr lang="ru-RU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  <a:tc rowSpan="3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lang="ru-RU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PCH</a:t>
                      </a:r>
                      <a:endParaRPr lang="ru-RU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RACH</a:t>
                      </a:r>
                      <a:endParaRPr lang="ru-RU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140"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DCH, FACH</a:t>
                      </a:r>
                      <a:endParaRPr lang="ru-RU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1/3, 1/2</a:t>
                      </a:r>
                      <a:endParaRPr lang="ru-RU" sz="20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431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Turbo coding</a:t>
                      </a:r>
                      <a:endParaRPr lang="ru-RU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ru-RU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42627"/>
            <a:ext cx="7509053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159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Канальное кодирование: помехоустойчивое кодирование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43" y="523220"/>
            <a:ext cx="5941314" cy="410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3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нисходящих каналов: расширение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41490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DL PCH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нисходящий физический канал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ch,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каналообразующий код с номером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0, …,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коэффициент расширения;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dl,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скремблирующая последовательность базовой станции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0, …, 511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Созвездия: ФМ-2 для каналов синхронизации; ФМ-4/КАМ-16 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HS-PDSCH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 ФМ-4 для всех остальных.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18977"/>
              </p:ext>
            </p:extLst>
          </p:nvPr>
        </p:nvGraphicFramePr>
        <p:xfrm>
          <a:off x="-1692696" y="692696"/>
          <a:ext cx="11028330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icture" r:id="rId3" imgW="5642108" imgH="1915813" progId="Word.Picture.8">
                  <p:embed/>
                </p:oleObj>
              </mc:Choice>
              <mc:Fallback>
                <p:oleObj name="Picture" r:id="rId3" imgW="5642108" imgH="191581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2696" y="692696"/>
                        <a:ext cx="11028330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61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нисходящих каналов: сложение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93128"/>
              </p:ext>
            </p:extLst>
          </p:nvPr>
        </p:nvGraphicFramePr>
        <p:xfrm>
          <a:off x="-468560" y="620688"/>
          <a:ext cx="9144000" cy="510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icture" r:id="rId3" imgW="5329166" imgH="2973708" progId="Word.Picture.8">
                  <p:embed/>
                </p:oleObj>
              </mc:Choice>
              <mc:Fallback>
                <p:oleObj name="Picture" r:id="rId3" imgW="5329166" imgH="29737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8560" y="620688"/>
                        <a:ext cx="9144000" cy="5106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9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…, 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весовые коэффициенты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каналов.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151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81233"/>
              </p:ext>
            </p:extLst>
          </p:nvPr>
        </p:nvGraphicFramePr>
        <p:xfrm>
          <a:off x="243980" y="529295"/>
          <a:ext cx="8656040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Picture" r:id="rId3" imgW="5338325" imgH="1821167" progId="Word.Picture.8">
                  <p:embed/>
                </p:oleObj>
              </mc:Choice>
              <mc:Fallback>
                <p:oleObj name="Picture" r:id="rId3" imgW="5338325" imgH="1821167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80" y="529295"/>
                        <a:ext cx="8656040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нисходящих каналов: модуляция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Чиповый импульс: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01686"/>
              </p:ext>
            </p:extLst>
          </p:nvPr>
        </p:nvGraphicFramePr>
        <p:xfrm>
          <a:off x="1835696" y="4005064"/>
          <a:ext cx="5257769" cy="237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3213100" imgH="1447800" progId="Equation.DSMT4">
                  <p:embed/>
                </p:oleObj>
              </mc:Choice>
              <mc:Fallback>
                <p:oleObj name="Equation" r:id="rId5" imgW="3213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05064"/>
                        <a:ext cx="5257769" cy="2371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077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82281"/>
              </p:ext>
            </p:extLst>
          </p:nvPr>
        </p:nvGraphicFramePr>
        <p:xfrm>
          <a:off x="467544" y="836712"/>
          <a:ext cx="8208912" cy="5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442"/>
                <a:gridCol w="2587974"/>
                <a:gridCol w="2520280"/>
                <a:gridCol w="1944216"/>
              </a:tblGrid>
              <a:tr h="44412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Operating Band</a:t>
                      </a:r>
                      <a:endParaRPr lang="ru-RU" sz="16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UL Frequencies</a:t>
                      </a:r>
                      <a:br>
                        <a:rPr lang="en-GB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GB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UE transmit, Node B receive</a:t>
                      </a:r>
                      <a:endParaRPr lang="ru-RU" sz="16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DL frequencies</a:t>
                      </a:r>
                      <a:br>
                        <a:rPr lang="en-GB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GB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UE receive, Node B transmit</a:t>
                      </a:r>
                      <a:endParaRPr lang="ru-RU" sz="16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TX-RX frequency separation</a:t>
                      </a:r>
                      <a:endParaRPr lang="ru-RU" sz="16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1920 - 1980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2110 -2170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1850 -1910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1930 -1990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1710-1785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1805-1880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95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1710-1755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2110-2155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824 - 849MHz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869-894MHz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830-840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875-885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2500 - 2570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2620 - 2690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7202">
                <a:tc>
                  <a:txBody>
                    <a:bodyPr/>
                    <a:lstStyle/>
                    <a:p>
                      <a:pPr marL="720725" indent="-540385" algn="ctr" hangingPunct="0">
                        <a:spcAft>
                          <a:spcPts val="0"/>
                        </a:spcAft>
                        <a:tabLst>
                          <a:tab pos="158115" algn="l"/>
                        </a:tabLs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VIII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20725" indent="-540385"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880 - 915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20725" indent="-540385"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925 - 960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IX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1749.9 - 1784.9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1844.9 - 1879.9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95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1710-1770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2110-2170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 MHz 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1427.9 - 1447.9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1475.9 - 1495.9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48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699 - 716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729 - 746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XIII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777 - 787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746 - 756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31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XIV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788 - 798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758 - 768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 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XV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XVI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XVII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XVIII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Reserved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XIX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830 – 845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875 -890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XX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832 - 862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791 - 821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41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06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XXI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1447.9 - 1462.9 MHz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1495.9 - 1510.9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48 MHz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нисходящих каналов: полосы частот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480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восходящих каналов: расширение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DCH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10477"/>
              </p:ext>
            </p:extLst>
          </p:nvPr>
        </p:nvGraphicFramePr>
        <p:xfrm>
          <a:off x="899592" y="620688"/>
          <a:ext cx="7056786" cy="1361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675985"/>
                <a:gridCol w="1146730"/>
                <a:gridCol w="1411357"/>
                <a:gridCol w="1411357"/>
                <a:gridCol w="1411357"/>
              </a:tblGrid>
              <a:tr h="30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Configuration #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DPDCH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HS-DPCCH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E-DPDCH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E-DPCCH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7780" marR="17780" marT="17780" marB="17780"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44141" y="4933891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aseline="-25000" dirty="0" err="1" smtClean="0">
                <a:latin typeface="Times New Roman" pitchFamily="18" charset="0"/>
                <a:cs typeface="Times New Roman" pitchFamily="18" charset="0"/>
              </a:rPr>
              <a:t>dpch,</a:t>
            </a:r>
            <a:r>
              <a:rPr lang="en-GB" sz="2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скремблирующая последовательность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0, …, 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DPDCH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Dedicated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Physical Data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Channel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DPCCH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Dedicated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Physical Control Channel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HS-DPCCH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Dedicated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Physical Control Channel (uplink) for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HS-DSCH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E-DPDCH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Enhanced Dedicated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Physical Data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Channel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E-DPCCH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Dedicated Physical Control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Channel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7504" y="2924944"/>
            <a:ext cx="2232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Только ФМ-4, поэтому формирователь СС опущен.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32306"/>
              </p:ext>
            </p:extLst>
          </p:nvPr>
        </p:nvGraphicFramePr>
        <p:xfrm>
          <a:off x="2123728" y="2110499"/>
          <a:ext cx="5760640" cy="289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Picture" r:id="rId3" imgW="3794989" imgH="1906654" progId="Word.Picture.8">
                  <p:embed/>
                </p:oleObj>
              </mc:Choice>
              <mc:Fallback>
                <p:oleObj name="Picture" r:id="rId3" imgW="3794989" imgH="190665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110499"/>
                        <a:ext cx="5760640" cy="2894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457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18656"/>
              </p:ext>
            </p:extLst>
          </p:nvPr>
        </p:nvGraphicFramePr>
        <p:xfrm>
          <a:off x="107504" y="565108"/>
          <a:ext cx="6257605" cy="6292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Picture" r:id="rId3" imgW="4874771" imgH="4911287" progId="Word.Picture.8">
                  <p:embed/>
                </p:oleObj>
              </mc:Choice>
              <mc:Fallback>
                <p:oleObj name="Picture" r:id="rId3" imgW="4874771" imgH="4911287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5108"/>
                        <a:ext cx="6257605" cy="6292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восходящих каналов: расширение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DCH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5877272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каналообразующие коды;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β – весовые коэффициенты.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759073"/>
            <a:ext cx="4968552" cy="46166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spreading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PCCH/DPDCH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462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восходящих каналов: расширение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DCH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9278"/>
              </p:ext>
            </p:extLst>
          </p:nvPr>
        </p:nvGraphicFramePr>
        <p:xfrm>
          <a:off x="251520" y="836712"/>
          <a:ext cx="7446640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Picture" r:id="rId3" imgW="3913206" imgH="2347619" progId="Word.Picture.8">
                  <p:embed/>
                </p:oleObj>
              </mc:Choice>
              <mc:Fallback>
                <p:oleObj name="Picture" r:id="rId3" imgW="3913206" imgH="2347619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836712"/>
                        <a:ext cx="7446640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5301208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каналообразующий код;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β – весовой коэффициент.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36554" y="780673"/>
            <a:ext cx="4211910" cy="46166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spreading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HS-DPCCH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748463" y="6519446"/>
            <a:ext cx="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375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1379</Words>
  <Application>Microsoft Office PowerPoint</Application>
  <PresentationFormat>Экран (4:3)</PresentationFormat>
  <Paragraphs>556</Paragraphs>
  <Slides>28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Тема Office</vt:lpstr>
      <vt:lpstr>Picture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 Л. Гельгор</cp:lastModifiedBy>
  <cp:revision>28</cp:revision>
  <dcterms:created xsi:type="dcterms:W3CDTF">2011-06-15T19:16:10Z</dcterms:created>
  <dcterms:modified xsi:type="dcterms:W3CDTF">2011-11-10T06:34:36Z</dcterms:modified>
</cp:coreProperties>
</file>