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</p:sldIdLst>
  <p:sldSz cy="6858000" cx="9144000"/>
  <p:notesSz cx="6858000" cy="9144000"/>
  <p:embeddedFontLst>
    <p:embeddedFont>
      <p:font typeface="Poppins"/>
      <p:regular r:id="rId89"/>
      <p:bold r:id="rId90"/>
      <p:italic r:id="rId91"/>
      <p:boldItalic r:id="rId92"/>
    </p:embeddedFont>
    <p:embeddedFont>
      <p:font typeface="Montserrat"/>
      <p:regular r:id="rId93"/>
      <p:bold r:id="rId94"/>
      <p:italic r:id="rId95"/>
      <p:boldItalic r:id="rId9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1EB7C6-9909-4C8C-86C0-0710C380796F}">
  <a:tblStyle styleId="{6C1EB7C6-9909-4C8C-86C0-0710C380796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8AB21D1-129C-47F9-84A9-B706199D1D70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fill>
          <a:solidFill>
            <a:srgbClr val="E7F3F4"/>
          </a:solidFill>
        </a:fill>
      </a:tcStyle>
    </a:band1H>
    <a:band2H>
      <a:tcTxStyle/>
    </a:band2H>
    <a:band1V>
      <a:tcTxStyle/>
      <a:tcStyle>
        <a:fill>
          <a:solidFill>
            <a:srgbClr val="E7F3F4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schemas.openxmlformats.org/officeDocument/2006/relationships/slide" Target="slides/slide80.xml"/><Relationship Id="rId41" Type="http://schemas.openxmlformats.org/officeDocument/2006/relationships/slide" Target="slides/slide35.xml"/><Relationship Id="rId85" Type="http://schemas.openxmlformats.org/officeDocument/2006/relationships/slide" Target="slides/slide79.xml"/><Relationship Id="rId44" Type="http://schemas.openxmlformats.org/officeDocument/2006/relationships/slide" Target="slides/slide38.xml"/><Relationship Id="rId88" Type="http://schemas.openxmlformats.org/officeDocument/2006/relationships/slide" Target="slides/slide82.xml"/><Relationship Id="rId43" Type="http://schemas.openxmlformats.org/officeDocument/2006/relationships/slide" Target="slides/slide37.xml"/><Relationship Id="rId87" Type="http://schemas.openxmlformats.org/officeDocument/2006/relationships/slide" Target="slides/slide8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9" Type="http://schemas.openxmlformats.org/officeDocument/2006/relationships/font" Target="fonts/Poppins-regular.fntdata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95" Type="http://schemas.openxmlformats.org/officeDocument/2006/relationships/font" Target="fonts/Montserrat-italic.fntdata"/><Relationship Id="rId50" Type="http://schemas.openxmlformats.org/officeDocument/2006/relationships/slide" Target="slides/slide44.xml"/><Relationship Id="rId94" Type="http://schemas.openxmlformats.org/officeDocument/2006/relationships/font" Target="fonts/Montserrat-bold.fntdata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96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91" Type="http://schemas.openxmlformats.org/officeDocument/2006/relationships/font" Target="fonts/Poppins-italic.fntdata"/><Relationship Id="rId90" Type="http://schemas.openxmlformats.org/officeDocument/2006/relationships/font" Target="fonts/Poppins-bold.fntdata"/><Relationship Id="rId93" Type="http://schemas.openxmlformats.org/officeDocument/2006/relationships/font" Target="fonts/Montserrat-regular.fntdata"/><Relationship Id="rId92" Type="http://schemas.openxmlformats.org/officeDocument/2006/relationships/font" Target="fonts/Poppins-boldItalic.fntdata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таблица" type="tbl">
  <p:cSld name="TAB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3" name="Google Shape;53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4" name="Google Shape;54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CC"/>
            </a:gs>
            <a:gs pos="100000">
              <a:srgbClr val="E1F4FF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5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6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2.png"/><Relationship Id="rId4" Type="http://schemas.openxmlformats.org/officeDocument/2006/relationships/image" Target="../media/image25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7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4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8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0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idx="4294967295" type="ctrTitle"/>
          </p:nvPr>
        </p:nvSpPr>
        <p:spPr>
          <a:xfrm>
            <a:off x="528889" y="5413709"/>
            <a:ext cx="7772400" cy="144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Технології .NET розробки веб-додатків</a:t>
            </a:r>
            <a:br>
              <a:rPr b="0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4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Лекція №2</a:t>
            </a:r>
            <a:br>
              <a:rPr b="0" i="0" lang="ru-RU" sz="24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Об’єктно-орієнтований аналіз та проектування предметного середовища. Діаграми прецендентів. </a:t>
            </a:r>
            <a:br>
              <a:rPr b="0" i="0" lang="ru-RU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ru-RU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ru-RU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ru-RU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3932" y="92362"/>
            <a:ext cx="647774" cy="77733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/>
          <p:nvPr/>
        </p:nvSpPr>
        <p:spPr>
          <a:xfrm>
            <a:off x="511072" y="985989"/>
            <a:ext cx="331013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Національний технічний університет України «КИЇВСЬКИЙ ПОЛІТЕХНИЧНИЙ ІНСТИТУТ імені  ІГОРЯ СІКОРСЬКОГО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6786" y="96270"/>
            <a:ext cx="655414" cy="77342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/>
          <p:nvPr/>
        </p:nvSpPr>
        <p:spPr>
          <a:xfrm>
            <a:off x="4415089" y="1003065"/>
            <a:ext cx="343740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Кафедра Автоматики та Управління в Технічних Системах</a:t>
            </a:r>
            <a:endParaRPr b="1" sz="1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6524600" y="5922059"/>
            <a:ext cx="163373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Лектор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Проскура C.Л.</a:t>
            </a:r>
            <a:endParaRPr b="1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/>
        </p:nvSpPr>
        <p:spPr>
          <a:xfrm>
            <a:off x="762000" y="76200"/>
            <a:ext cx="9036496" cy="978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Об’єктно-орієнтований аналіз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предметного середовища (ООА)</a:t>
            </a:r>
            <a:endParaRPr sz="32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557808" y="1175834"/>
            <a:ext cx="79208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Мета аналізу предметного середовища </a:t>
            </a:r>
            <a:r>
              <a:rPr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побудова точної та коректної моделі реального середовища </a:t>
            </a:r>
            <a:endParaRPr b="0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621628" y="2492896"/>
            <a:ext cx="7764049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Засоби досягнення мети</a:t>
            </a:r>
            <a:r>
              <a:rPr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Збір та аналіз вимог до системи, що розробляється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Формулювання постановки задачі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Побудова аналітичної моделі системи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Інтерв’ю із замовником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Вивчення предметної галузі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Аналіз існуючих систем і існуючого досвіду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/>
        </p:nvSpPr>
        <p:spPr>
          <a:xfrm>
            <a:off x="-30584" y="12215"/>
            <a:ext cx="9174584" cy="978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Модель ООА – аналітична модель предметної області</a:t>
            </a:r>
            <a:endParaRPr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602983" y="1484784"/>
            <a:ext cx="8158608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Модель ООА служить для: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Формалізації представлення реального світу у вигляді об’єктів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Визначення характеристик об’єктів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Встановлення взаємодії об’єктів та обміну повідомленнями між об’єктами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Визначення їх ієрархії </a:t>
            </a:r>
            <a:endParaRPr/>
          </a:p>
          <a:p>
            <a:pPr indent="-1905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632530" y="4670271"/>
            <a:ext cx="67687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Отже, модель ООА описує об’єкти та класи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/>
        </p:nvSpPr>
        <p:spPr>
          <a:xfrm>
            <a:off x="251520" y="179347"/>
            <a:ext cx="762330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Методи об’єктно-орієнтованого аналізу</a:t>
            </a:r>
            <a:endParaRPr sz="32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251520" y="1412776"/>
            <a:ext cx="856895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Arial"/>
              <a:buAutoNum type="arabicPeriod"/>
            </a:pPr>
            <a:r>
              <a:rPr lang="ru-RU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3VM (3-View-Modeling</a:t>
            </a: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– процес, дані, контроль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Arial"/>
              <a:buAutoNum type="arabicPeriod"/>
            </a:pPr>
            <a:r>
              <a:rPr lang="ru-RU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LIA (Linguistic-based Information Analysis </a:t>
            </a: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)– лінгвістичний інформаційний аналіз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5"/>
          <p:cNvSpPr txBox="1"/>
          <p:nvPr/>
        </p:nvSpPr>
        <p:spPr>
          <a:xfrm>
            <a:off x="467543" y="2924944"/>
            <a:ext cx="769152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Метод 3VM охоплює подання системи у вигляді: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Діаграми потоків даних DFD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Діаграми сутності-зв’язку ERD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Діаграми стану-переходів StateChart 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/>
        </p:nvSpPr>
        <p:spPr>
          <a:xfrm>
            <a:off x="251520" y="179347"/>
            <a:ext cx="762330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Методи об’єктно-орієнтованого аналізу</a:t>
            </a:r>
            <a:endParaRPr sz="32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246021" y="1196752"/>
            <a:ext cx="8616304" cy="5278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Метод LIA  використовує </a:t>
            </a:r>
            <a:r>
              <a:rPr b="0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частотний аналіз фраз </a:t>
            </a:r>
            <a:r>
              <a:rPr b="0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ru-RU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Phrase Frequency Analysis - PFA</a:t>
            </a:r>
            <a:r>
              <a:rPr b="0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- пошук в текстовому опису проблемної області для ідентифікації термінів, які можуть позначати поняття галузі застосування;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матричний аналіз </a:t>
            </a:r>
            <a:r>
              <a:rPr b="0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ru-RU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Matrix Analysis - MA</a:t>
            </a:r>
            <a:r>
              <a:rPr b="0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–</a:t>
            </a:r>
            <a:endParaRPr/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застосовується тільки після ідентифікації вихідних об'єктів.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Це таблиця, рядки і стовпці якої є поняття галузі застосування, які зазвичай генерують вихідну множину ідентифікованих об'єктів.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 допомагає знайти об'єкти, які не були виділені при первинному застосуванні PFA.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idx="4294967295" type="title"/>
          </p:nvPr>
        </p:nvSpPr>
        <p:spPr>
          <a:xfrm>
            <a:off x="0" y="0"/>
            <a:ext cx="9036050" cy="912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ru-RU" sz="2800">
                <a:solidFill>
                  <a:srgbClr val="0000CC"/>
                </a:solidFill>
              </a:rPr>
              <a:t>Лінгвістичний інформаційний аналіз опису предметної області</a:t>
            </a:r>
            <a:endParaRPr i="0" sz="2800">
              <a:solidFill>
                <a:srgbClr val="0000CC"/>
              </a:solidFill>
            </a:endParaRPr>
          </a:p>
        </p:txBody>
      </p:sp>
      <p:sp>
        <p:nvSpPr>
          <p:cNvPr id="201" name="Google Shape;201;p27"/>
          <p:cNvSpPr txBox="1"/>
          <p:nvPr/>
        </p:nvSpPr>
        <p:spPr>
          <a:xfrm>
            <a:off x="323850" y="1196975"/>
            <a:ext cx="8820150" cy="33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Лінгвістичний інформаційний аналіз опису предметної області здійснюють з метою визначення класів, атрибутів і методів.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Noto Sans Symbols"/>
              <a:buChar char="❖"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Виділяють </a:t>
            </a:r>
            <a:r>
              <a:rPr b="1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іменники</a:t>
            </a: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претенденти на роль </a:t>
            </a:r>
            <a:r>
              <a:rPr b="1" lang="ru-RU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класів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Noto Sans Symbols"/>
              <a:buChar char="❖"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Виділяють </a:t>
            </a:r>
            <a:r>
              <a:rPr b="1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іменники</a:t>
            </a: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претенденти на роль </a:t>
            </a:r>
            <a:r>
              <a:rPr b="1" lang="ru-RU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атрибутів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Noto Sans Symbols"/>
              <a:buChar char="❖"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Виділяють </a:t>
            </a:r>
            <a:r>
              <a:rPr b="1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дієслова</a:t>
            </a: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претенденти на роль </a:t>
            </a:r>
            <a:r>
              <a:rPr b="1" lang="ru-RU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методів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Noto Sans Symbols"/>
              <a:buChar char="❖"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Виділяють </a:t>
            </a:r>
            <a:r>
              <a:rPr b="1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дієслова</a:t>
            </a: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претенденти на роль </a:t>
            </a:r>
            <a:r>
              <a:rPr b="1" lang="ru-RU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зв’язків між класами</a:t>
            </a:r>
            <a:endParaRPr b="1" sz="24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Noto Sans Symbols"/>
              <a:buNone/>
            </a:pPr>
            <a:r>
              <a:t/>
            </a:r>
            <a:endParaRPr b="1" sz="32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idx="4294967295" type="title"/>
          </p:nvPr>
        </p:nvSpPr>
        <p:spPr>
          <a:xfrm>
            <a:off x="0" y="115888"/>
            <a:ext cx="9036050" cy="912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ru-RU" sz="2800">
                <a:solidFill>
                  <a:srgbClr val="0000CC"/>
                </a:solidFill>
              </a:rPr>
              <a:t>Лінгвістичний інформаційний аналіз опису предметної області</a:t>
            </a:r>
            <a:endParaRPr i="0" sz="2800">
              <a:solidFill>
                <a:srgbClr val="0000CC"/>
              </a:solidFill>
            </a:endParaRPr>
          </a:p>
        </p:txBody>
      </p:sp>
      <p:sp>
        <p:nvSpPr>
          <p:cNvPr id="207" name="Google Shape;207;p28"/>
          <p:cNvSpPr txBox="1"/>
          <p:nvPr/>
        </p:nvSpPr>
        <p:spPr>
          <a:xfrm>
            <a:off x="251520" y="1268760"/>
            <a:ext cx="8424936" cy="1569660"/>
          </a:xfrm>
          <a:prstGeom prst="rect">
            <a:avLst/>
          </a:prstGeom>
          <a:noFill/>
          <a:ln cap="flat" cmpd="sng" w="9525">
            <a:solidFill>
              <a:srgbClr val="0000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Результат застосування PFA </a:t>
            </a:r>
            <a:r>
              <a:rPr b="0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список понять, які стануть елементами моделі ООА або як нерелевантні будуть відхилені. Список подають в таблиці (робочому листі) ООА.</a:t>
            </a:r>
            <a:endParaRPr b="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8" name="Google Shape;208;p28"/>
          <p:cNvGraphicFramePr/>
          <p:nvPr/>
        </p:nvGraphicFramePr>
        <p:xfrm>
          <a:off x="395536" y="32129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{6C1EB7C6-9909-4C8C-86C0-0710C380796F}</a:tableStyleId>
              </a:tblPr>
              <a:tblGrid>
                <a:gridCol w="2760300"/>
                <a:gridCol w="2760300"/>
                <a:gridCol w="27603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200" u="none" cap="none" strike="noStrike">
                          <a:solidFill>
                            <a:srgbClr val="000099"/>
                          </a:solidFill>
                        </a:rPr>
                        <a:t>Поняття предметної галузі</a:t>
                      </a:r>
                      <a:endParaRPr b="1" sz="2200" u="none" cap="none" strike="noStrike">
                        <a:solidFill>
                          <a:srgbClr val="000099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200" u="none" cap="none" strike="noStrike">
                          <a:solidFill>
                            <a:srgbClr val="000099"/>
                          </a:solidFill>
                        </a:rPr>
                        <a:t>Відношення до ООА (клас, об’єкт, атрибут, метод, зв’язок)</a:t>
                      </a:r>
                      <a:endParaRPr b="1" sz="2200" u="none" cap="none" strike="noStrike">
                        <a:solidFill>
                          <a:srgbClr val="000099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200" u="none" cap="none" strike="noStrike">
                          <a:solidFill>
                            <a:srgbClr val="000099"/>
                          </a:solidFill>
                        </a:rPr>
                        <a:t>Обґрунтування </a:t>
                      </a:r>
                      <a:endParaRPr b="1" sz="2200" u="none" cap="none" strike="noStrike">
                        <a:solidFill>
                          <a:srgbClr val="000099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 u="none" cap="none" strike="noStrike">
                          <a:solidFill>
                            <a:srgbClr val="000099"/>
                          </a:solidFill>
                        </a:rPr>
                        <a:t>іменники</a:t>
                      </a:r>
                      <a:endParaRPr sz="2200">
                        <a:solidFill>
                          <a:srgbClr val="000099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000099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000099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rgbClr val="000099"/>
                          </a:solidFill>
                        </a:rPr>
                        <a:t>…….</a:t>
                      </a:r>
                      <a:endParaRPr sz="2200">
                        <a:solidFill>
                          <a:srgbClr val="000099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000099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000099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rgbClr val="000099"/>
                          </a:solidFill>
                        </a:rPr>
                        <a:t>дієслова</a:t>
                      </a:r>
                      <a:endParaRPr sz="2200">
                        <a:solidFill>
                          <a:srgbClr val="000099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000099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000099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rgbClr val="000099"/>
                          </a:solidFill>
                        </a:rPr>
                        <a:t>…….</a:t>
                      </a:r>
                      <a:endParaRPr sz="2200">
                        <a:solidFill>
                          <a:srgbClr val="000099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000099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000099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/>
        </p:nvSpPr>
        <p:spPr>
          <a:xfrm>
            <a:off x="0" y="153505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Приклад робочого листа ООА  </a:t>
            </a:r>
            <a:endParaRPr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799836"/>
            <a:ext cx="8784976" cy="6058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/>
        </p:nvSpPr>
        <p:spPr>
          <a:xfrm>
            <a:off x="0" y="165721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Приклад елементів моделі ООА</a:t>
            </a:r>
            <a:endParaRPr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600" y="1052736"/>
            <a:ext cx="6336704" cy="5544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/>
        </p:nvSpPr>
        <p:spPr>
          <a:xfrm>
            <a:off x="0" y="153506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Технологія виконання ООА</a:t>
            </a:r>
            <a:endParaRPr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1"/>
          <p:cNvSpPr txBox="1"/>
          <p:nvPr/>
        </p:nvSpPr>
        <p:spPr>
          <a:xfrm>
            <a:off x="1259632" y="1124744"/>
            <a:ext cx="7504542" cy="5047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AutoNum type="arabicPeriod"/>
            </a:pPr>
            <a:r>
              <a:rPr b="0" lang="ru-RU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Скласти опис предметної області автоматизації </a:t>
            </a:r>
            <a:endParaRPr b="0"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AutoNum type="arabicPeriod"/>
            </a:pPr>
            <a:r>
              <a:rPr b="0" lang="ru-RU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Розробити сценарій роботи системи</a:t>
            </a:r>
            <a:endParaRPr b="0"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AutoNum type="arabicPeriod"/>
            </a:pPr>
            <a:r>
              <a:rPr b="0" lang="ru-RU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Виділити класи</a:t>
            </a:r>
            <a:endParaRPr b="0"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AutoNum type="arabicPeriod"/>
            </a:pPr>
            <a:r>
              <a:rPr b="0" lang="ru-RU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Підготувати словник даних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AutoNum type="arabicPeriod"/>
            </a:pPr>
            <a:r>
              <a:rPr b="0" lang="ru-RU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Виділити атрибути об'єктів</a:t>
            </a:r>
            <a:endParaRPr b="0"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AutoNum type="arabicPeriod"/>
            </a:pPr>
            <a:r>
              <a:rPr b="0" lang="ru-RU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Виділити асоціації </a:t>
            </a:r>
            <a:endParaRPr b="0"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AutoNum type="arabicPeriod"/>
            </a:pPr>
            <a:r>
              <a:rPr b="0" lang="ru-RU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Виділити зв'язки між класами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AutoNum type="arabicPeriod"/>
            </a:pPr>
            <a:r>
              <a:rPr b="0" lang="ru-RU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Організувати і спростити класи за допомогою успадкування (узагальнення)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AutoNum type="arabicPeriod"/>
            </a:pPr>
            <a:r>
              <a:rPr b="0" lang="ru-RU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Перевірити наявність маршрутів для найбільш вірогідних запитів (обміну повідомленнями між класами)</a:t>
            </a:r>
            <a:endParaRPr b="0"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AutoNum type="arabicPeriod"/>
            </a:pPr>
            <a:r>
              <a:rPr b="0" lang="ru-RU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Переглянути рівень абстрагування 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AutoNum type="arabicPeriod"/>
            </a:pPr>
            <a:r>
              <a:rPr b="0" lang="ru-RU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Згрупувати класи в пакети або модулі</a:t>
            </a:r>
            <a:endParaRPr b="0"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752" y="1124744"/>
            <a:ext cx="754864" cy="496855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/>
        </p:nvSpPr>
        <p:spPr>
          <a:xfrm>
            <a:off x="0" y="116632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Розробка опису предметної області</a:t>
            </a:r>
            <a:endParaRPr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2"/>
          <p:cNvSpPr txBox="1"/>
          <p:nvPr/>
        </p:nvSpPr>
        <p:spPr>
          <a:xfrm>
            <a:off x="467544" y="1205738"/>
            <a:ext cx="8424937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 заданою темою предметної області визначити </a:t>
            </a:r>
            <a:r>
              <a:rPr lang="ru-RU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бізнес-логіку</a:t>
            </a:r>
            <a:r>
              <a:rPr b="0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об’єкту автоматизації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Визначити </a:t>
            </a:r>
            <a:r>
              <a:rPr lang="ru-RU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джерела інформації </a:t>
            </a:r>
            <a:r>
              <a:rPr b="0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(замовник-викладач, література, Інтернет статті, власний досвід)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Отримати інформацію про предметну область із джерел інформації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Інтерв’ю замовника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Огляд літератури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Огляд Інтернет статей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…….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Описати усі </a:t>
            </a:r>
            <a:r>
              <a:rPr lang="ru-RU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бізнес-процеси</a:t>
            </a:r>
            <a:r>
              <a:rPr b="0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що діють в предметній області, в текстовій формі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228600" y="1905000"/>
            <a:ext cx="8610600" cy="7620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00CC"/>
                </a:solidFill>
                <a:latin typeface="Arial"/>
              </a:rPr>
              <a:t>Складові частини об’єктно-орієнтованої технології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/>
        </p:nvSpPr>
        <p:spPr>
          <a:xfrm>
            <a:off x="20712" y="116632"/>
            <a:ext cx="91232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Приклад опису предметної області</a:t>
            </a:r>
            <a:endParaRPr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3"/>
          <p:cNvSpPr/>
          <p:nvPr/>
        </p:nvSpPr>
        <p:spPr>
          <a:xfrm>
            <a:off x="20712" y="762963"/>
            <a:ext cx="9123287" cy="65556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Розробити програмне забезпечення комп'ютеризованої банківської мережі, що включає касирів, банкомати, комп’ютерну мережу.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100"/>
              <a:buFont typeface="Noto Sans Symbols"/>
              <a:buChar char="▪"/>
            </a:pPr>
            <a:r>
              <a:rPr b="0" lang="ru-RU" sz="21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Банкомати можуть спільно використовуватися групою банків. </a:t>
            </a:r>
            <a:endParaRPr b="0" sz="21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Кожен банк надає свій комп'ютер для обліку своїх рахунків і обробки транзакцій з ними. </a:t>
            </a:r>
            <a:endParaRPr b="0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100"/>
              <a:buFont typeface="Noto Sans Symbols"/>
              <a:buChar char="▪"/>
            </a:pPr>
            <a:r>
              <a:rPr b="0" lang="ru-RU" sz="21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Касири також належать окремим банкам і взаємодіють безпосередньо з банківськими комп'ютерами. Касири вводять номери рахунків і дані транзакцій вручну. </a:t>
            </a:r>
            <a:endParaRPr b="0" sz="21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Банкомати взаємодіють з центральним комп'ютером, який здійснює транзакції з відповідними банками. </a:t>
            </a:r>
            <a:endParaRPr b="0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100"/>
              <a:buFont typeface="Noto Sans Symbols"/>
              <a:buChar char="▪"/>
            </a:pPr>
            <a:r>
              <a:rPr b="0" lang="ru-RU" sz="21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Банкомат приймає від клієнта його карту, взаємодіє з клієнтом, з'єднується з центральною системою для виконання транзакції, видає готівку і друкує чеки. </a:t>
            </a:r>
            <a:endParaRPr b="0" sz="21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Система вимагає ведення записів і забезпечення безпеки. Система повинна коректно обробляти одночасне звернення до одного і того самого рахунку. </a:t>
            </a:r>
            <a:endParaRPr b="0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100"/>
              <a:buFont typeface="Noto Sans Symbols"/>
              <a:buChar char="▪"/>
            </a:pPr>
            <a:r>
              <a:rPr b="0" lang="ru-RU" sz="21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Банки надають власне забезпечення для своїх комп'ютерів. </a:t>
            </a:r>
            <a:endParaRPr b="0" sz="21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Вартість системи буде розділена між банками відповідно до кількості клієнтів-власників карт.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/>
          <p:nvPr/>
        </p:nvSpPr>
        <p:spPr>
          <a:xfrm>
            <a:off x="0" y="116632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Розробка сценарію роботи системи</a:t>
            </a:r>
            <a:endParaRPr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4"/>
          <p:cNvSpPr txBox="1"/>
          <p:nvPr/>
        </p:nvSpPr>
        <p:spPr>
          <a:xfrm>
            <a:off x="323528" y="1100063"/>
            <a:ext cx="849694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Сценарій</a:t>
            </a: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це послідовність дій при роботі системи та взаємодії користувача з програмою  </a:t>
            </a:r>
            <a:endParaRPr b="0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4"/>
          <p:cNvSpPr txBox="1"/>
          <p:nvPr/>
        </p:nvSpPr>
        <p:spPr>
          <a:xfrm>
            <a:off x="323528" y="2001034"/>
            <a:ext cx="849694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Приклад.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Фрагмент предметної області – зняття готівки в банкоматі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4"/>
          <p:cNvSpPr/>
          <p:nvPr/>
        </p:nvSpPr>
        <p:spPr>
          <a:xfrm>
            <a:off x="116158" y="3136449"/>
            <a:ext cx="8712968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Arial"/>
              <a:buAutoNum type="arabicPeriod"/>
            </a:pPr>
            <a:r>
              <a:rPr b="0" lang="ru-RU" sz="22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Користувач підходить до банкомату та вставляє свою картку.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Arial"/>
              <a:buAutoNum type="arabicPeriod"/>
            </a:pPr>
            <a:r>
              <a:rPr b="0" lang="ru-RU" sz="22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Система перевіряє картку та просить ввести пін-код.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Arial"/>
              <a:buAutoNum type="arabicPeriod"/>
            </a:pPr>
            <a:r>
              <a:rPr b="0" lang="ru-RU" sz="22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Після перевірки пін-коду система виводить головне меню, де користувач обирає опцію видачі готівки. </a:t>
            </a:r>
            <a:endParaRPr b="0" sz="2200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Arial"/>
              <a:buAutoNum type="arabicPeriod"/>
            </a:pPr>
            <a:r>
              <a:rPr b="0" lang="ru-RU" sz="22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Кориcтувач визначає суму грошей та підтверджує виконання операції. </a:t>
            </a:r>
            <a:endParaRPr b="0" sz="2200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Arial"/>
              <a:buAutoNum type="arabicPeriod"/>
            </a:pPr>
            <a:r>
              <a:rPr b="0" lang="ru-RU" sz="22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Банкомат видає готівку та чек. </a:t>
            </a:r>
            <a:endParaRPr b="0" sz="2200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Arial"/>
              <a:buAutoNum type="arabicPeriod"/>
            </a:pPr>
            <a:r>
              <a:rPr b="0" lang="ru-RU" sz="22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Система видає запит про здійснення наступної операції.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Arial"/>
              <a:buAutoNum type="arabicPeriod"/>
            </a:pPr>
            <a:r>
              <a:rPr b="0" lang="ru-RU" sz="22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Користувач обирає опцію «не виконувати», забирає картку та йде.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/>
          <p:nvPr/>
        </p:nvSpPr>
        <p:spPr>
          <a:xfrm>
            <a:off x="2483768" y="116632"/>
            <a:ext cx="415998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Визначення класів</a:t>
            </a:r>
            <a:endParaRPr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64996"/>
            <a:ext cx="3089044" cy="138499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5"/>
          <p:cNvSpPr/>
          <p:nvPr/>
        </p:nvSpPr>
        <p:spPr>
          <a:xfrm>
            <a:off x="3084965" y="864997"/>
            <a:ext cx="6023086" cy="13849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❑"/>
            </a:pPr>
            <a:r>
              <a:rPr b="0" lang="ru-RU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Аналіз зовнішніх вимог до проектованої прикладної системі дозволяє визначити </a:t>
            </a:r>
            <a:r>
              <a:rPr lang="ru-RU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об'єкти і класи об'єктів</a:t>
            </a:r>
            <a:r>
              <a:rPr b="0" lang="ru-RU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пов'язані з прикладною проблемою</a:t>
            </a:r>
            <a:endParaRPr b="0"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5"/>
          <p:cNvSpPr/>
          <p:nvPr/>
        </p:nvSpPr>
        <p:spPr>
          <a:xfrm>
            <a:off x="-15078" y="2255851"/>
            <a:ext cx="9123129" cy="43550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Всі класи повинні бути осмислені в </a:t>
            </a:r>
            <a:r>
              <a:rPr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розглянутій прикладній області</a:t>
            </a: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Почати потрібно з виділення можливих класів з письмової постановки прикладної задачі (технічного завдання та іншої документації, наданої замовником). </a:t>
            </a:r>
            <a:endParaRPr b="0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визначенні можливих класів потрібно виділити якомога більше класів, виписуючи ім'я кожного класу, який приходить на розум. Зокрема, </a:t>
            </a:r>
            <a:r>
              <a:rPr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кожному іменнику, який зустрічається в постановці завдання, може відповідати клас</a:t>
            </a: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b="0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b="0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5"/>
          <p:cNvSpPr/>
          <p:nvPr/>
        </p:nvSpPr>
        <p:spPr>
          <a:xfrm>
            <a:off x="185523" y="5549060"/>
            <a:ext cx="8756473" cy="106182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Слід мати на увазі, що це дуже складний і відповідальний етап розробки, так як від нього багато в чому залежить подальша доля проекту.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/>
          <p:nvPr/>
        </p:nvSpPr>
        <p:spPr>
          <a:xfrm>
            <a:off x="0" y="116632"/>
            <a:ext cx="90289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Визначення класів</a:t>
            </a:r>
            <a:endParaRPr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6" y="1124744"/>
            <a:ext cx="6840760" cy="144016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6"/>
          <p:cNvSpPr txBox="1"/>
          <p:nvPr/>
        </p:nvSpPr>
        <p:spPr>
          <a:xfrm>
            <a:off x="323528" y="3068960"/>
            <a:ext cx="8496944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 текстового опису предметної області (технічного завдання) виписати іменники в робочу таблицю ООА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Проаналізувати іменники на коректність та інформативність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Вилучити іменники, які не можуть бути класами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Врахувати критерії визначення зайвих класів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Оформити коректну таблицю класів для ООА</a:t>
            </a:r>
            <a:endParaRPr b="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>
            <p:ph idx="4294967295" type="title"/>
          </p:nvPr>
        </p:nvSpPr>
        <p:spPr>
          <a:xfrm>
            <a:off x="179512" y="116632"/>
            <a:ext cx="8964488" cy="912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ru-RU" sz="3200">
                <a:solidFill>
                  <a:srgbClr val="0000CC"/>
                </a:solidFill>
              </a:rPr>
              <a:t>Ознаки сутностей, які не є класами</a:t>
            </a:r>
            <a:endParaRPr i="0" sz="3200">
              <a:solidFill>
                <a:srgbClr val="0000CC"/>
              </a:solidFill>
            </a:endParaRPr>
          </a:p>
        </p:txBody>
      </p:sp>
      <p:sp>
        <p:nvSpPr>
          <p:cNvPr id="269" name="Google Shape;269;p37"/>
          <p:cNvSpPr txBox="1"/>
          <p:nvPr/>
        </p:nvSpPr>
        <p:spPr>
          <a:xfrm>
            <a:off x="0" y="1052736"/>
            <a:ext cx="9123423" cy="58052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Зі списку слід вимучити класи, які відповідають таким критеріям:</a:t>
            </a:r>
            <a:endParaRPr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CC"/>
              </a:buClr>
              <a:buSzPts val="2000"/>
              <a:buFont typeface="Noto Sans Symbols"/>
              <a:buChar char="❖"/>
            </a:pPr>
            <a:r>
              <a:rPr i="1" lang="ru-RU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надлишкові класи</a:t>
            </a:r>
            <a:r>
              <a:rPr lang="ru-RU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якщо два чи більше класів виражають однакову сутність, потрібно залишити лише один з них;</a:t>
            </a:r>
            <a:endParaRPr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CC"/>
              </a:buClr>
              <a:buSzPts val="2000"/>
              <a:buFont typeface="Noto Sans Symbols"/>
              <a:buChar char="❖"/>
            </a:pPr>
            <a:r>
              <a:rPr i="1" lang="ru-RU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Нерелевантні</a:t>
            </a:r>
            <a:r>
              <a:rPr lang="ru-RU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класи:</a:t>
            </a: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тобто такі, що не стосуються вирішуваної проблеми, для кожного іменника треба оцінити, наскільки він необхідний в майбутній системі і видалити неактуальні;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CC"/>
              </a:buClr>
              <a:buSzPts val="2000"/>
              <a:buFont typeface="Noto Sans Symbols"/>
              <a:buChar char="❖"/>
            </a:pP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ru-RU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нечітко визначені</a:t>
            </a: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ru-RU" sz="20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класи</a:t>
            </a: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з точки зору поставленої проблеми;</a:t>
            </a:r>
            <a:endParaRPr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CC"/>
              </a:buClr>
              <a:buSzPts val="2000"/>
              <a:buFont typeface="Noto Sans Symbols"/>
              <a:buChar char="❖"/>
            </a:pPr>
            <a:r>
              <a:rPr i="1" lang="ru-RU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атрибути</a:t>
            </a:r>
            <a:r>
              <a:rPr lang="ru-RU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деякі іменники більше відповідатимуть не класам, а атрибутам класів; такі іменники зазвичай описують властивості об’єктів(наприклад вік, адреса, рейтинг);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CC"/>
              </a:buClr>
              <a:buSzPts val="2000"/>
              <a:buFont typeface="Noto Sans Symbols"/>
              <a:buChar char="❖"/>
            </a:pP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ru-RU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операці</a:t>
            </a:r>
            <a:r>
              <a:rPr lang="ru-RU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ї:</a:t>
            </a: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якщо іменник описує операцію, яка застосовується до об'єктів, і вона не розглядається сама по собі, його слід виключити із списку класів;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CC"/>
              </a:buClr>
              <a:buSzPts val="2000"/>
              <a:buFont typeface="Noto Sans Symbols"/>
              <a:buChar char="❖"/>
            </a:pP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i="1" lang="ru-RU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ролі</a:t>
            </a:r>
            <a:r>
              <a:rPr lang="ru-RU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назва класу повинна відбивати його внутрішню природу, а не роль, яку він грає в асоціації;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CC"/>
              </a:buClr>
              <a:buSzPts val="2000"/>
              <a:buFont typeface="Noto Sans Symbols"/>
              <a:buChar char="❖"/>
            </a:pPr>
            <a:r>
              <a:rPr lang="ru-RU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ru-RU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конструкції</a:t>
            </a: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що відносяться до програмної реалізації: іменники, що більше зв’язані з програмуванням та апаратною частиною, не слід співставляти класам, оскільки вони не відображають особливостей прикладної системи, що проектується.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/>
          <p:nvPr/>
        </p:nvSpPr>
        <p:spPr>
          <a:xfrm>
            <a:off x="0" y="116632"/>
            <a:ext cx="90289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Приклад визначення класів</a:t>
            </a:r>
            <a:endParaRPr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172" y="1340768"/>
            <a:ext cx="8754315" cy="4104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/>
          <p:nvPr/>
        </p:nvSpPr>
        <p:spPr>
          <a:xfrm>
            <a:off x="0" y="116632"/>
            <a:ext cx="90289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Приклад визначення класів</a:t>
            </a:r>
            <a:endParaRPr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908720"/>
            <a:ext cx="8849446" cy="5688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"/>
          <p:cNvSpPr txBox="1"/>
          <p:nvPr/>
        </p:nvSpPr>
        <p:spPr>
          <a:xfrm>
            <a:off x="0" y="153506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Створення словника даних</a:t>
            </a:r>
            <a:endParaRPr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0"/>
          <p:cNvSpPr/>
          <p:nvPr/>
        </p:nvSpPr>
        <p:spPr>
          <a:xfrm>
            <a:off x="287524" y="1124744"/>
            <a:ext cx="8568952" cy="115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Окремі слова мають </a:t>
            </a:r>
            <a:r>
              <a:rPr lang="ru-RU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надто багато інтерпретацій, </a:t>
            </a:r>
            <a:r>
              <a:rPr b="0" lang="ru-RU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тобто однакову семантику. </a:t>
            </a:r>
            <a:endParaRPr b="0"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Наприклад:</a:t>
            </a:r>
            <a:endParaRPr b="0"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905000"/>
            <a:ext cx="755904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/>
          <p:nvPr/>
        </p:nvSpPr>
        <p:spPr>
          <a:xfrm>
            <a:off x="0" y="153506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Приклад словника даних</a:t>
            </a:r>
            <a:endParaRPr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4" name="Google Shape;294;p41"/>
          <p:cNvGraphicFramePr/>
          <p:nvPr/>
        </p:nvGraphicFramePr>
        <p:xfrm>
          <a:off x="217198" y="9807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{A8AB21D1-129C-47F9-84A9-B706199D1D70}</a:tableStyleId>
              </a:tblPr>
              <a:tblGrid>
                <a:gridCol w="1656175"/>
                <a:gridCol w="7053425"/>
              </a:tblGrid>
              <a:tr h="414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rgbClr val="0000CC"/>
                          </a:solidFill>
                        </a:rPr>
                        <a:t>Слово</a:t>
                      </a:r>
                      <a:endParaRPr sz="2000">
                        <a:solidFill>
                          <a:srgbClr val="0000C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rgbClr val="0000CC"/>
                          </a:solidFill>
                        </a:rPr>
                        <a:t>Значення (семантика слова)</a:t>
                      </a:r>
                      <a:endParaRPr sz="2000">
                        <a:solidFill>
                          <a:srgbClr val="0000C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/>
                        <a:t>Рахунок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/>
                        <a:t>Окремий рахунок в банку, з яким виробляються транзакції. Рахунки можуть бути різних типів, наприклад чеки і заощадження. 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/>
                        <a:t>Клієнт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/>
                        <a:t>Особа, що може мати декілька рахунків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/>
                        <a:t>Банкомат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ru-RU" sz="2000"/>
                        <a:t>Термінал, що дозволяє клієнтам здійснювати транзакції, використовуючи як засіб ідентифікації свої кредитні карти. Банкомат взаємодіє з клієнтом, приймаючи від нього дані, відправляючи інформацію про транзакцію на центральний комп'ютер для її перевірки і обробки, а також видаючи клієнтові готівку. Передбачається, що банкомату не треба працювати поза мережею.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ru-RU" sz="2000"/>
                        <a:t>Банк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/>
                        <a:t>Фінансова установа, що зберігає рахунки клієнтів і що видає кредитні карти для доступу до рахунків за допомогою банкоматів.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 txBox="1"/>
          <p:nvPr/>
        </p:nvSpPr>
        <p:spPr>
          <a:xfrm>
            <a:off x="8451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Визначення атрибутів класів</a:t>
            </a:r>
            <a:endParaRPr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2"/>
          <p:cNvSpPr/>
          <p:nvPr/>
        </p:nvSpPr>
        <p:spPr>
          <a:xfrm>
            <a:off x="151959" y="764704"/>
            <a:ext cx="8856984" cy="3477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Атрибути</a:t>
            </a: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це властивості об'єктів, які мають кількісний або якісний вимір, наприклад, вага, швидкість, колір. </a:t>
            </a:r>
            <a:endParaRPr b="0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Атрибут має значення, яке не може бути об'єктом.</a:t>
            </a:r>
            <a:endParaRPr b="0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Атрибути зазвичай присутні в описі завдання у вигляді іменників, що беруть участь в </a:t>
            </a:r>
            <a:r>
              <a:rPr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присвійних оборотах</a:t>
            </a: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на зразок "колір машини" або "положення курсора". </a:t>
            </a:r>
            <a:endParaRPr b="0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Прикметники</a:t>
            </a: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часто відповідають конкретним значенням атрибутів-перерахувань (наприклад, "червоний", "включений", "застарілий").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ru-RU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Атрибути також присутні в артефактах споріднених систем</a:t>
            </a:r>
            <a:endParaRPr b="0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42"/>
          <p:cNvSpPr/>
          <p:nvPr/>
        </p:nvSpPr>
        <p:spPr>
          <a:xfrm>
            <a:off x="971600" y="4437112"/>
            <a:ext cx="7764536" cy="144655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 відміну від класів і асоціацій атрибути можуть бути не повністю перераховані в описі завдання. </a:t>
            </a:r>
            <a:endParaRPr b="0"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Доведеться спиратися на своє знання області завдання і реального світу, щоб виділити їх всі</a:t>
            </a:r>
            <a:r>
              <a:rPr lang="ru-RU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0000CC"/>
                </a:solidFill>
              </a:rPr>
              <a:t>Складність задач </a:t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665094" y="1124745"/>
            <a:ext cx="8229600" cy="3096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None/>
            </a:pPr>
            <a:r>
              <a:rPr lang="ru-RU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Причини виникнення складності задач:</a:t>
            </a:r>
            <a:endParaRPr/>
          </a:p>
          <a:p>
            <a:pPr indent="-139700" lvl="0" marL="0" marR="0" rtl="0" algn="just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ru-RU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складність реального предметного середовища, звідки виходить замовлення на розробку;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0" marR="0" rtl="0" algn="just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ru-RU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труднощі управління процесом розробки;</a:t>
            </a:r>
            <a:endParaRPr/>
          </a:p>
          <a:p>
            <a:pPr indent="-139700" lvl="0" marL="0" marR="0" rtl="0" algn="just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ru-RU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необхідність забезпечити достатню гнучкість програми;</a:t>
            </a:r>
            <a:endParaRPr/>
          </a:p>
          <a:p>
            <a:pPr indent="-139700" lvl="0" marL="0" marR="0" rtl="0" algn="just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ru-RU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незадовільні способи опису поведінки великих дискретних систем (багато станів, неможливо відслідкувати їх).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613228" y="4519046"/>
            <a:ext cx="8279251" cy="1368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00"/>
              <a:buFont typeface="Noto Sans Symbols"/>
              <a:buNone/>
            </a:pPr>
            <a:r>
              <a:rPr b="0" lang="ru-RU" sz="2600">
                <a:solidFill>
                  <a:srgbClr val="0606AE"/>
                </a:solidFill>
                <a:latin typeface="Arial"/>
                <a:ea typeface="Arial"/>
                <a:cs typeface="Arial"/>
                <a:sym typeface="Arial"/>
              </a:rPr>
              <a:t>Як боротися зі складністю задач?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hlink"/>
              </a:buClr>
              <a:buSzPts val="2600"/>
              <a:buFont typeface="Noto Sans Symbols"/>
              <a:buNone/>
            </a:pPr>
            <a:r>
              <a:rPr b="0" lang="ru-RU" sz="2600">
                <a:solidFill>
                  <a:srgbClr val="0606AE"/>
                </a:solidFill>
                <a:latin typeface="Arial"/>
                <a:ea typeface="Arial"/>
                <a:cs typeface="Arial"/>
                <a:sym typeface="Arial"/>
              </a:rPr>
              <a:t>Застосувати</a:t>
            </a:r>
            <a:r>
              <a:rPr b="1" lang="ru-RU" sz="2600">
                <a:solidFill>
                  <a:srgbClr val="0606AE"/>
                </a:solidFill>
                <a:latin typeface="Arial"/>
                <a:ea typeface="Arial"/>
                <a:cs typeface="Arial"/>
                <a:sym typeface="Arial"/>
              </a:rPr>
              <a:t> об’єктно-орієнтовану декомпозицію</a:t>
            </a:r>
            <a:endParaRPr b="0" sz="2600">
              <a:solidFill>
                <a:srgbClr val="0606A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3"/>
          <p:cNvSpPr txBox="1"/>
          <p:nvPr/>
        </p:nvSpPr>
        <p:spPr>
          <a:xfrm>
            <a:off x="8451" y="0"/>
            <a:ext cx="9144000" cy="880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Рекомендації щодо визначення атрибутів класів</a:t>
            </a:r>
            <a:endParaRPr sz="32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3"/>
          <p:cNvSpPr/>
          <p:nvPr/>
        </p:nvSpPr>
        <p:spPr>
          <a:xfrm>
            <a:off x="134897" y="880241"/>
            <a:ext cx="8856984" cy="487825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Розглядайте тільки ті з них, які мають безпосереднє відношення до програми. </a:t>
            </a:r>
            <a:endParaRPr/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Спочатку слід врахувати найбільш важливі атрибути, дрібні деталі можна додати в модель пізніше. </a:t>
            </a:r>
            <a:endParaRPr b="0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процесі аналізу не витрачайте час на деталі реалізації. Обов'язково давайте усім атрибутам </a:t>
            </a:r>
            <a:r>
              <a:rPr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значущі імена</a:t>
            </a: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Зазвичай похідні атрибути включати в модель на цьому етапі не слід.</a:t>
            </a:r>
            <a:endParaRPr/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22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Наприклад, вік можна визначити по даті народження і поточній даті (остання є властивістю оточення).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 виражайте похідні атрибути через операції (наприклад, </a:t>
            </a:r>
            <a:r>
              <a:rPr b="0" lang="ru-RU" sz="22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обчислитиВік</a:t>
            </a: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навіть, якщо реалізація їх цим способом цілком допустима.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4"/>
          <p:cNvSpPr txBox="1"/>
          <p:nvPr>
            <p:ph idx="4294967295" type="title"/>
          </p:nvPr>
        </p:nvSpPr>
        <p:spPr>
          <a:xfrm>
            <a:off x="0" y="116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ru-RU" sz="3600">
                <a:solidFill>
                  <a:srgbClr val="0000CC"/>
                </a:solidFill>
              </a:rPr>
              <a:t>Критерії визначення атрибутів класів</a:t>
            </a:r>
            <a:endParaRPr i="0" sz="3600">
              <a:solidFill>
                <a:srgbClr val="0000CC"/>
              </a:solidFill>
            </a:endParaRPr>
          </a:p>
        </p:txBody>
      </p:sp>
      <p:sp>
        <p:nvSpPr>
          <p:cNvPr id="313" name="Google Shape;313;p44"/>
          <p:cNvSpPr txBox="1"/>
          <p:nvPr/>
        </p:nvSpPr>
        <p:spPr>
          <a:xfrm>
            <a:off x="179512" y="908720"/>
            <a:ext cx="8784976" cy="5616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2100"/>
              <a:buFont typeface="Noto Sans Symbols"/>
              <a:buChar char="❑"/>
            </a:pPr>
            <a:r>
              <a:rPr lang="ru-RU" sz="21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заміна атрибутів на об’єкти:</a:t>
            </a:r>
            <a:r>
              <a:rPr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якщо присутність якогось іменника важливіше, ніж його значення, то цей іменник  має бути </a:t>
            </a:r>
            <a:r>
              <a:rPr b="1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об’єктом</a:t>
            </a:r>
            <a:r>
              <a:rPr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якщо ж значення важливіше, то це має бути </a:t>
            </a:r>
            <a:r>
              <a:rPr b="1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атрибутом</a:t>
            </a:r>
            <a:r>
              <a:rPr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rgbClr val="990033"/>
              </a:buClr>
              <a:buSzPts val="2100"/>
              <a:buFont typeface="Noto Sans Symbols"/>
              <a:buChar char="❑"/>
            </a:pPr>
            <a:r>
              <a:rPr lang="ru-RU" sz="21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кваліфікатори</a:t>
            </a:r>
            <a:r>
              <a:rPr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якщо значення атрибуту залежить від конкретного контексту, то його потрібно зробити кваліфікаторам;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rgbClr val="990033"/>
              </a:buClr>
              <a:buSzPts val="2100"/>
              <a:buFont typeface="Noto Sans Symbols"/>
              <a:buChar char="❑"/>
            </a:pPr>
            <a:r>
              <a:rPr lang="ru-RU" sz="21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імена</a:t>
            </a:r>
            <a:r>
              <a:rPr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іменам зазвичай найкраще відповідають кваліфікатори, ніж атрибути об’єктів. В усіх випадках, коли ім’я дозволяє зробити вибір із об’єктів деякої множини, його слід зробити кваліфікатором;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rgbClr val="990033"/>
              </a:buClr>
              <a:buSzPts val="2100"/>
              <a:buFont typeface="Noto Sans Symbols"/>
              <a:buChar char="❑"/>
            </a:pPr>
            <a:r>
              <a:rPr lang="ru-RU" sz="21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ідентифікатори:</a:t>
            </a:r>
            <a:r>
              <a:rPr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вони зазвичай пов’язані з реалізацією об’єктів. На ранній стадії проектування не потрібно їх розглядати в якості атрибутів;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rgbClr val="990033"/>
              </a:buClr>
              <a:buSzPts val="2100"/>
              <a:buFont typeface="Noto Sans Symbols"/>
              <a:buChar char="❑"/>
            </a:pPr>
            <a:r>
              <a:rPr lang="ru-RU" sz="21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атрибути зв’язків</a:t>
            </a:r>
            <a:r>
              <a:rPr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якщо якась властивість характеризує не сам об’єкт, а його зв'язок з іншим об’єктом, то її потрібно розглядати як атрибут зв’язку, а не атрибут об’єкта;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rgbClr val="990033"/>
              </a:buClr>
              <a:buSzPts val="2100"/>
              <a:buFont typeface="Noto Sans Symbols"/>
              <a:buChar char="❑"/>
            </a:pPr>
            <a:r>
              <a:rPr lang="ru-RU" sz="21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внутрішні значення:</a:t>
            </a:r>
            <a:r>
              <a:rPr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атрибути, що визначають лише внутрішній стан об’єкту, який непомітний поза об’єктом, слід виключити з списку можливих атрибутів.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rgbClr val="990033"/>
              </a:buClr>
              <a:buSzPts val="2100"/>
              <a:buFont typeface="Noto Sans Symbols"/>
              <a:buChar char="❑"/>
            </a:pPr>
            <a:r>
              <a:rPr lang="ru-RU" sz="21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неіснуючі деталі:</a:t>
            </a:r>
            <a:r>
              <a:rPr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атрибути, що не впливають на виконання більшої частини операцій, бажано не розглядати.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"/>
          <p:cNvSpPr txBox="1"/>
          <p:nvPr/>
        </p:nvSpPr>
        <p:spPr>
          <a:xfrm>
            <a:off x="0" y="116632"/>
            <a:ext cx="9144000" cy="4564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Критерії визначення атрибутів класів</a:t>
            </a:r>
            <a:endParaRPr b="1" i="0"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262" id="319" name="Google Shape;31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914400"/>
            <a:ext cx="8820472" cy="3371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5"/>
          <p:cNvSpPr/>
          <p:nvPr/>
        </p:nvSpPr>
        <p:spPr>
          <a:xfrm>
            <a:off x="251520" y="4598988"/>
            <a:ext cx="8892480" cy="1920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000"/>
              <a:buFont typeface="Noto Sans Symbols"/>
              <a:buChar char="⮚"/>
            </a:pPr>
            <a:r>
              <a:rPr lang="ru-RU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Кваліфікатор</a:t>
            </a:r>
            <a:r>
              <a:rPr b="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це певний атрибут, який дозволяє знизити кратність залежності. 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Кваліфікатори застосовуються в залежностях типів "один-до-багатьох" або "багато-до-багатьох". 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Кваліфікатори вказуються на схемах в прямокутнички, що біля прямокутника, відповідного класу.</a:t>
            </a:r>
            <a:endParaRPr b="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6"/>
          <p:cNvSpPr txBox="1"/>
          <p:nvPr/>
        </p:nvSpPr>
        <p:spPr>
          <a:xfrm>
            <a:off x="0" y="116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Критерії визначення атрибутів класів</a:t>
            </a:r>
            <a:endParaRPr b="1" i="0"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6"/>
          <p:cNvSpPr/>
          <p:nvPr/>
        </p:nvSpPr>
        <p:spPr>
          <a:xfrm>
            <a:off x="-19022" y="671691"/>
            <a:ext cx="9144000" cy="62478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000"/>
              <a:buFont typeface="Noto Sans Symbols"/>
              <a:buChar char="⮚"/>
            </a:pPr>
            <a:r>
              <a:rPr lang="ru-RU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Ідентифікатори</a:t>
            </a:r>
            <a:r>
              <a:rPr b="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Об'єктно-орієнтовані мови використовують поняття ідентифікатора об'єкту для позначення однозначного посилання на об'єкт. Не слід включати в модель атрибут, єдиним призначенням якого є ідентифікація, тому що ідентифікатори присутні в моделях класів неявним чином. Перераховуйте тільки ті атрибути, які присутні в області додатка. Наприклад, </a:t>
            </a:r>
            <a:r>
              <a:rPr b="0" i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кодСчета </a:t>
            </a:r>
            <a:r>
              <a:rPr b="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це справжній атрибут, тому що банк призначає кожному рахунку свій код, а клієнт бачить цей код. </a:t>
            </a:r>
            <a:endParaRPr b="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000"/>
              <a:buFont typeface="Noto Sans Symbols"/>
              <a:buChar char="⮚"/>
            </a:pPr>
            <a:r>
              <a:rPr lang="ru-RU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Атрибути асоціацій</a:t>
            </a: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Якщо існування значення вимагає існування зв'язку, відповідна властивість є атрибутом асоціації, а не одного з пов'язаних нею класів. Атрибути зазвичай досить ясно виділяються з асоціацій "</a:t>
            </a: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многие-ко-многим"</a:t>
            </a:r>
            <a:r>
              <a:rPr b="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їх не можна прикріпити ні до одного з класів із-за їх кратності. Наприклад, атрибут </a:t>
            </a:r>
            <a:r>
              <a:rPr b="0" i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датаВступления</a:t>
            </a:r>
            <a:r>
              <a:rPr b="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належить асоціації між </a:t>
            </a:r>
            <a:r>
              <a:rPr b="0" i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Людиною і Клубом, </a:t>
            </a:r>
            <a:r>
              <a:rPr b="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тому що людина може належати до декількох клубів, а клуб може мати декілька членів. Асоціації "</a:t>
            </a: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один-ко-многим</a:t>
            </a:r>
            <a:r>
              <a:rPr b="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деталізувати складніше, тому що тут можна прикріпити атрибут до одного з класів без втрати інформації. Чиніть опір цьому бажанню, тому що якщо кратність зміниться, модель стане некоректною. Ті ж проблеми виникають і з асоціаціями типу "</a:t>
            </a: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один-к-одному</a:t>
            </a:r>
            <a:r>
              <a:rPr b="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7"/>
          <p:cNvSpPr txBox="1"/>
          <p:nvPr/>
        </p:nvSpPr>
        <p:spPr>
          <a:xfrm>
            <a:off x="0" y="116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Критерії визначення атрибутів класів</a:t>
            </a:r>
            <a:endParaRPr b="1" i="0"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7"/>
          <p:cNvSpPr/>
          <p:nvPr/>
        </p:nvSpPr>
        <p:spPr>
          <a:xfrm>
            <a:off x="-19022" y="671691"/>
            <a:ext cx="9144000" cy="43242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000"/>
              <a:buFont typeface="Noto Sans Symbols"/>
              <a:buChar char="⮚"/>
            </a:pPr>
            <a:r>
              <a:rPr lang="ru-RU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Внутрішні значення. </a:t>
            </a:r>
            <a:r>
              <a:rPr b="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Якщо атрибут описує внутрішній стан об'єкту, невидимий зовні, його слід </a:t>
            </a: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виключити з аналітичної моделі</a:t>
            </a:r>
            <a:r>
              <a:rPr b="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71450" lvl="0" marL="171450" marR="0" rtl="0" algn="l"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ts val="2000"/>
              <a:buFont typeface="Noto Sans Symbols"/>
              <a:buChar char="⮚"/>
            </a:pPr>
            <a:r>
              <a:rPr lang="ru-RU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Зайві деталі. </a:t>
            </a:r>
            <a:r>
              <a:rPr b="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Виключайте незначні атрибути, що не впливають на більшість операцій.</a:t>
            </a:r>
            <a:endParaRPr/>
          </a:p>
          <a:p>
            <a:pPr indent="-171450" lvl="0" marL="171450" marR="0" rtl="0" algn="l"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ts val="2000"/>
              <a:buFont typeface="Noto Sans Symbols"/>
              <a:buChar char="⮚"/>
            </a:pPr>
            <a:r>
              <a:rPr lang="ru-RU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Нетипові атрибути</a:t>
            </a:r>
            <a:r>
              <a:rPr b="0" lang="ru-RU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Атрибут, що повністю відрізняється від усіх інших і не пов'язаний з ними, може вказувати на те, що клас, до якого він відноситься, слід розділити на два різні класи. Клас має бути простим і цілісним. Змішування різних класів - одна з основних причин появи ненадійних моделей. </a:t>
            </a: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Нечітко визначені класи </a:t>
            </a:r>
            <a:r>
              <a:rPr b="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часто бувають результатом занадто раннього ухвалення рішень, що стосуються реалізації.</a:t>
            </a:r>
            <a:endParaRPr/>
          </a:p>
          <a:p>
            <a:pPr indent="-171450" lvl="0" marL="171450" marR="0" rtl="0" algn="l"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ts val="2000"/>
              <a:buFont typeface="Noto Sans Symbols"/>
              <a:buChar char="⮚"/>
            </a:pPr>
            <a:r>
              <a:rPr lang="ru-RU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Логічні атрибути</a:t>
            </a: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Часто логічний атрибут можна розширити і переформулювати у вигляді </a:t>
            </a: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перерахування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8"/>
          <p:cNvSpPr txBox="1"/>
          <p:nvPr/>
        </p:nvSpPr>
        <p:spPr>
          <a:xfrm>
            <a:off x="86058" y="132841"/>
            <a:ext cx="85606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Приклад атрибутів для ОУ «Банкомат»</a:t>
            </a:r>
            <a:endParaRPr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8"/>
          <p:cNvSpPr txBox="1"/>
          <p:nvPr/>
        </p:nvSpPr>
        <p:spPr>
          <a:xfrm>
            <a:off x="185671" y="1268760"/>
            <a:ext cx="8758240" cy="47243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1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bankCode (кодБанка</a:t>
            </a: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і </a:t>
            </a:r>
            <a:r>
              <a:rPr b="0" i="1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cardCode (кодКарти) </a:t>
            </a: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зберігаються на карті. Їх формат залежить від реалізації, але потрібно створити асоціацію</a:t>
            </a:r>
            <a:endParaRPr b="0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1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Bank issues CashCard (Банк видає КредитнуКарту</a:t>
            </a: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 Код карти стає кваліфікатором цієї асоціації, а код банку - кваліфікатором банку по відношенню до консорціуму.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1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Стан комп'ютерів </a:t>
            </a: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 має відношення до завдання. Включений або вимкнений стан комп'ютера - це атрибут, що є частиною реалізації.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1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Consortium (Консорціум</a:t>
            </a: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не дивлячись на те, що він присутній в моделі в однині, забезпечує контекст для кваліфікатора </a:t>
            </a:r>
            <a:r>
              <a:rPr b="0" i="1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bankCode (кодБанка</a:t>
            </a: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і може бути корисний для подальшого розширення.</a:t>
            </a:r>
            <a:endParaRPr b="0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9"/>
          <p:cNvSpPr txBox="1"/>
          <p:nvPr>
            <p:ph idx="4294967295" type="title"/>
          </p:nvPr>
        </p:nvSpPr>
        <p:spPr>
          <a:xfrm>
            <a:off x="0" y="2133600"/>
            <a:ext cx="91440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>
                <a:solidFill>
                  <a:srgbClr val="0606AE"/>
                </a:solidFill>
                <a:latin typeface="Arial"/>
                <a:ea typeface="Arial"/>
                <a:cs typeface="Arial"/>
                <a:sym typeface="Arial"/>
              </a:rPr>
              <a:t>Об’єктно-орієнтоване проектування </a:t>
            </a:r>
            <a:br>
              <a:rPr i="1" lang="ru-RU">
                <a:solidFill>
                  <a:srgbClr val="0606A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OOD – object-oriented design</a:t>
            </a:r>
            <a:endParaRPr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0"/>
          <p:cNvSpPr txBox="1"/>
          <p:nvPr>
            <p:ph idx="4294967295" type="title"/>
          </p:nvPr>
        </p:nvSpPr>
        <p:spPr>
          <a:xfrm>
            <a:off x="0" y="228600"/>
            <a:ext cx="91440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OOD – object-oriented design</a:t>
            </a:r>
            <a:endParaRPr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50"/>
          <p:cNvSpPr txBox="1"/>
          <p:nvPr/>
        </p:nvSpPr>
        <p:spPr>
          <a:xfrm>
            <a:off x="395536" y="1484784"/>
            <a:ext cx="8382000" cy="4537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Проектування здійснює правильне та ефективне структурування складних систем.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Визначення ООД: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606AE"/>
              </a:buClr>
              <a:buSzPts val="2400"/>
              <a:buFont typeface="Arial"/>
              <a:buNone/>
            </a:pPr>
            <a:r>
              <a:rPr i="1" lang="ru-RU" sz="2400">
                <a:solidFill>
                  <a:srgbClr val="0606AE"/>
                </a:solidFill>
                <a:latin typeface="Arial"/>
                <a:ea typeface="Arial"/>
                <a:cs typeface="Arial"/>
                <a:sym typeface="Arial"/>
              </a:rPr>
              <a:t>Об’єктно-орієнтоване проектування – це методологія проектування, що об’єднує в собі процес об’єктної декомпозиції та прийоми подання об’єктних моделей системи, що проектується</a:t>
            </a:r>
            <a:r>
              <a:rPr i="1"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(Г. Буч )</a:t>
            </a:r>
            <a:endParaRPr i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1"/>
          <p:cNvSpPr txBox="1"/>
          <p:nvPr/>
        </p:nvSpPr>
        <p:spPr>
          <a:xfrm>
            <a:off x="609600" y="838200"/>
            <a:ext cx="7643813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Arial"/>
              <a:buNone/>
            </a:pPr>
            <a:r>
              <a:rPr lang="ru-RU" sz="32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Для візуального моделювання та проектування програмного забезпечення потрібна спеціальна нотація або мова UML</a:t>
            </a:r>
            <a:endParaRPr sz="32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Noto Sans Symbols"/>
              <a:buChar char="❖"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UML (Unified Modeling Language) - це мова для</a:t>
            </a:r>
            <a:endParaRPr/>
          </a:p>
          <a:p>
            <a:pPr indent="-342900" lvl="1" marL="19431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Noto Sans Symbols"/>
              <a:buChar char="⮚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візуалізації</a:t>
            </a:r>
            <a:endParaRPr/>
          </a:p>
          <a:p>
            <a:pPr indent="-342900" lvl="1" marL="19431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Noto Sans Symbols"/>
              <a:buChar char="⮚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специфікації,</a:t>
            </a:r>
            <a:endParaRPr/>
          </a:p>
          <a:p>
            <a:pPr indent="-342900" lvl="1" marL="19431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Noto Sans Symbols"/>
              <a:buChar char="⮚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конструювання,</a:t>
            </a:r>
            <a:endParaRPr/>
          </a:p>
          <a:p>
            <a:pPr indent="-342900" lvl="1" marL="19431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Noto Sans Symbols"/>
              <a:buChar char="⮚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документування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Noto Sans Symbols"/>
              <a:buNone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елементів програмних систем.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Noto Sans Symbols"/>
              <a:buChar char="❖"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UML - мова загального призначення для об'єктного моделювання</a:t>
            </a:r>
            <a:r>
              <a:rPr lang="ru-RU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2"/>
          <p:cNvSpPr txBox="1"/>
          <p:nvPr/>
        </p:nvSpPr>
        <p:spPr>
          <a:xfrm>
            <a:off x="2339752" y="40462"/>
            <a:ext cx="41034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Призначення UML</a:t>
            </a:r>
            <a:endParaRPr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52"/>
          <p:cNvSpPr/>
          <p:nvPr/>
        </p:nvSpPr>
        <p:spPr>
          <a:xfrm>
            <a:off x="248954" y="1124744"/>
            <a:ext cx="8496944" cy="3939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Специфікація </a:t>
            </a:r>
            <a:r>
              <a:rPr b="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це декларативний опис того, як усе побудоване або працює. UML надає формальні та універсальні засоби для специфікації усіх можливих артефактів, що дає змогу знизити ризик неоднозначного сприйняття специфікації.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Візуалізація </a:t>
            </a:r>
            <a:r>
              <a:rPr b="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представлення інформації у графічній формі, придатній для сприйняття людиною. Часто моделювання є єдиним засобом, який дає змогу уявити систему загалом як одне ціле. Проблема полягає в обмеженому сприйнятті людиною складних сутностей. </a:t>
            </a:r>
            <a:endParaRPr b="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Моделювання</a:t>
            </a:r>
            <a:r>
              <a:rPr b="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передбачає розділення складної системи на простіші складові та окремо розглядає кожну з цих складових. Також моделювання дає змогу створювати високорівневі моделі всієї системи, відкидаючи деталі, несуттєві для цього рівня абстракції.</a:t>
            </a:r>
            <a:endParaRPr b="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idx="4294967295" type="title"/>
          </p:nvPr>
        </p:nvSpPr>
        <p:spPr>
          <a:xfrm>
            <a:off x="467544" y="116632"/>
            <a:ext cx="8353425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Складові частини об’єктно-орієнтованої технології </a:t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1412775"/>
            <a:ext cx="2592288" cy="325819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19" name="Google Shape;119;p17"/>
          <p:cNvSpPr txBox="1"/>
          <p:nvPr/>
        </p:nvSpPr>
        <p:spPr>
          <a:xfrm>
            <a:off x="3095625" y="1268760"/>
            <a:ext cx="6048375" cy="4104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606AE"/>
              </a:buClr>
              <a:buSzPts val="3200"/>
              <a:buFont typeface="Noto Sans Symbols"/>
              <a:buNone/>
            </a:pPr>
            <a:r>
              <a:rPr lang="ru-RU" sz="3200">
                <a:solidFill>
                  <a:srgbClr val="0606AE"/>
                </a:solidFill>
                <a:latin typeface="Arial"/>
                <a:ea typeface="Arial"/>
                <a:cs typeface="Arial"/>
                <a:sym typeface="Arial"/>
              </a:rPr>
              <a:t>OOA</a:t>
            </a:r>
            <a:r>
              <a:rPr lang="ru-RU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object-oriented analysis (об’єктно-орієнтований аналіз) 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Clr>
                <a:srgbClr val="0606AE"/>
              </a:buClr>
              <a:buSzPts val="3200"/>
              <a:buFont typeface="Arial"/>
              <a:buNone/>
            </a:pPr>
            <a:r>
              <a:rPr lang="ru-RU" sz="3200">
                <a:solidFill>
                  <a:srgbClr val="0606AE"/>
                </a:solidFill>
                <a:latin typeface="Arial"/>
                <a:ea typeface="Arial"/>
                <a:cs typeface="Arial"/>
                <a:sym typeface="Arial"/>
              </a:rPr>
              <a:t>OOD</a:t>
            </a:r>
            <a:r>
              <a:rPr lang="ru-RU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object-oriented design (об’єктно-орієнтоване проектування)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Clr>
                <a:srgbClr val="0606AE"/>
              </a:buClr>
              <a:buSzPts val="3200"/>
              <a:buFont typeface="Noto Sans Symbols"/>
              <a:buNone/>
            </a:pPr>
            <a:r>
              <a:rPr lang="ru-RU" sz="3200">
                <a:solidFill>
                  <a:srgbClr val="0606AE"/>
                </a:solidFill>
                <a:latin typeface="Arial"/>
                <a:ea typeface="Arial"/>
                <a:cs typeface="Arial"/>
                <a:sym typeface="Arial"/>
              </a:rPr>
              <a:t>OOP</a:t>
            </a:r>
            <a:r>
              <a:rPr lang="ru-RU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– object-oriented programming (об’єктно-орієнтоване програмування).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3"/>
          <p:cNvSpPr txBox="1"/>
          <p:nvPr/>
        </p:nvSpPr>
        <p:spPr>
          <a:xfrm>
            <a:off x="2339752" y="40462"/>
            <a:ext cx="41034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Призначення UML</a:t>
            </a:r>
            <a:endParaRPr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53"/>
          <p:cNvSpPr/>
          <p:nvPr/>
        </p:nvSpPr>
        <p:spPr>
          <a:xfrm>
            <a:off x="204292" y="1124744"/>
            <a:ext cx="8496944" cy="4124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Конструювання </a:t>
            </a: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отримання набору програмних модулів, які утворюють застосування або його компонент. Розроблені моделі системи утворюють деякий базовий каркас, на основі якого можна будувати систему. Сучасні САSЕ-засоби дають змогу деякою мірою автоматизувати конструювання програмного коду на підставі розроблених моделей.</a:t>
            </a:r>
            <a:endParaRPr b="0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1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Документування проектних рішень. </a:t>
            </a: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підтримки та розвитку програмних продуктів потрібна вичерпна та якісна документація. Моделювання дає змогу одержати документи, які визначають високорівневу організацію системи. Такі документи необхідні для початкового ознайомлення з системою.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3"/>
          <p:cNvSpPr/>
          <p:nvPr/>
        </p:nvSpPr>
        <p:spPr>
          <a:xfrm>
            <a:off x="1979712" y="5454848"/>
            <a:ext cx="4223692" cy="1015663"/>
          </a:xfrm>
          <a:prstGeom prst="rect">
            <a:avLst/>
          </a:prstGeom>
          <a:noFill/>
          <a:ln cap="flat" cmpd="sng" w="9525">
            <a:solidFill>
              <a:srgbClr val="0000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Полное описание UML: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http://www.omg.org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http://www.rational.com. </a:t>
            </a:r>
            <a:endParaRPr/>
          </a:p>
        </p:txBody>
      </p:sp>
      <p:pic>
        <p:nvPicPr>
          <p:cNvPr descr="Результат пошуку зображень за запитом &quot;белые человечки для презентации&quot;" id="368" name="Google Shape;36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421" y="5363156"/>
            <a:ext cx="801235" cy="1146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4"/>
          <p:cNvSpPr txBox="1"/>
          <p:nvPr>
            <p:ph idx="4294967295" type="title"/>
          </p:nvPr>
        </p:nvSpPr>
        <p:spPr>
          <a:xfrm>
            <a:off x="0" y="7144"/>
            <a:ext cx="9144000" cy="912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ru-RU" sz="3600">
                <a:solidFill>
                  <a:srgbClr val="0000CC"/>
                </a:solidFill>
              </a:rPr>
              <a:t>Типи моделей IML</a:t>
            </a:r>
            <a:endParaRPr i="0" sz="3600">
              <a:solidFill>
                <a:srgbClr val="0000CC"/>
              </a:solidFill>
            </a:endParaRPr>
          </a:p>
        </p:txBody>
      </p:sp>
      <p:sp>
        <p:nvSpPr>
          <p:cNvPr id="374" name="Google Shape;374;p54"/>
          <p:cNvSpPr txBox="1"/>
          <p:nvPr/>
        </p:nvSpPr>
        <p:spPr>
          <a:xfrm>
            <a:off x="762000" y="14478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UML дозволяє описувати систему такими моделями: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Noto Sans Symbols"/>
              <a:buChar char="❖"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ru-RU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Модель функціонування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Модель визначає, як описується функціональність системи з точки зору користувача.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Noto Sans Symbols"/>
              <a:buChar char="❖"/>
            </a:pPr>
            <a:r>
              <a:rPr lang="ru-RU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	Об'єктна модель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Модель визначає, як  виглядає проект системи з точки зору об'єктного підходу.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Noto Sans Symbols"/>
              <a:buChar char="❖"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ru-RU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Динамічна модель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Модель визначає, як взаємодіють один з одним компоненти системи в динаміці, з часом, які процеси відбуваються в системі.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5"/>
          <p:cNvSpPr txBox="1"/>
          <p:nvPr>
            <p:ph idx="4294967295" type="title"/>
          </p:nvPr>
        </p:nvSpPr>
        <p:spPr>
          <a:xfrm>
            <a:off x="0" y="188913"/>
            <a:ext cx="91440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ru-RU" sz="3600">
                <a:solidFill>
                  <a:srgbClr val="0000CC"/>
                </a:solidFill>
              </a:rPr>
              <a:t>Типи діаграм UML</a:t>
            </a:r>
            <a:endParaRPr i="0" sz="3600">
              <a:solidFill>
                <a:srgbClr val="0000CC"/>
              </a:solidFill>
            </a:endParaRPr>
          </a:p>
        </p:txBody>
      </p:sp>
      <p:sp>
        <p:nvSpPr>
          <p:cNvPr id="380" name="Google Shape;380;p55"/>
          <p:cNvSpPr txBox="1"/>
          <p:nvPr/>
        </p:nvSpPr>
        <p:spPr>
          <a:xfrm>
            <a:off x="914400" y="1268413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Діаграми UML призначені для візуального відображення моделей та їх компонентів.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UML 2.0 має 14 типів діаграм: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Noto Sans Symbols"/>
              <a:buChar char="❖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Структурні діаграми (6)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Noto Sans Symbols"/>
              <a:buChar char="❖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Діаграми поведінки (4)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Noto Sans Symbols"/>
              <a:buChar char="❖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Діаграми взаємодії (4)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6"/>
          <p:cNvSpPr txBox="1"/>
          <p:nvPr/>
        </p:nvSpPr>
        <p:spPr>
          <a:xfrm>
            <a:off x="2057400" y="152400"/>
            <a:ext cx="445673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Типи UML- діаграм</a:t>
            </a:r>
            <a:endParaRPr b="1"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56"/>
          <p:cNvSpPr/>
          <p:nvPr/>
        </p:nvSpPr>
        <p:spPr>
          <a:xfrm>
            <a:off x="152400" y="1490952"/>
            <a:ext cx="79248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Діаграми для зображення структури системи</a:t>
            </a:r>
            <a:r>
              <a:rPr lang="ru-RU" sz="1800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Діаграма компонентів (component diagram, тег </a:t>
            </a:r>
            <a:r>
              <a:rPr i="1" lang="ru-RU" sz="1800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component</a:t>
            </a:r>
            <a:r>
              <a:rPr lang="ru-RU" sz="1800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);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Діаграма розміщення (deployment diagram, тег </a:t>
            </a:r>
            <a:r>
              <a:rPr i="1" lang="ru-RU" sz="1800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deployment</a:t>
            </a:r>
            <a:r>
              <a:rPr lang="ru-RU" sz="1800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);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ial"/>
              <a:buChar char="•"/>
            </a:pPr>
            <a:r>
              <a:rPr b="1" lang="ru-RU" sz="1800">
                <a:solidFill>
                  <a:srgbClr val="0000CC"/>
                </a:solidFill>
                <a:latin typeface="Cambria"/>
                <a:ea typeface="Cambria"/>
                <a:cs typeface="Cambria"/>
                <a:sym typeface="Cambria"/>
              </a:rPr>
              <a:t>Діаграма класів (class diagram, тег </a:t>
            </a:r>
            <a:r>
              <a:rPr b="1" i="1" lang="ru-RU" sz="1800">
                <a:solidFill>
                  <a:srgbClr val="0000CC"/>
                </a:solidFill>
                <a:latin typeface="Cambria"/>
                <a:ea typeface="Cambria"/>
                <a:cs typeface="Cambria"/>
                <a:sym typeface="Cambria"/>
              </a:rPr>
              <a:t>class</a:t>
            </a:r>
            <a:r>
              <a:rPr b="1" lang="ru-RU" sz="1800">
                <a:solidFill>
                  <a:srgbClr val="0000CC"/>
                </a:solidFill>
                <a:latin typeface="Cambria"/>
                <a:ea typeface="Cambria"/>
                <a:cs typeface="Cambria"/>
                <a:sym typeface="Cambria"/>
              </a:rPr>
              <a:t>);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Діаграма об'єктів (object diagram, тег </a:t>
            </a:r>
            <a:r>
              <a:rPr i="1" lang="ru-RU" sz="1800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object</a:t>
            </a:r>
            <a:r>
              <a:rPr lang="ru-RU" sz="1800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);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Діаграма структури внутрішньої (composite structure diagram, тег </a:t>
            </a:r>
            <a:r>
              <a:rPr i="1" lang="ru-RU" sz="1800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class</a:t>
            </a:r>
            <a:r>
              <a:rPr lang="ru-RU" sz="1800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);</a:t>
            </a:r>
            <a:endParaRPr b="0" i="0" sz="1800">
              <a:solidFill>
                <a:srgbClr val="33333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7" name="Google Shape;387;p56"/>
          <p:cNvSpPr/>
          <p:nvPr/>
        </p:nvSpPr>
        <p:spPr>
          <a:xfrm>
            <a:off x="685800" y="972580"/>
            <a:ext cx="51131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В</a:t>
            </a:r>
            <a:r>
              <a:rPr lang="ru-RU" sz="2400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 </a:t>
            </a:r>
            <a:r>
              <a:rPr i="1" lang="ru-RU" sz="2400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UML 2</a:t>
            </a:r>
            <a:r>
              <a:rPr lang="ru-RU" sz="2400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 визначено </a:t>
            </a:r>
            <a:r>
              <a:rPr i="1" lang="ru-RU" sz="2400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13 </a:t>
            </a:r>
            <a:r>
              <a:rPr lang="ru-RU" sz="2400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типів діаграм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56"/>
          <p:cNvSpPr/>
          <p:nvPr/>
        </p:nvSpPr>
        <p:spPr>
          <a:xfrm>
            <a:off x="1219200" y="3242609"/>
            <a:ext cx="780248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Діаграми для зображення поведінки системи</a:t>
            </a:r>
            <a:r>
              <a:rPr lang="ru-RU" sz="1800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Діаграма синхронізації (interaction diagram, тег </a:t>
            </a:r>
            <a:r>
              <a:rPr i="1" lang="ru-RU" sz="1800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timing</a:t>
            </a:r>
            <a:r>
              <a:rPr lang="ru-RU" sz="1800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);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Діаграма діяльності (activity diagram, тег </a:t>
            </a:r>
            <a:r>
              <a:rPr i="1" lang="ru-RU" sz="1800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activity</a:t>
            </a:r>
            <a:r>
              <a:rPr lang="ru-RU" sz="1800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);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Діаграма послідовності (sequence diagram, тег </a:t>
            </a:r>
            <a:r>
              <a:rPr i="1" lang="ru-RU" sz="1800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sd</a:t>
            </a:r>
            <a:r>
              <a:rPr lang="ru-RU" sz="1800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);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Діаграма комунікації (communication diagram, тег </a:t>
            </a:r>
            <a:r>
              <a:rPr i="1" lang="ru-RU" sz="1800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comm</a:t>
            </a:r>
            <a:r>
              <a:rPr lang="ru-RU" sz="1800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);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Діаграма автомата (state machine diagram, тег </a:t>
            </a:r>
            <a:r>
              <a:rPr i="1" lang="ru-RU" sz="1800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state machine</a:t>
            </a:r>
            <a:r>
              <a:rPr lang="ru-RU" sz="1800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);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Оглядова діаграма взаємодії (interaction overview diagram, тег </a:t>
            </a:r>
            <a:r>
              <a:rPr i="1" lang="ru-RU" sz="1800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interaction</a:t>
            </a:r>
            <a:r>
              <a:rPr lang="ru-RU" sz="1800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);</a:t>
            </a:r>
            <a:endParaRPr b="0" i="0" sz="1800">
              <a:solidFill>
                <a:srgbClr val="33333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9" name="Google Shape;389;p56"/>
          <p:cNvSpPr/>
          <p:nvPr/>
        </p:nvSpPr>
        <p:spPr>
          <a:xfrm>
            <a:off x="152400" y="5550933"/>
            <a:ext cx="70866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Окремо стоять діаграми: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Діаграма використання (use case diagram, тег use case);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Діаграма пакетів (package diagram, тег </a:t>
            </a:r>
            <a:r>
              <a:rPr i="1" lang="ru-RU" sz="1800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package</a:t>
            </a:r>
            <a:r>
              <a:rPr lang="ru-RU" sz="1800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);</a:t>
            </a:r>
            <a:endParaRPr b="0" i="0" sz="1800">
              <a:solidFill>
                <a:srgbClr val="33333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7"/>
          <p:cNvSpPr txBox="1"/>
          <p:nvPr/>
        </p:nvSpPr>
        <p:spPr>
          <a:xfrm>
            <a:off x="2057400" y="152400"/>
            <a:ext cx="439896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3.1  UML- діаграми</a:t>
            </a:r>
            <a:endParaRPr b="1"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57"/>
          <p:cNvSpPr/>
          <p:nvPr/>
        </p:nvSpPr>
        <p:spPr>
          <a:xfrm>
            <a:off x="457200" y="914401"/>
            <a:ext cx="8458200" cy="590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2FACDA"/>
                </a:solidFill>
                <a:latin typeface="arial"/>
                <a:ea typeface="arial"/>
                <a:cs typeface="arial"/>
                <a:sym typeface="arial"/>
              </a:rPr>
              <a:t>UML діаграми поділяються на типи: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8455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Структурні UML Діаграми:</a:t>
            </a:r>
            <a:endParaRPr sz="1800">
              <a:solidFill>
                <a:srgbClr val="2F2F2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Діаграма класів (Class Diagram)</a:t>
            </a:r>
            <a:endParaRPr sz="18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rPr>
              <a:t>Діаграма об’єктів (Object Diagram)</a:t>
            </a:r>
            <a:endParaRPr sz="1800">
              <a:solidFill>
                <a:srgbClr val="2F2F2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rPr>
              <a:t>Діаграма компонентів (Component Diagram)</a:t>
            </a:r>
            <a:endParaRPr sz="1800">
              <a:solidFill>
                <a:srgbClr val="2F2F2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rPr>
              <a:t>Діаграма композитів (Composite Structural Diagram)</a:t>
            </a:r>
            <a:endParaRPr sz="1800">
              <a:solidFill>
                <a:srgbClr val="2F2F2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rPr>
              <a:t>Діаграма кооперацій (Collaboration)</a:t>
            </a:r>
            <a:endParaRPr sz="1800">
              <a:solidFill>
                <a:srgbClr val="2F2F2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rPr>
              <a:t>Діаграма розгортання (Deployment Diagram)</a:t>
            </a:r>
            <a:endParaRPr sz="1800">
              <a:solidFill>
                <a:srgbClr val="2F2F2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rPr>
              <a:t>Діаграма пакетів (Package Diagram)</a:t>
            </a:r>
            <a:endParaRPr sz="1800">
              <a:solidFill>
                <a:srgbClr val="2F2F2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Поведінкові UML Діаграми:</a:t>
            </a:r>
            <a:br>
              <a:rPr b="1"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rgbClr val="2F2F2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rPr>
              <a:t>Діаграми взаємодії (Interaction Diagram) у свою чергу поділяються на:</a:t>
            </a:r>
            <a:endParaRPr sz="1800">
              <a:solidFill>
                <a:srgbClr val="2F2F2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rPr>
              <a:t>Діаграма послідовності (Sequence Diagram)</a:t>
            </a:r>
            <a:endParaRPr sz="1800">
              <a:solidFill>
                <a:srgbClr val="2F2F2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rPr>
              <a:t>Діаграма комунікації (Communication Diagram)</a:t>
            </a:r>
            <a:endParaRPr sz="1800">
              <a:solidFill>
                <a:srgbClr val="2F2F2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rPr>
              <a:t>Діаграма огляду взаємодії (Interaction Overview Diagram)</a:t>
            </a:r>
            <a:endParaRPr sz="1800">
              <a:solidFill>
                <a:srgbClr val="2F2F2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rPr>
              <a:t>Діаграма синхронізації (Timing Diagram)</a:t>
            </a:r>
            <a:endParaRPr sz="1800">
              <a:solidFill>
                <a:srgbClr val="2F2F2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rPr>
              <a:t>Діаграма діяльності (Activity Diagram)</a:t>
            </a:r>
            <a:endParaRPr sz="1800">
              <a:solidFill>
                <a:srgbClr val="2F2F2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rPr>
              <a:t>Діаграма прецедентів (Use case diagram)</a:t>
            </a:r>
            <a:endParaRPr sz="1800">
              <a:solidFill>
                <a:srgbClr val="2F2F2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rPr>
              <a:t>Діаграма станів (State Machine diagram)</a:t>
            </a:r>
            <a:endParaRPr b="0" i="0" sz="1800">
              <a:solidFill>
                <a:srgbClr val="2F2F2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8"/>
          <p:cNvSpPr txBox="1"/>
          <p:nvPr/>
        </p:nvSpPr>
        <p:spPr>
          <a:xfrm>
            <a:off x="0" y="188640"/>
            <a:ext cx="9036496" cy="64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Типи діаграм UML</a:t>
            </a:r>
            <a:endParaRPr b="1" i="0"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58"/>
          <p:cNvSpPr/>
          <p:nvPr/>
        </p:nvSpPr>
        <p:spPr>
          <a:xfrm>
            <a:off x="0" y="1196752"/>
            <a:ext cx="9036496" cy="4616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</a:t>
            </a:r>
            <a:r>
              <a:rPr lang="ru-RU" sz="21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Структурні (structural) моделі: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діаграмма класів (</a:t>
            </a:r>
            <a:r>
              <a:rPr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diagram</a:t>
            </a: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- для моделювання статичної структури класів системи і зв'язків між ними;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діаграмма об'єктів (</a:t>
            </a:r>
            <a:r>
              <a:rPr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diagram</a:t>
            </a: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- показує екземпляри класів і зв'язку між ними;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діаграмма пакетів (</a:t>
            </a:r>
            <a:r>
              <a:rPr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package diagr</a:t>
            </a: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am) - показує пакети і зв'язку між пакетами.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діаграмми компонентів (</a:t>
            </a:r>
            <a:r>
              <a:rPr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 diagrams</a:t>
            </a: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- для моделювання ієрархії компонентів (підсистем) системи;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діаграмма складовою структури (</a:t>
            </a:r>
            <a:r>
              <a:rPr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composite structure diagram</a:t>
            </a: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- показує внутрішню структуру класу і взаємодія елементів внутрішньої структури класу;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діаграмми розміщення (</a:t>
            </a:r>
            <a:r>
              <a:rPr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deployment diagrams</a:t>
            </a: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- для моделювання фізичної архітектури системи</a:t>
            </a:r>
            <a:endParaRPr b="0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9"/>
          <p:cNvSpPr txBox="1"/>
          <p:nvPr/>
        </p:nvSpPr>
        <p:spPr>
          <a:xfrm>
            <a:off x="0" y="188640"/>
            <a:ext cx="9036496" cy="64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Типи діаграм UML</a:t>
            </a:r>
            <a:endParaRPr b="1" i="0"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59"/>
          <p:cNvSpPr/>
          <p:nvPr/>
        </p:nvSpPr>
        <p:spPr>
          <a:xfrm>
            <a:off x="179512" y="1305342"/>
            <a:ext cx="8784976" cy="300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2) Моделі поведінки (behavioral):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діаграмма синхронізації (</a:t>
            </a:r>
            <a:r>
              <a:rPr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timing diagram) </a:t>
            </a: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альтернативне подання діаграми послідовності, явно показує зміни стану на лінії життя із заданою шкалою часу;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діаграмми станів (</a:t>
            </a:r>
            <a:r>
              <a:rPr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statechart diagrams</a:t>
            </a: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- для моделювання поведінки об'єктів системи при переході з одного стану в інший;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діаграмми діяльності (</a:t>
            </a:r>
            <a:r>
              <a:rPr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 diagrams</a:t>
            </a: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- для моделювання поведінки системи в рамках різних варіантів використання  або потоків управління.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1"/>
          <p:cNvSpPr txBox="1"/>
          <p:nvPr/>
        </p:nvSpPr>
        <p:spPr>
          <a:xfrm>
            <a:off x="0" y="0"/>
            <a:ext cx="90364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Архітектурний базис UML </a:t>
            </a:r>
            <a:endParaRPr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61"/>
          <p:cNvSpPr/>
          <p:nvPr/>
        </p:nvSpPr>
        <p:spPr>
          <a:xfrm>
            <a:off x="53752" y="980728"/>
            <a:ext cx="8928992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Архітектурний базис UML визначає базові поняття, якими оперує мова: </a:t>
            </a:r>
            <a:r>
              <a:rPr b="0" i="1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сутності</a:t>
            </a: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відношення </a:t>
            </a: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та </a:t>
            </a:r>
            <a:r>
              <a:rPr b="0" i="1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діаграми.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Сутності - </a:t>
            </a:r>
            <a:r>
              <a:rPr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</a:t>
            </a: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 певні абстракції, які є базовими елементами моделей. В UML є чотири типи сутностей: </a:t>
            </a:r>
            <a:endParaRPr b="0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100"/>
              <a:buFont typeface="Noto Sans Symbols"/>
              <a:buChar char="⮚"/>
            </a:pPr>
            <a:r>
              <a:rPr b="0" i="1" lang="ru-RU" sz="21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структурні</a:t>
            </a:r>
            <a:r>
              <a:rPr b="0" i="1" lang="ru-RU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-RU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(актори, класи, інтерфейси, компоненти, вузли),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100"/>
              <a:buFont typeface="Noto Sans Symbols"/>
              <a:buChar char="⮚"/>
            </a:pPr>
            <a:r>
              <a:rPr b="0" i="1" lang="ru-RU" sz="21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поведінки</a:t>
            </a:r>
            <a:r>
              <a:rPr b="0" i="1" lang="ru-RU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-RU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(преценденти. діяльності, стани і повідомлення)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100"/>
              <a:buFont typeface="Noto Sans Symbols"/>
              <a:buChar char="⮚"/>
            </a:pPr>
            <a:r>
              <a:rPr b="0" i="1" lang="ru-RU" sz="21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групування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100"/>
              <a:buFont typeface="Noto Sans Symbols"/>
              <a:buChar char="⮚"/>
            </a:pPr>
            <a:r>
              <a:rPr b="0" i="1" lang="ru-RU" sz="21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анотаційні</a:t>
            </a:r>
            <a:r>
              <a:rPr b="0" i="1" lang="ru-RU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0955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b="0" i="1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Структурні сутності - це статичні поняття, які відповідають концептуальним, логічним чи фізичним елементам системи. Структурні сутності, зазвичай, позначають </a:t>
            </a:r>
            <a:r>
              <a:rPr b="0" i="1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іменниками. </a:t>
            </a:r>
            <a:endParaRPr b="0" i="1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2"/>
          <p:cNvSpPr txBox="1"/>
          <p:nvPr/>
        </p:nvSpPr>
        <p:spPr>
          <a:xfrm>
            <a:off x="0" y="0"/>
            <a:ext cx="90364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Архітектурний базис UML </a:t>
            </a:r>
            <a:endParaRPr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62"/>
          <p:cNvSpPr/>
          <p:nvPr/>
        </p:nvSpPr>
        <p:spPr>
          <a:xfrm>
            <a:off x="107504" y="990600"/>
            <a:ext cx="8928992" cy="4293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Розрізняють п'ять </a:t>
            </a:r>
            <a:r>
              <a:rPr b="0" i="1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головних </a:t>
            </a: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структурних сутностей: </a:t>
            </a:r>
            <a:endParaRPr b="0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b="0" i="1" lang="ru-RU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актори</a:t>
            </a:r>
            <a:r>
              <a:rPr b="0" i="0" lang="ru-RU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b="0" i="1" lang="ru-RU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класи</a:t>
            </a:r>
            <a:r>
              <a:rPr b="0" i="0" lang="ru-RU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b="0" i="1" lang="ru-RU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інтерфейси.,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b="0" i="1" lang="ru-RU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компоненти</a:t>
            </a:r>
            <a:r>
              <a:rPr b="0" i="0" lang="ru-RU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b="0" i="1" lang="ru-RU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вузли. </a:t>
            </a:r>
            <a:endParaRPr b="0" i="1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b="0" i="1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Кожна з сутностей може мати свої підвиди.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Актор</a:t>
            </a:r>
            <a:r>
              <a:rPr b="0" i="1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(Actor) - це суб’єкт, який перебуває поза системою, що моделюється, і безпосередньо з нею взаємодіє. </a:t>
            </a:r>
            <a:endParaRPr b="0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Графічно акторів зображають значком “худа людина”, під яким вказують ім'я актора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3848" y="5157192"/>
            <a:ext cx="762000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idx="4294967295" type="title"/>
          </p:nvPr>
        </p:nvSpPr>
        <p:spPr>
          <a:xfrm>
            <a:off x="395536" y="188640"/>
            <a:ext cx="8229600" cy="563562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OOA – object-oriented analysis</a:t>
            </a:r>
            <a:endParaRPr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395536" y="1124744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Об’єктно-орієнтований аналіз (</a:t>
            </a:r>
            <a:r>
              <a:rPr i="1"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OOA, object-oriented analysis</a:t>
            </a:r>
            <a:r>
              <a:rPr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– це процес створення моделей реальної дійсності на основі об’єктно-орієнтованого світогляду. </a:t>
            </a:r>
            <a:endParaRPr/>
          </a:p>
          <a:p>
            <a:pPr indent="-1905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606AE"/>
              </a:buClr>
              <a:buSzPts val="2400"/>
              <a:buFont typeface="Arial"/>
              <a:buNone/>
            </a:pPr>
            <a:r>
              <a:rPr i="1" lang="ru-RU" sz="2400">
                <a:solidFill>
                  <a:srgbClr val="0606AE"/>
                </a:solidFill>
                <a:latin typeface="Arial"/>
                <a:ea typeface="Arial"/>
                <a:cs typeface="Arial"/>
                <a:sym typeface="Arial"/>
              </a:rPr>
              <a:t>Об’єктно-орієнтований аналіз – це методологія, за якою вимоги до системи сприймаються з точки зору об’єктів, що визначені в предметній області.</a:t>
            </a:r>
            <a:r>
              <a:rPr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(Граді Буч)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3"/>
          <p:cNvSpPr txBox="1"/>
          <p:nvPr/>
        </p:nvSpPr>
        <p:spPr>
          <a:xfrm>
            <a:off x="0" y="0"/>
            <a:ext cx="90364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Архітектурний базис UML </a:t>
            </a:r>
            <a:endParaRPr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63"/>
          <p:cNvSpPr/>
          <p:nvPr/>
        </p:nvSpPr>
        <p:spPr>
          <a:xfrm>
            <a:off x="179512" y="1028343"/>
            <a:ext cx="8712968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1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Клас </a:t>
            </a:r>
            <a:r>
              <a:rPr lang="ru-RU" sz="21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(Class) </a:t>
            </a: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це сукупність </a:t>
            </a:r>
            <a:r>
              <a:rPr b="0" i="1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однотипних сутностей </a:t>
            </a: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предметної</a:t>
            </a:r>
            <a:endParaRPr b="0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області (і</a:t>
            </a:r>
            <a:r>
              <a:rPr b="0" i="1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об'єктів</a:t>
            </a: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зі спільними атрибутами, операціями, відношеннями та семантикою.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UML класи зображають прямокутником, розділеним на три секції, в яких записують назву класу, атрибути та операції, відповідно.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Атрибути та операції мають чітко визначені формати запису, які</a:t>
            </a:r>
            <a:endParaRPr b="0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відображають їхні найважливіші характеристики (назви, типи тощо).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 необхідності секції атрибутів і/або операцій опускають.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2" name="Google Shape;432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1720" y="3861048"/>
            <a:ext cx="3077319" cy="250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4"/>
          <p:cNvSpPr txBox="1"/>
          <p:nvPr/>
        </p:nvSpPr>
        <p:spPr>
          <a:xfrm>
            <a:off x="0" y="0"/>
            <a:ext cx="90364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Архітектурний базис UML </a:t>
            </a:r>
            <a:endParaRPr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64"/>
          <p:cNvSpPr/>
          <p:nvPr/>
        </p:nvSpPr>
        <p:spPr>
          <a:xfrm>
            <a:off x="107504" y="1196752"/>
            <a:ext cx="8928992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Об'єкти</a:t>
            </a:r>
            <a:r>
              <a:rPr b="0" i="1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(Objects) - це </a:t>
            </a:r>
            <a:r>
              <a:rPr b="0" i="1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екземпляри класів </a:t>
            </a: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 конкретними значеннями</a:t>
            </a:r>
            <a:endParaRPr b="0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атрибутів. </a:t>
            </a:r>
            <a:endParaRPr b="0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Об’єкт має зображення, подібне до зображення класу, проте назву об’єкта записують у вигляді: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1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&lt;назва об’єкта&gt;:&lt;назва класу&gt;. </a:t>
            </a:r>
            <a:endParaRPr b="0" sz="21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Якщо ідентифікація об’єкта неважлива, то вказують лише назву класу, до якого належить об’єкт: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1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:&lt;назва класу&gt;. </a:t>
            </a:r>
            <a:endParaRPr b="0" sz="21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зображенні об’єктів секції атрибутів та операцій, здебільшого, опускають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5"/>
          <p:cNvSpPr txBox="1"/>
          <p:nvPr/>
        </p:nvSpPr>
        <p:spPr>
          <a:xfrm>
            <a:off x="0" y="0"/>
            <a:ext cx="90364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Архітектурний базис UML </a:t>
            </a:r>
            <a:endParaRPr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65"/>
          <p:cNvSpPr/>
          <p:nvPr/>
        </p:nvSpPr>
        <p:spPr>
          <a:xfrm>
            <a:off x="94308" y="980728"/>
            <a:ext cx="8928992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1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Інтерфейс </a:t>
            </a:r>
            <a:r>
              <a:rPr lang="ru-RU" sz="21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(Interface</a:t>
            </a: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- це сукупність операцій, що формують деякий сервіс, який надає клас чи компонент. </a:t>
            </a:r>
            <a:endParaRPr b="0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Інтерфейс лише декларує операції, а реалізація операцій покладається на клас або компонент, який підтримує цей інтерфейс. </a:t>
            </a:r>
            <a:endParaRPr b="0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Інтерфейси зображають колом, під яким вказують назву інтерфейсу.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5" name="Google Shape;445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5922" y="2708920"/>
            <a:ext cx="1290094" cy="853717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65"/>
          <p:cNvSpPr/>
          <p:nvPr/>
        </p:nvSpPr>
        <p:spPr>
          <a:xfrm>
            <a:off x="269776" y="3428518"/>
            <a:ext cx="875352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1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Компонент </a:t>
            </a:r>
            <a:r>
              <a:rPr lang="ru-RU" sz="21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(Component) </a:t>
            </a:r>
            <a:r>
              <a:rPr b="0" lang="ru-RU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це фізично заміщувана частина системи, яка відповідає певному набору інтерфейсів і/або забезпечує реалізацію іншого набору інтерфейсів. Компоненти фізично існують під час виконання програми. Графічне зображення компонента - прямокутник з двома виступами з лівого боку і назвою усередині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7" name="Google Shape;447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89416" y="5142110"/>
            <a:ext cx="3117680" cy="1167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6"/>
          <p:cNvSpPr txBox="1"/>
          <p:nvPr/>
        </p:nvSpPr>
        <p:spPr>
          <a:xfrm>
            <a:off x="0" y="0"/>
            <a:ext cx="90364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Архітектурний базис UML </a:t>
            </a:r>
            <a:endParaRPr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66"/>
          <p:cNvSpPr/>
          <p:nvPr/>
        </p:nvSpPr>
        <p:spPr>
          <a:xfrm>
            <a:off x="107504" y="980728"/>
            <a:ext cx="8928992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1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Вузол </a:t>
            </a:r>
            <a:r>
              <a:rPr lang="ru-RU" sz="21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(Node) </a:t>
            </a: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це фізичний елемент системи, який існує під час виконання програми і представляє обчислювальний ресурс.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Вузли зображають кубом, в якому вказується назва вузла.</a:t>
            </a:r>
            <a:endParaRPr b="0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Вузол володіє певним обсягом пам’яті і, можливо, процесором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4" name="Google Shape;454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5857" y="2503184"/>
            <a:ext cx="1862882" cy="133063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66"/>
          <p:cNvSpPr/>
          <p:nvPr/>
        </p:nvSpPr>
        <p:spPr>
          <a:xfrm>
            <a:off x="251520" y="4149080"/>
            <a:ext cx="864096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Вузли надають засоби фізичного розгортання компонентів.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Найпоширеніший приклад використання вузлів - це моделювання процесорів і пристроїв, які утворюють топологію автономної, вбудованої, клієнт-серверної чи розподіленої комп’ютерної системи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7"/>
          <p:cNvSpPr/>
          <p:nvPr/>
        </p:nvSpPr>
        <p:spPr>
          <a:xfrm>
            <a:off x="107504" y="1588"/>
            <a:ext cx="892899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Зв'язок акторів і варіантів використання</a:t>
            </a:r>
            <a:endParaRPr sz="32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67"/>
          <p:cNvSpPr txBox="1"/>
          <p:nvPr/>
        </p:nvSpPr>
        <p:spPr>
          <a:xfrm>
            <a:off x="457200" y="1255486"/>
            <a:ext cx="8820150" cy="2232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Noto Sans Symbols"/>
              <a:buChar char="⮚"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Актори і варіанти використання спілкуються      за допомогою посилання повідомлень.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Noto Sans Symbols"/>
              <a:buChar char="⮚"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Повідомлення можуть йти в обидві сторони.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Noto Sans Symbols"/>
              <a:buChar char="⮚"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Стрілка показує ініціатора  спілкування      (актор на малюнку) і може бути  опущена</a:t>
            </a:r>
            <a:r>
              <a:rPr lang="ru-RU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30200" lvl="0" marL="5334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5334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533400" marR="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2" name="Google Shape;462;p67"/>
          <p:cNvGrpSpPr/>
          <p:nvPr/>
        </p:nvGrpSpPr>
        <p:grpSpPr>
          <a:xfrm>
            <a:off x="1619672" y="4221088"/>
            <a:ext cx="5400600" cy="1368152"/>
            <a:chOff x="539750" y="4005263"/>
            <a:chExt cx="8270875" cy="2168525"/>
          </a:xfrm>
        </p:grpSpPr>
        <p:pic>
          <p:nvPicPr>
            <p:cNvPr id="463" name="Google Shape;463;p6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076825" y="4022725"/>
              <a:ext cx="3733800" cy="1906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" name="Google Shape;464;p6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39750" y="4005263"/>
              <a:ext cx="901700" cy="2168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5" name="Google Shape;465;p6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36675" y="4784725"/>
              <a:ext cx="3657600" cy="36671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/>
          <p:nvPr/>
        </p:nvSpPr>
        <p:spPr>
          <a:xfrm flipH="1">
            <a:off x="0" y="107340"/>
            <a:ext cx="9143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Відношення на діаграмі прецедентів </a:t>
            </a:r>
            <a:endParaRPr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68"/>
          <p:cNvSpPr/>
          <p:nvPr/>
        </p:nvSpPr>
        <p:spPr>
          <a:xfrm>
            <a:off x="204415" y="1053793"/>
            <a:ext cx="8964487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Між елементами діаграми варіантів використання можуть існувати різні відношення, які описують взаємодію екземплярів акторів і варіантів використання. </a:t>
            </a:r>
            <a:endParaRPr b="0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Стандартні види відношень між акторами і варіантами використання: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200"/>
              <a:buFont typeface="Noto Sans Symbols"/>
              <a:buChar char="⮚"/>
            </a:pPr>
            <a:r>
              <a:rPr b="0" i="0" lang="ru-RU" sz="22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ассоціаціі (association relationship);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200"/>
              <a:buFont typeface="Noto Sans Symbols"/>
              <a:buChar char="⮚"/>
            </a:pPr>
            <a:r>
              <a:rPr b="0" i="0" lang="ru-RU" sz="22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розширення (extend relationship);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200"/>
              <a:buFont typeface="Noto Sans Symbols"/>
              <a:buChar char="⮚"/>
            </a:pPr>
            <a:r>
              <a:rPr b="0" i="0" lang="ru-RU" sz="22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узагальнення (generalization relationship);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200"/>
              <a:buFont typeface="Noto Sans Symbols"/>
              <a:buChar char="⮚"/>
            </a:pPr>
            <a:r>
              <a:rPr b="0" i="0" lang="ru-RU" sz="22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включення (include relationship)</a:t>
            </a:r>
            <a:endParaRPr b="0" i="0" sz="2200" u="none" cap="none" strike="noStrike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9"/>
          <p:cNvSpPr/>
          <p:nvPr/>
        </p:nvSpPr>
        <p:spPr>
          <a:xfrm>
            <a:off x="107504" y="786184"/>
            <a:ext cx="8568952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Асоціація</a:t>
            </a: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встановлює, яку конкретну роль грає актор при взаємодії з екземпляром варіанту використання. </a:t>
            </a:r>
            <a:endParaRPr b="0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Позначення - суцільна лінія між актором і варіантом використання. </a:t>
            </a:r>
            <a:endParaRPr b="0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Лінія може мати умовні позначення: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200"/>
              <a:buFont typeface="Noto Sans Symbols"/>
              <a:buChar char="⮚"/>
            </a:pPr>
            <a:r>
              <a:rPr b="0" i="0" lang="ru-RU" sz="22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імя;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200"/>
              <a:buFont typeface="Noto Sans Symbols"/>
              <a:buChar char="⮚"/>
            </a:pPr>
            <a:r>
              <a:rPr b="0" i="0" lang="ru-RU" sz="22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кратність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Кратність</a:t>
            </a: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(multiplicity) вказується поряд з позначенням компонента діаграми, який є учасником даної асоціації, і характеризує </a:t>
            </a:r>
            <a:r>
              <a:rPr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кількість примірників даного компонента</a:t>
            </a: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які можуть виступати в якості елементів даної асоціації.</a:t>
            </a:r>
            <a:endParaRPr/>
          </a:p>
        </p:txBody>
      </p:sp>
      <p:sp>
        <p:nvSpPr>
          <p:cNvPr id="477" name="Google Shape;477;p69"/>
          <p:cNvSpPr txBox="1"/>
          <p:nvPr/>
        </p:nvSpPr>
        <p:spPr>
          <a:xfrm flipH="1">
            <a:off x="0" y="107340"/>
            <a:ext cx="9143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Асоціація на діаграмі прецедентів </a:t>
            </a:r>
            <a:endParaRPr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8" name="Google Shape;478;p69"/>
          <p:cNvGrpSpPr/>
          <p:nvPr/>
        </p:nvGrpSpPr>
        <p:grpSpPr>
          <a:xfrm>
            <a:off x="2987823" y="5244226"/>
            <a:ext cx="4176465" cy="1281118"/>
            <a:chOff x="2537514" y="4830043"/>
            <a:chExt cx="4332604" cy="1609725"/>
          </a:xfrm>
        </p:grpSpPr>
        <p:grpSp>
          <p:nvGrpSpPr>
            <p:cNvPr id="479" name="Google Shape;479;p69"/>
            <p:cNvGrpSpPr/>
            <p:nvPr/>
          </p:nvGrpSpPr>
          <p:grpSpPr>
            <a:xfrm>
              <a:off x="2537514" y="4941168"/>
              <a:ext cx="4332604" cy="1498600"/>
              <a:chOff x="673408" y="1948657"/>
              <a:chExt cx="4332604" cy="1498600"/>
            </a:xfrm>
          </p:grpSpPr>
          <p:sp>
            <p:nvSpPr>
              <p:cNvPr id="480" name="Google Shape;480;p69"/>
              <p:cNvSpPr/>
              <p:nvPr/>
            </p:nvSpPr>
            <p:spPr>
              <a:xfrm>
                <a:off x="1186122" y="2088357"/>
                <a:ext cx="521203" cy="1000125"/>
              </a:xfrm>
              <a:custGeom>
                <a:rect b="b" l="l" r="r" t="t"/>
                <a:pathLst>
                  <a:path extrusionOk="0" h="557" w="249">
                    <a:moveTo>
                      <a:pt x="0" y="62"/>
                    </a:moveTo>
                    <a:lnTo>
                      <a:pt x="249" y="62"/>
                    </a:lnTo>
                    <a:moveTo>
                      <a:pt x="125" y="309"/>
                    </a:moveTo>
                    <a:lnTo>
                      <a:pt x="249" y="557"/>
                    </a:lnTo>
                    <a:moveTo>
                      <a:pt x="125" y="0"/>
                    </a:moveTo>
                    <a:lnTo>
                      <a:pt x="125" y="309"/>
                    </a:lnTo>
                    <a:lnTo>
                      <a:pt x="0" y="557"/>
                    </a:lnTo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69"/>
              <p:cNvSpPr/>
              <p:nvPr/>
            </p:nvSpPr>
            <p:spPr>
              <a:xfrm>
                <a:off x="673408" y="3142457"/>
                <a:ext cx="1443069" cy="304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ru-RU" sz="20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Користувач</a:t>
                </a:r>
                <a:endParaRPr b="0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69"/>
              <p:cNvSpPr/>
              <p:nvPr/>
            </p:nvSpPr>
            <p:spPr>
              <a:xfrm>
                <a:off x="2634285" y="1948657"/>
                <a:ext cx="2371727" cy="1017587"/>
              </a:xfrm>
              <a:custGeom>
                <a:rect b="b" l="l" r="r" t="t"/>
                <a:pathLst>
                  <a:path extrusionOk="0" h="567" w="1134">
                    <a:moveTo>
                      <a:pt x="0" y="283"/>
                    </a:moveTo>
                    <a:cubicBezTo>
                      <a:pt x="0" y="127"/>
                      <a:pt x="253" y="0"/>
                      <a:pt x="567" y="0"/>
                    </a:cubicBezTo>
                    <a:cubicBezTo>
                      <a:pt x="880" y="0"/>
                      <a:pt x="1134" y="127"/>
                      <a:pt x="1134" y="283"/>
                    </a:cubicBezTo>
                    <a:cubicBezTo>
                      <a:pt x="1134" y="283"/>
                      <a:pt x="1134" y="283"/>
                      <a:pt x="1134" y="283"/>
                    </a:cubicBezTo>
                    <a:cubicBezTo>
                      <a:pt x="1134" y="440"/>
                      <a:pt x="880" y="567"/>
                      <a:pt x="567" y="567"/>
                    </a:cubicBezTo>
                    <a:cubicBezTo>
                      <a:pt x="253" y="567"/>
                      <a:pt x="0" y="440"/>
                      <a:pt x="0" y="283"/>
                    </a:cubicBezTo>
                  </a:path>
                </a:pathLst>
              </a:custGeom>
              <a:solidFill>
                <a:schemeClr val="lt1"/>
              </a:solidFill>
              <a:ln cap="rnd" cmpd="sng" w="269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69"/>
              <p:cNvSpPr/>
              <p:nvPr/>
            </p:nvSpPr>
            <p:spPr>
              <a:xfrm>
                <a:off x="2971284" y="2088357"/>
                <a:ext cx="1697729" cy="609601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ru-RU" sz="20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Забронювати</a:t>
                </a:r>
                <a:endParaRPr b="0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ru-RU" sz="20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білет</a:t>
                </a:r>
                <a:endParaRPr b="0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4" name="Google Shape;484;p69"/>
              <p:cNvCxnSpPr/>
              <p:nvPr/>
            </p:nvCxnSpPr>
            <p:spPr>
              <a:xfrm rot="10800000">
                <a:off x="1707325" y="2199482"/>
                <a:ext cx="926960" cy="257175"/>
              </a:xfrm>
              <a:prstGeom prst="straightConnector1">
                <a:avLst/>
              </a:prstGeom>
              <a:noFill/>
              <a:ln cap="rnd" cmpd="sng" w="3967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85" name="Google Shape;485;p69"/>
            <p:cNvSpPr/>
            <p:nvPr/>
          </p:nvSpPr>
          <p:spPr>
            <a:xfrm>
              <a:off x="3180104" y="4830043"/>
              <a:ext cx="261450" cy="222250"/>
            </a:xfrm>
            <a:custGeom>
              <a:rect b="b" l="l" r="r" t="t"/>
              <a:pathLst>
                <a:path extrusionOk="0" h="124" w="125">
                  <a:moveTo>
                    <a:pt x="0" y="62"/>
                  </a:moveTo>
                  <a:cubicBezTo>
                    <a:pt x="0" y="28"/>
                    <a:pt x="28" y="0"/>
                    <a:pt x="63" y="0"/>
                  </a:cubicBezTo>
                  <a:cubicBezTo>
                    <a:pt x="97" y="0"/>
                    <a:pt x="125" y="28"/>
                    <a:pt x="125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96"/>
                    <a:pt x="97" y="124"/>
                    <a:pt x="63" y="124"/>
                  </a:cubicBezTo>
                  <a:cubicBezTo>
                    <a:pt x="28" y="124"/>
                    <a:pt x="0" y="96"/>
                    <a:pt x="0" y="62"/>
                  </a:cubicBezTo>
                </a:path>
              </a:pathLst>
            </a:custGeom>
            <a:solidFill>
              <a:schemeClr val="lt1"/>
            </a:solidFill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0"/>
          <p:cNvSpPr/>
          <p:nvPr/>
        </p:nvSpPr>
        <p:spPr>
          <a:xfrm>
            <a:off x="231304" y="127556"/>
            <a:ext cx="873318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Відношення розширення </a:t>
            </a:r>
            <a:endParaRPr/>
          </a:p>
        </p:txBody>
      </p:sp>
      <p:sp>
        <p:nvSpPr>
          <p:cNvPr id="491" name="Google Shape;491;p70"/>
          <p:cNvSpPr/>
          <p:nvPr/>
        </p:nvSpPr>
        <p:spPr>
          <a:xfrm>
            <a:off x="231304" y="1052736"/>
            <a:ext cx="8912696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Відношення розширення </a:t>
            </a: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визначає взаємозв'язок екземплярів окремого прецедента з більш загальним варіантом, властивості якого визначаються на основі способу </a:t>
            </a:r>
            <a:r>
              <a:rPr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спільного об'єднання даних екземплярів.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Позначення - пунктирна лінією зі стрілкою (варіант відношення залежності), спрямованої </a:t>
            </a:r>
            <a:r>
              <a:rPr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від того варіанту використання, який є розширенням </a:t>
            </a: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початкового варіанту використання. Лінія зі стрілкою позначається ключовим словом </a:t>
            </a:r>
            <a:r>
              <a:rPr b="0" lang="ru-RU" sz="21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«extend» (розширює).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Один варіант використання може бути розширенням для декількох базових варіантів, а також мати в якості власних розширень кілька інших варіантів.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Базовий варіант використання може додатково ніяк не залежати від своїх розширень.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1"/>
          <p:cNvSpPr/>
          <p:nvPr/>
        </p:nvSpPr>
        <p:spPr>
          <a:xfrm>
            <a:off x="231304" y="127556"/>
            <a:ext cx="873318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Відношення розширення </a:t>
            </a:r>
            <a:endParaRPr/>
          </a:p>
        </p:txBody>
      </p:sp>
      <p:pic>
        <p:nvPicPr>
          <p:cNvPr id="497" name="Google Shape;497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472" y="1426332"/>
            <a:ext cx="7128792" cy="4248472"/>
          </a:xfrm>
          <a:prstGeom prst="rect">
            <a:avLst/>
          </a:prstGeom>
          <a:noFill/>
          <a:ln cap="flat" cmpd="sng" w="9525">
            <a:solidFill>
              <a:srgbClr val="0000CC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498" name="Google Shape;498;p71"/>
          <p:cNvSpPr txBox="1"/>
          <p:nvPr/>
        </p:nvSpPr>
        <p:spPr>
          <a:xfrm>
            <a:off x="-18764" y="706021"/>
            <a:ext cx="18544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Прецедент, що розширюється</a:t>
            </a:r>
            <a:endParaRPr b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71"/>
          <p:cNvSpPr txBox="1"/>
          <p:nvPr/>
        </p:nvSpPr>
        <p:spPr>
          <a:xfrm>
            <a:off x="7143316" y="802449"/>
            <a:ext cx="16926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Прецедент, що розширює</a:t>
            </a:r>
            <a:endParaRPr b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0" name="Google Shape;500;p71"/>
          <p:cNvCxnSpPr/>
          <p:nvPr/>
        </p:nvCxnSpPr>
        <p:spPr>
          <a:xfrm flipH="1">
            <a:off x="5868144" y="1196752"/>
            <a:ext cx="1224136" cy="72008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01" name="Google Shape;501;p71"/>
          <p:cNvCxnSpPr/>
          <p:nvPr/>
        </p:nvCxnSpPr>
        <p:spPr>
          <a:xfrm>
            <a:off x="908466" y="1352352"/>
            <a:ext cx="999238" cy="348456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72"/>
          <p:cNvSpPr txBox="1"/>
          <p:nvPr/>
        </p:nvSpPr>
        <p:spPr>
          <a:xfrm>
            <a:off x="25028" y="0"/>
            <a:ext cx="91189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Відношення включення</a:t>
            </a:r>
            <a:endParaRPr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72"/>
          <p:cNvSpPr/>
          <p:nvPr/>
        </p:nvSpPr>
        <p:spPr>
          <a:xfrm>
            <a:off x="25028" y="1052736"/>
            <a:ext cx="9077672" cy="4847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Відношення включення </a:t>
            </a: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між двома варіантами використання вказує, що деяка задана поведінка для одного варіанта використання </a:t>
            </a:r>
            <a:r>
              <a:rPr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включається як складовий компонент в послідовність поведінки іншого </a:t>
            </a: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варіанту використання.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Один варіант використання може бути включений в кілька інших варіантів, а також включати в себе інші варіанти.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Варіант використання, що включається, може бути незалежним від базового варіанту в тому сенсі, що він надає йому деяку інкапсульовану поведінку, деталі реалізації якої приховані і можуть бути перерозподілені між декількома варіантами використання, що включаються.</a:t>
            </a:r>
            <a:endParaRPr b="0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Базовий варіант може залежати тільки від результатів виконання поведінки, що включається в нього, але не від структури варіантів, що включаються</a:t>
            </a:r>
            <a:endParaRPr b="0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idx="4294967295" type="title"/>
          </p:nvPr>
        </p:nvSpPr>
        <p:spPr>
          <a:xfrm>
            <a:off x="0" y="150813"/>
            <a:ext cx="91440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OOD – object-oriented design</a:t>
            </a:r>
            <a:endParaRPr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395536" y="1484784"/>
            <a:ext cx="8382000" cy="4537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Проектування здійснює правильне та ефективне структурування складних систем.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Визначення ООД: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606AE"/>
              </a:buClr>
              <a:buSzPts val="2400"/>
              <a:buFont typeface="Arial"/>
              <a:buNone/>
            </a:pPr>
            <a:r>
              <a:rPr i="1" lang="ru-RU" sz="2400">
                <a:solidFill>
                  <a:srgbClr val="0606AE"/>
                </a:solidFill>
                <a:latin typeface="Arial"/>
                <a:ea typeface="Arial"/>
                <a:cs typeface="Arial"/>
                <a:sym typeface="Arial"/>
              </a:rPr>
              <a:t>Об’єктно-орієнтоване проектування – це методологія проектування, що об’єднує в собі процес об’єктної декомпозиції та прийоми подання об’єктних моделей системи, що проектується</a:t>
            </a:r>
            <a:r>
              <a:rPr i="1"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(Г. Буч )</a:t>
            </a:r>
            <a:endParaRPr i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73"/>
          <p:cNvSpPr txBox="1"/>
          <p:nvPr/>
        </p:nvSpPr>
        <p:spPr>
          <a:xfrm>
            <a:off x="25028" y="0"/>
            <a:ext cx="91189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Відношення включення</a:t>
            </a:r>
            <a:endParaRPr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73"/>
          <p:cNvSpPr/>
          <p:nvPr/>
        </p:nvSpPr>
        <p:spPr>
          <a:xfrm>
            <a:off x="251520" y="908720"/>
            <a:ext cx="8712968" cy="170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Відношення включення</a:t>
            </a: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спрямоване від варіанту використання А до варіанту використання В, вказує, що кожен екземпляр варіанту А включає в себе функціональні властивості, задані для варіанту В.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Графічне позначення </a:t>
            </a: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пунктирна лінія зі стрілкою, яка позначається ключовим словом </a:t>
            </a:r>
            <a:r>
              <a:rPr b="0" lang="ru-RU" sz="21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«include» (включає).</a:t>
            </a:r>
            <a:endParaRPr/>
          </a:p>
        </p:txBody>
      </p:sp>
      <p:pic>
        <p:nvPicPr>
          <p:cNvPr id="514" name="Google Shape;514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0385" y="3352800"/>
            <a:ext cx="6295238" cy="2438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74"/>
          <p:cNvSpPr/>
          <p:nvPr/>
        </p:nvSpPr>
        <p:spPr>
          <a:xfrm>
            <a:off x="0" y="116632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Відношення узагальнення</a:t>
            </a:r>
            <a:endParaRPr sz="32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74"/>
          <p:cNvSpPr/>
          <p:nvPr/>
        </p:nvSpPr>
        <p:spPr>
          <a:xfrm>
            <a:off x="28600" y="847415"/>
            <a:ext cx="5350296" cy="55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Відношення узагальнення </a:t>
            </a: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служить для вказівки того факту, що деякий варіант використання А може бути узагальнений до варіанту використання В.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 цьому випадку варіант А є спеціалізацією варіанту В.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- предок або батько по відношенню А, а варіант А - нащадок по відношенню до варіанту використання В.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Нащадок успадковує всі властивості і поведінку свого батька, може бути доповнений новими властивостями і особливостями поведінки</a:t>
            </a:r>
            <a:r>
              <a:rPr b="0" lang="ru-RU" sz="21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sz="21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Графічне позначення - суцільна лінія зі стрілкою в формі незафарбовані трикутника, яка вказує на батьківський варіант використання.</a:t>
            </a:r>
            <a:endParaRPr/>
          </a:p>
        </p:txBody>
      </p:sp>
      <p:pic>
        <p:nvPicPr>
          <p:cNvPr id="521" name="Google Shape;521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3540" y="892898"/>
            <a:ext cx="3232956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6136" y="3645024"/>
            <a:ext cx="3240360" cy="2371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527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457200"/>
            <a:ext cx="6477000" cy="3840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6"/>
          <p:cNvSpPr txBox="1"/>
          <p:nvPr/>
        </p:nvSpPr>
        <p:spPr>
          <a:xfrm>
            <a:off x="1032869" y="135163"/>
            <a:ext cx="811113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Приклад.  Опис бізнес-логіки системи</a:t>
            </a:r>
            <a:endParaRPr b="1" sz="32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76"/>
          <p:cNvSpPr/>
          <p:nvPr/>
        </p:nvSpPr>
        <p:spPr>
          <a:xfrm>
            <a:off x="323850" y="928400"/>
            <a:ext cx="8642350" cy="55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269875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Основні </a:t>
            </a:r>
            <a:r>
              <a:rPr lang="ru-RU" sz="22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події</a:t>
            </a: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що відбуваються під час роботи Internet- магазину, такі: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200"/>
              <a:buFont typeface="Noto Sans Symbols"/>
              <a:buChar char="❑"/>
            </a:pPr>
            <a:r>
              <a:rPr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Системний адміністратор </a:t>
            </a: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торгової фірми розміщує на web-сайтах дані про товари та їх ціни. Дані оновлюються періодично;</a:t>
            </a:r>
            <a:endParaRPr b="0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200"/>
              <a:buFont typeface="Noto Sans Symbols"/>
              <a:buChar char="❑"/>
            </a:pPr>
            <a:r>
              <a:rPr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Замовник</a:t>
            </a: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по web-сайтах здійснює пошук товару, ціна та функціональні параметри якого задовольняють його;</a:t>
            </a:r>
            <a:endParaRPr b="0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200"/>
              <a:buFont typeface="Noto Sans Symbols"/>
              <a:buChar char="❑"/>
            </a:pPr>
            <a:r>
              <a:rPr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Замовлення на поставку </a:t>
            </a: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певного </a:t>
            </a:r>
            <a:r>
              <a:rPr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товару</a:t>
            </a: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та дата його доставки оформлюється замовником дистанційно згідно з можливостями web-сайта;</a:t>
            </a:r>
            <a:endParaRPr b="0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200"/>
              <a:buFont typeface="Noto Sans Symbols"/>
              <a:buChar char="❑"/>
            </a:pPr>
            <a:r>
              <a:rPr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Оплата товару </a:t>
            </a: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може здійснюватися готівкою та по платіжним карткам через банки замовника та Інтернет-магазину;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200"/>
              <a:buFont typeface="Noto Sans Symbols"/>
              <a:buChar char="❑"/>
            </a:pPr>
            <a:r>
              <a:rPr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Системний адміністратор </a:t>
            </a: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Інтернет-магазину веде облік покупців і нараховує їм пільги під час оплати товару, якщо замовник придбав товару на суму, розмір якої більше за такий, що генерований планувальником програми. 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77"/>
          <p:cNvSpPr txBox="1"/>
          <p:nvPr/>
        </p:nvSpPr>
        <p:spPr>
          <a:xfrm>
            <a:off x="1979712" y="90487"/>
            <a:ext cx="596900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32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Опис бізнес-логіки системи</a:t>
            </a:r>
            <a:endParaRPr b="1" i="1" sz="32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77"/>
          <p:cNvSpPr/>
          <p:nvPr/>
        </p:nvSpPr>
        <p:spPr>
          <a:xfrm>
            <a:off x="228600" y="1143000"/>
            <a:ext cx="8642350" cy="4154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❑"/>
            </a:pP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Якщо </a:t>
            </a:r>
            <a:r>
              <a:rPr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замовник оплату здійснює по банківській картці</a:t>
            </a: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то під час оформлення замовлення покупець вказує відповідні банківські реквізити: 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200"/>
              <a:buFont typeface="Noto Sans Symbols"/>
              <a:buChar char="⮚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номер картки, 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200"/>
              <a:buFont typeface="Noto Sans Symbols"/>
              <a:buChar char="⮚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назву банка, 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200"/>
              <a:buFont typeface="Noto Sans Symbols"/>
              <a:buChar char="⮚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своє прізвище 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200"/>
              <a:buFont typeface="Noto Sans Symbols"/>
              <a:buChar char="⮚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тощо.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❑"/>
            </a:pP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Якщо </a:t>
            </a:r>
            <a:r>
              <a:rPr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замовник буде оплачувати вартість товару готівкою</a:t>
            </a: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то в призначений термін торгова фірма відправляє йому товар з платіжними документами.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❑"/>
            </a:pPr>
            <a:r>
              <a:rPr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Покупець</a:t>
            </a: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розраховується готівкою за придбаний товар з його постачальниками. 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78"/>
          <p:cNvSpPr/>
          <p:nvPr/>
        </p:nvSpPr>
        <p:spPr>
          <a:xfrm>
            <a:off x="1691680" y="186531"/>
            <a:ext cx="528939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Сценарій роботи програми</a:t>
            </a:r>
            <a:endParaRPr sz="32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78"/>
          <p:cNvSpPr txBox="1"/>
          <p:nvPr/>
        </p:nvSpPr>
        <p:spPr>
          <a:xfrm>
            <a:off x="31552" y="816868"/>
            <a:ext cx="9144000" cy="57804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Адміністратор системи </a:t>
            </a: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заповнює базу даних сайта даними про товар, що знаходиться на складі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Покупець</a:t>
            </a: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завантажує</a:t>
            </a: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сайт Інтернет-магазину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Покупець </a:t>
            </a:r>
            <a:r>
              <a:rPr lang="ru-RU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вибирає</a:t>
            </a: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каталог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Покупець </a:t>
            </a:r>
            <a:r>
              <a:rPr lang="ru-RU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переглядає</a:t>
            </a: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вміст каталогу представленої продукції,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Покупець </a:t>
            </a:r>
            <a:r>
              <a:rPr lang="ru-RU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вибирає товар </a:t>
            </a: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із вибраного каталогу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Покупець </a:t>
            </a:r>
            <a:r>
              <a:rPr lang="ru-RU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відправляє</a:t>
            </a: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товар в корзину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Покупець </a:t>
            </a:r>
            <a:r>
              <a:rPr lang="ru-RU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оформлює замовлення</a:t>
            </a: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вказуючи адресу для поставки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Покупець </a:t>
            </a:r>
            <a:r>
              <a:rPr lang="ru-RU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вибирає варіант оплати </a:t>
            </a: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товару  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Покупець </a:t>
            </a:r>
            <a:r>
              <a:rPr lang="ru-RU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оплачує товар, </a:t>
            </a: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вибравши режим оплати.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Банк</a:t>
            </a: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приймає оплату, якщо вибраний режим оплата банківською карткою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Адміністратор системи (сайту) в цей самий час може </a:t>
            </a:r>
            <a:r>
              <a:rPr lang="ru-RU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редагувати каталог</a:t>
            </a: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з продукцією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Адміністратор системи може узгоджувати з покупцем умови придбання та оплати товару (в телефонному або online режимі), визначає пильги, знижки та бонуси для постійних клієнтів. 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Кур’єр</a:t>
            </a: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доставляє товар покупцеві.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Здійснюється аналіз виключних ситуацій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Оскільки магазин паралельно працює з багатьма покупцями, але принцип його роботи один і той самий, то  можемо розглядати систему як таку, в якій Інтернет-магазин обслуговує лише  одного покупця</a:t>
            </a: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9"/>
          <p:cNvSpPr txBox="1"/>
          <p:nvPr/>
        </p:nvSpPr>
        <p:spPr>
          <a:xfrm>
            <a:off x="1907704" y="45263"/>
            <a:ext cx="545713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Визначення прецедентів</a:t>
            </a:r>
            <a:endParaRPr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79"/>
          <p:cNvSpPr txBox="1"/>
          <p:nvPr/>
        </p:nvSpPr>
        <p:spPr>
          <a:xfrm>
            <a:off x="1927902" y="1084094"/>
            <a:ext cx="64536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Прецеденти або варіанти використання  покупця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79"/>
          <p:cNvSpPr/>
          <p:nvPr/>
        </p:nvSpPr>
        <p:spPr>
          <a:xfrm>
            <a:off x="2113335" y="1842774"/>
            <a:ext cx="6318448" cy="2834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200"/>
              <a:buFont typeface="Arial"/>
              <a:buAutoNum type="arabicPeriod"/>
            </a:pPr>
            <a:r>
              <a:rPr b="0" lang="ru-RU" sz="22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Завантажує</a:t>
            </a: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сайт Інтернет-магазину</a:t>
            </a:r>
            <a:endParaRPr b="0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200"/>
              <a:buFont typeface="Arial"/>
              <a:buAutoNum type="arabicPeriod"/>
            </a:pPr>
            <a:r>
              <a:rPr b="0" lang="ru-RU" sz="22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вибирає</a:t>
            </a: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каталог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200"/>
              <a:buFont typeface="Arial"/>
              <a:buAutoNum type="arabicPeriod"/>
            </a:pPr>
            <a:r>
              <a:rPr b="0" lang="ru-RU" sz="22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переглядає</a:t>
            </a: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вміст каталогу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200"/>
              <a:buFont typeface="Arial"/>
              <a:buAutoNum type="arabicPeriod"/>
            </a:pPr>
            <a:r>
              <a:rPr b="0" lang="ru-RU" sz="22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вибирає</a:t>
            </a: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товар із вибраного каталогу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200"/>
              <a:buFont typeface="Arial"/>
              <a:buAutoNum type="arabicPeriod"/>
            </a:pPr>
            <a:r>
              <a:rPr b="0" lang="ru-RU" sz="22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відправляє</a:t>
            </a: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товар в корзину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200"/>
              <a:buFont typeface="Arial"/>
              <a:buAutoNum type="arabicPeriod"/>
            </a:pPr>
            <a:r>
              <a:rPr b="0" lang="ru-RU" sz="22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оформлює</a:t>
            </a: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замовлення, </a:t>
            </a:r>
            <a:endParaRPr b="0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200"/>
              <a:buFont typeface="Arial"/>
              <a:buAutoNum type="arabicPeriod"/>
            </a:pPr>
            <a:r>
              <a:rPr b="0" lang="ru-RU" sz="22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вибирає</a:t>
            </a: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варіант оплати товару  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200"/>
              <a:buFont typeface="Arial"/>
              <a:buAutoNum type="arabicPeriod"/>
            </a:pPr>
            <a:r>
              <a:rPr b="0" lang="ru-RU" sz="22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оплачує</a:t>
            </a: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товар,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200"/>
              <a:buFont typeface="Arial"/>
              <a:buAutoNum type="arabicPeriod"/>
            </a:pPr>
            <a:r>
              <a:rPr b="0" lang="ru-RU" sz="22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отримує</a:t>
            </a: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товар.</a:t>
            </a:r>
            <a:endParaRPr b="0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Результат пошуку зображень за запитом &quot;беліе человечки&quot;" id="553" name="Google Shape;553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892" y="2132856"/>
            <a:ext cx="1864497" cy="1626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езультат пошуку зображень за запитом &quot;беліе человечки&quot;" id="554" name="Google Shape;554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292" y="2285256"/>
            <a:ext cx="1864497" cy="162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80"/>
          <p:cNvSpPr txBox="1"/>
          <p:nvPr/>
        </p:nvSpPr>
        <p:spPr>
          <a:xfrm>
            <a:off x="1907704" y="45263"/>
            <a:ext cx="545713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Визначення прецедентів</a:t>
            </a:r>
            <a:endParaRPr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80"/>
          <p:cNvSpPr txBox="1"/>
          <p:nvPr/>
        </p:nvSpPr>
        <p:spPr>
          <a:xfrm>
            <a:off x="1164071" y="911004"/>
            <a:ext cx="73463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Прецеденти або варіанти використання  адміністратора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80"/>
          <p:cNvSpPr/>
          <p:nvPr/>
        </p:nvSpPr>
        <p:spPr>
          <a:xfrm>
            <a:off x="2176370" y="1556792"/>
            <a:ext cx="671611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супроводжує сайт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заповнює базу даних товарів (ведення БД товарів)</a:t>
            </a:r>
            <a:endParaRPr b="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редагує каталог з продукцією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узгоджує з покупцем умови придбання товару </a:t>
            </a:r>
            <a:endParaRPr b="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узгоджує з покупцем режими оплати товару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визначає пільги (ведення БД клієнтів)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контролює доставку</a:t>
            </a:r>
            <a:endParaRPr b="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2" name="Google Shape;562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1756181"/>
            <a:ext cx="1708826" cy="170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81"/>
          <p:cNvSpPr txBox="1"/>
          <p:nvPr/>
        </p:nvSpPr>
        <p:spPr>
          <a:xfrm>
            <a:off x="0" y="116632"/>
            <a:ext cx="889248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Приклад діаграми прецедентів. Версія 1</a:t>
            </a:r>
            <a:endParaRPr b="1" sz="28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8" name="Google Shape;568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14363"/>
            <a:ext cx="9144000" cy="6243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82"/>
          <p:cNvSpPr/>
          <p:nvPr/>
        </p:nvSpPr>
        <p:spPr>
          <a:xfrm>
            <a:off x="1607344" y="0"/>
            <a:ext cx="5929312" cy="83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Резюме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Етапи ОО аналізу та проектування</a:t>
            </a:r>
            <a:endParaRPr/>
          </a:p>
        </p:txBody>
      </p:sp>
      <p:sp>
        <p:nvSpPr>
          <p:cNvPr id="574" name="Google Shape;574;p82"/>
          <p:cNvSpPr txBox="1"/>
          <p:nvPr/>
        </p:nvSpPr>
        <p:spPr>
          <a:xfrm>
            <a:off x="12959" y="1052736"/>
            <a:ext cx="9144000" cy="526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Збір даних про систему на етапі аналізу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Розробка </a:t>
            </a:r>
            <a:r>
              <a:rPr b="1" lang="ru-RU" sz="2400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діаграми</a:t>
            </a:r>
            <a:r>
              <a:rPr b="1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ru-RU" sz="2400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прецедентів</a:t>
            </a:r>
            <a:r>
              <a:rPr b="1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яка описує процес взаємодії користувачів з системою, на підставі даних аналізу.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Ідентифікація об’єктів і класів: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3.1. виділення іменників в опису постановки задачі,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3.2. фільтрація списку іменників від таких, що не є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частиною системи моделювання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3.3. створення версії 1 </a:t>
            </a:r>
            <a:r>
              <a:rPr b="1" i="0" lang="ru-RU" sz="2400" u="none" cap="none" strike="noStrik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діаграми класів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Ідентифікація атрибутів класів: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4.1. виділення іменників в опису постановки задачі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4.2. фільтрація списку іменників від таких, що не є характеристикою або властивостями об’єктів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4.3. створення версії 2 </a:t>
            </a:r>
            <a:r>
              <a:rPr b="1" i="0" lang="ru-RU" sz="2400" u="none" cap="none" strike="noStrik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діаграми класів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idx="4294967295" type="title"/>
          </p:nvPr>
        </p:nvSpPr>
        <p:spPr>
          <a:xfrm>
            <a:off x="914400" y="38100"/>
            <a:ext cx="8229600" cy="798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8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OOP – object-oriented programming</a:t>
            </a:r>
            <a:endParaRPr sz="28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539552" y="962025"/>
            <a:ext cx="19672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Визначення:</a:t>
            </a:r>
            <a:endParaRPr sz="2400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507867" y="1628800"/>
            <a:ext cx="8280400" cy="2376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Об’єктно-орієнтоване програмування –  це методологія програмування, що заснована на поданні програми у вигляді сукупності взаємодіючих об’єктів, кожний з яких є екземпляром певного класу, а класи утворюють ієрархію успадкування, композицію і можуть агрегуватися. (Г. Буч )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83"/>
          <p:cNvSpPr/>
          <p:nvPr/>
        </p:nvSpPr>
        <p:spPr>
          <a:xfrm>
            <a:off x="1607344" y="24493"/>
            <a:ext cx="5929312" cy="83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Резюме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Етапи ОО аналізу та проектування</a:t>
            </a:r>
            <a:endParaRPr/>
          </a:p>
        </p:txBody>
      </p:sp>
      <p:sp>
        <p:nvSpPr>
          <p:cNvPr id="580" name="Google Shape;580;p83"/>
          <p:cNvSpPr txBox="1"/>
          <p:nvPr/>
        </p:nvSpPr>
        <p:spPr>
          <a:xfrm>
            <a:off x="0" y="1196752"/>
            <a:ext cx="9144000" cy="526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Ідентифікація методів класів: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5.1.Виділення дієслів та їх дієслівних оборотів з опису  постановки задачі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5.2. Фільтрація списку дієслів від таких, які не характеризують поведінку об’єктів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5.3. Визначення операцій (методів) класів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5.4. Створення версії 3 </a:t>
            </a:r>
            <a:r>
              <a:rPr b="1" lang="ru-RU" sz="2400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діаграми класів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 startAt="6"/>
            </a:pPr>
            <a:r>
              <a:rPr b="1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Ідентифікація взаємозв’язків між об’єктами та між класами: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6.1. Фільтрація дієслівних оборотів від таких, що не характеризують взаємовідношення між класам и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 startAt="6"/>
            </a:pPr>
            <a:r>
              <a:rPr b="1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Створення версії 3 </a:t>
            </a:r>
            <a:r>
              <a:rPr b="1" i="0" lang="ru-RU" sz="2400" u="none" cap="none" strike="noStrik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діаграми класів</a:t>
            </a:r>
            <a:r>
              <a:rPr b="1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для моделювання взаємодій між об’єктами.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84"/>
          <p:cNvSpPr txBox="1"/>
          <p:nvPr/>
        </p:nvSpPr>
        <p:spPr>
          <a:xfrm>
            <a:off x="2627784" y="116632"/>
            <a:ext cx="251132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Література</a:t>
            </a:r>
            <a:endParaRPr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84"/>
          <p:cNvSpPr/>
          <p:nvPr/>
        </p:nvSpPr>
        <p:spPr>
          <a:xfrm>
            <a:off x="611560" y="1340768"/>
            <a:ext cx="838842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Дж. Рамбо, М. Блаха. UML 2.0. Объектно-ориентированное моделирование и разработка. 2-е изд. — СПб.: Питер, 2007. — 544 с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Йордон Э., Аргила К. Объектно-ориентированный анализ и проектирование систем. Издательство «Лори». 2007. – 284 с.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Г. Буч. Объектно-ориентированное проектирование с примерами на С++</a:t>
            </a:r>
            <a:endParaRPr b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85"/>
          <p:cNvSpPr txBox="1"/>
          <p:nvPr/>
        </p:nvSpPr>
        <p:spPr>
          <a:xfrm>
            <a:off x="827584" y="160752"/>
            <a:ext cx="61898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Предметні області для проектів</a:t>
            </a:r>
            <a:endParaRPr sz="32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85"/>
          <p:cNvSpPr txBox="1"/>
          <p:nvPr/>
        </p:nvSpPr>
        <p:spPr>
          <a:xfrm>
            <a:off x="0" y="908720"/>
            <a:ext cx="9144000" cy="59093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ial"/>
              <a:buAutoNum type="arabicPeriod"/>
            </a:pPr>
            <a:r>
              <a:rPr b="0" lang="ru-RU" sz="18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Управління компетентностями студентів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ial"/>
              <a:buAutoNum type="arabicPeriod"/>
            </a:pPr>
            <a:r>
              <a:rPr b="0" lang="ru-RU" sz="18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Аналіз вимог стейкхолдерів (роботодавців) до магістрів з ІТ спеціальностей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ial"/>
              <a:buAutoNum type="arabicPeriod"/>
            </a:pPr>
            <a:r>
              <a:rPr b="0" lang="ru-RU" sz="18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Моделювання побудови дорожньої карти студента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ial"/>
              <a:buAutoNum type="arabicPeriod"/>
            </a:pPr>
            <a:r>
              <a:rPr b="0" lang="ru-RU" sz="18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Процес взаємодії ІТ індустрії та ІТ світи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Інформаційна система збору та обробки електронних петицій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Е-медицина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Е-логістика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Е-поліція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Е-торгівля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Е-ЖКХ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Е-митниця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Е-реклама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Е-вибори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Е-урядування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Е-банкінг</a:t>
            </a:r>
            <a:endParaRPr b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Е-продажа та резервування авіа квитків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Е-продажа та резервування залізничних квитків</a:t>
            </a:r>
            <a:endParaRPr b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Облік та контроль установки та роботи МАФів</a:t>
            </a:r>
            <a:endParaRPr b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Smart home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Smart city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Smart  education</a:t>
            </a:r>
            <a:endParaRPr b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86"/>
          <p:cNvSpPr txBox="1"/>
          <p:nvPr/>
        </p:nvSpPr>
        <p:spPr>
          <a:xfrm>
            <a:off x="827584" y="160752"/>
            <a:ext cx="61898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Предметні області для проектів</a:t>
            </a:r>
            <a:endParaRPr sz="32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86"/>
          <p:cNvSpPr txBox="1"/>
          <p:nvPr/>
        </p:nvSpPr>
        <p:spPr>
          <a:xfrm>
            <a:off x="27364" y="768311"/>
            <a:ext cx="9116635" cy="59093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22"/>
            </a:pPr>
            <a:r>
              <a:rPr b="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Транспортна логістика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22"/>
            </a:pPr>
            <a:r>
              <a:rPr b="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Складська логістика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22"/>
            </a:pPr>
            <a:r>
              <a:rPr b="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Моделювання роботи Відділу кадрів ІТ компанії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22"/>
            </a:pPr>
            <a:r>
              <a:rPr b="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Моделювання роботи Студентського кадрового агентства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22"/>
            </a:pPr>
            <a:r>
              <a:rPr b="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Моделювання роботи Біржі праці, стажувань та студ. Практик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22"/>
            </a:pPr>
            <a:r>
              <a:rPr b="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Моделювання роботи диспетчера аеропорту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22"/>
            </a:pPr>
            <a:r>
              <a:rPr b="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Моделювання роботи АТП (таксі)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22"/>
            </a:pPr>
            <a:r>
              <a:rPr b="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Моделювання Навчального процесу у ВНЗ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22"/>
            </a:pPr>
            <a:r>
              <a:rPr b="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Моніторинг успішності студентів та контроль відвідування занять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22"/>
            </a:pPr>
            <a:r>
              <a:rPr b="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Моделювання вступу абітурієнтів до ВНЗ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22"/>
            </a:pPr>
            <a:r>
              <a:rPr b="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Моделювання роботи Науково-технічної бібліотеки ВНЗ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22"/>
            </a:pPr>
            <a:r>
              <a:rPr b="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Пленарне засідання ВР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22"/>
            </a:pPr>
            <a:r>
              <a:rPr b="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Моделювання роботи ресторану (кафе)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22"/>
            </a:pPr>
            <a:r>
              <a:rPr b="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Моделювання роботи рієлтерської компанії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22"/>
            </a:pPr>
            <a:r>
              <a:rPr b="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Моделювання роботи ОСББ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22"/>
            </a:pPr>
            <a:r>
              <a:rPr b="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Моделювання роботи Страхової компанії 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22"/>
            </a:pPr>
            <a:r>
              <a:rPr b="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Моделювання роботи Підприємства з виробництва товару (назва)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22"/>
            </a:pPr>
            <a:r>
              <a:rPr b="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Моделювання роботи ІТ- компанія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22"/>
            </a:pPr>
            <a:r>
              <a:rPr b="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моделювання розробки ПЗ (ІС)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22"/>
            </a:pPr>
            <a:r>
              <a:rPr b="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Моделювання працевлаштування в ІТ-компанію</a:t>
            </a:r>
            <a:endParaRPr b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22"/>
            </a:pPr>
            <a:r>
              <a:rPr b="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Моделювання процесу реєстрації та навчання на курсах в ІТ-компанії</a:t>
            </a:r>
            <a:endParaRPr b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87"/>
          <p:cNvSpPr txBox="1"/>
          <p:nvPr/>
        </p:nvSpPr>
        <p:spPr>
          <a:xfrm>
            <a:off x="827584" y="160752"/>
            <a:ext cx="61898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Предметні області для проектів</a:t>
            </a:r>
            <a:endParaRPr sz="32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87"/>
          <p:cNvSpPr txBox="1"/>
          <p:nvPr/>
        </p:nvSpPr>
        <p:spPr>
          <a:xfrm>
            <a:off x="431540" y="1043444"/>
            <a:ext cx="8028892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43"/>
            </a:pPr>
            <a:r>
              <a:rPr b="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Процес обслуговування клієнтів в ресторані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43"/>
            </a:pPr>
            <a:r>
              <a:rPr b="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Процес  підготовки та захисту магістерської дисертації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43"/>
            </a:pPr>
            <a:r>
              <a:rPr b="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Моделювання роботи туристичного агентства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43"/>
            </a:pPr>
            <a:r>
              <a:rPr b="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Моделювання роботи соціальних мереж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43"/>
            </a:pPr>
            <a:r>
              <a:rPr b="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Моделювання діяльності мережевого маркетингу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43"/>
            </a:pPr>
            <a:r>
              <a:rPr b="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Моделювання роботи поліклініки (лікарні, діагностичного центру….)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43"/>
            </a:pPr>
            <a:r>
              <a:rPr b="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Моделювання роботи технічних об’єктів (ліфт, банкомат, … 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43"/>
            </a:pPr>
            <a:r>
              <a:rPr b="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Моделювання проведення бізнес-форумів (Ukrainian Software Development Forum, Ялтинська європейська стратегія</a:t>
            </a:r>
            <a:r>
              <a:rPr b="0" lang="ru-RU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……)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43"/>
            </a:pPr>
            <a:r>
              <a:rPr b="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Моделювання  роботи телеканалу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43"/>
            </a:pPr>
            <a:r>
              <a:rPr b="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Моделювання комп’ютерних навчаючих систем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43"/>
            </a:pPr>
            <a:r>
              <a:rPr b="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Моделювання організації та проведення олімпійських ігор (чемпіонату світу з …..)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43"/>
            </a:pPr>
            <a:r>
              <a:rPr b="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Моделювання процесу підготовки  газетного (журнального) номеру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43"/>
            </a:pPr>
            <a:r>
              <a:rPr b="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Моделювання процесу оформлення підписки на періодичне видання</a:t>
            </a:r>
            <a:endParaRPr b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idx="4294967295" type="title"/>
          </p:nvPr>
        </p:nvSpPr>
        <p:spPr>
          <a:xfrm>
            <a:off x="696913" y="114300"/>
            <a:ext cx="8447087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Взаємодія OOA, AAD та OOP</a:t>
            </a:r>
            <a:endParaRPr sz="28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" name="Google Shape;144;p21"/>
          <p:cNvGrpSpPr/>
          <p:nvPr/>
        </p:nvGrpSpPr>
        <p:grpSpPr>
          <a:xfrm>
            <a:off x="539552" y="1124744"/>
            <a:ext cx="8245679" cy="4608512"/>
            <a:chOff x="323528" y="1146571"/>
            <a:chExt cx="8245679" cy="3219407"/>
          </a:xfrm>
        </p:grpSpPr>
        <p:sp>
          <p:nvSpPr>
            <p:cNvPr id="145" name="Google Shape;145;p21"/>
            <p:cNvSpPr txBox="1"/>
            <p:nvPr/>
          </p:nvSpPr>
          <p:spPr>
            <a:xfrm>
              <a:off x="323528" y="1146573"/>
              <a:ext cx="2448272" cy="646331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Предметна область -  вимоги замовника</a:t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3491880" y="1146572"/>
              <a:ext cx="1800200" cy="646331"/>
            </a:xfrm>
            <a:prstGeom prst="ellipse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ООА</a:t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1"/>
            <p:cNvSpPr txBox="1"/>
            <p:nvPr/>
          </p:nvSpPr>
          <p:spPr>
            <a:xfrm>
              <a:off x="6084168" y="1146571"/>
              <a:ext cx="2448272" cy="645018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Об’єктна (концертуальна) модель</a:t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2771800" y="1469736"/>
              <a:ext cx="720080" cy="87056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606AE"/>
            </a:solidFill>
            <a:ln cap="flat" cmpd="sng" w="25400">
              <a:solidFill>
                <a:srgbClr val="88A3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5292080" y="1462366"/>
              <a:ext cx="792088" cy="94426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606AE"/>
            </a:solidFill>
            <a:ln cap="flat" cmpd="sng" w="25400">
              <a:solidFill>
                <a:srgbClr val="88A3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3528647" y="2329422"/>
              <a:ext cx="1800200" cy="646331"/>
            </a:xfrm>
            <a:prstGeom prst="ellipse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OOD</a:t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5328847" y="2572072"/>
              <a:ext cx="792088" cy="94426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606AE"/>
            </a:solidFill>
            <a:ln cap="flat" cmpd="sng" w="25400">
              <a:solidFill>
                <a:srgbClr val="88A3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1"/>
            <p:cNvSpPr txBox="1"/>
            <p:nvPr/>
          </p:nvSpPr>
          <p:spPr>
            <a:xfrm>
              <a:off x="323528" y="2043426"/>
              <a:ext cx="2448272" cy="645018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Об’єктна (концертуальна) модель</a:t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2808567" y="2609060"/>
              <a:ext cx="720080" cy="87056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606AE"/>
            </a:solidFill>
            <a:ln cap="flat" cmpd="sng" w="25400">
              <a:solidFill>
                <a:srgbClr val="88A3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1"/>
            <p:cNvSpPr txBox="1"/>
            <p:nvPr/>
          </p:nvSpPr>
          <p:spPr>
            <a:xfrm>
              <a:off x="6120935" y="2329422"/>
              <a:ext cx="2448272" cy="92333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Проект програмної системи (UML- діаграми)</a:t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5365614" y="3754923"/>
              <a:ext cx="792088" cy="94426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606AE"/>
            </a:solidFill>
            <a:ln cap="flat" cmpd="sng" w="25400">
              <a:solidFill>
                <a:srgbClr val="88A3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3565414" y="3526183"/>
              <a:ext cx="1800200" cy="646331"/>
            </a:xfrm>
            <a:prstGeom prst="ellipse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OOР</a:t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1"/>
            <p:cNvSpPr txBox="1"/>
            <p:nvPr/>
          </p:nvSpPr>
          <p:spPr>
            <a:xfrm>
              <a:off x="6120935" y="3387683"/>
              <a:ext cx="2448272" cy="92333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Код програмної системи (С++, C#, Java, …)</a:t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1"/>
            <p:cNvSpPr txBox="1"/>
            <p:nvPr/>
          </p:nvSpPr>
          <p:spPr>
            <a:xfrm>
              <a:off x="360295" y="3442648"/>
              <a:ext cx="2448272" cy="92333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Проект програмної системи (UML- діаграми)</a:t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2845334" y="3817257"/>
              <a:ext cx="720080" cy="87056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606AE"/>
            </a:solidFill>
            <a:ln cap="flat" cmpd="sng" w="25400">
              <a:solidFill>
                <a:srgbClr val="88A3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1"/>
            <p:cNvSpPr/>
            <p:nvPr/>
          </p:nvSpPr>
          <p:spPr>
            <a:xfrm flipH="1">
              <a:off x="4383692" y="1792904"/>
              <a:ext cx="99725" cy="536518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800000"/>
            </a:solidFill>
            <a:ln cap="flat" cmpd="sng" w="25400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4399599" y="2990591"/>
              <a:ext cx="167638" cy="536518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800000"/>
            </a:solidFill>
            <a:ln cap="flat" cmpd="sng" w="25400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/>
        </p:nvSpPr>
        <p:spPr>
          <a:xfrm>
            <a:off x="468313" y="114300"/>
            <a:ext cx="8447087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Взаємодія OOA, OOD та OOP</a:t>
            </a:r>
            <a:endParaRPr b="1" sz="28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3" y="980728"/>
            <a:ext cx="6192688" cy="242798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68" name="Google Shape;16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11760" y="3677048"/>
            <a:ext cx="5904111" cy="280741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