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3" name="Google Shape;40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2" name="Google Shape;41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1" name="Google Shape;42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6" name="Google Shape;43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4" name="Google Shape;44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8" name="Google Shape;49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0" name="Google Shape;52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 rot="5400000">
            <a:off x="2366169" y="-189706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 rot="5400000">
            <a:off x="4653757" y="2097881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 rot="5400000">
            <a:off x="462757" y="116682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4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" name="Google Shape;59;p4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0" name="Google Shape;60;p4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4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4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06" name="Google Shape;106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12" name="Google Shape;112;p7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13" name="Google Shape;113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22" name="Google Shape;122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28" name="Google Shape;12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9" name="Google Shape;129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6" name="Google Shape;136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6" name="Google Shape;16;p1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" name="Google Shape;17;p1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248" y="960"/>
              <a:ext cx="79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360" y="960"/>
              <a:ext cx="76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136" y="1072"/>
              <a:ext cx="80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248" y="1072"/>
              <a:ext cx="79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360" y="1072"/>
              <a:ext cx="76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136" y="1184"/>
              <a:ext cx="80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248" y="1184"/>
              <a:ext cx="79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labirint.ru/screenshot/goods/228411/1/" TargetMode="External"/><Relationship Id="rId4" Type="http://schemas.openxmlformats.org/officeDocument/2006/relationships/image" Target="../media/image1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4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49.png"/><Relationship Id="rId7" Type="http://schemas.openxmlformats.org/officeDocument/2006/relationships/image" Target="../media/image3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52.png"/><Relationship Id="rId6" Type="http://schemas.openxmlformats.org/officeDocument/2006/relationships/image" Target="../media/image5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Relationship Id="rId5" Type="http://schemas.openxmlformats.org/officeDocument/2006/relationships/image" Target="../media/image54.png"/><Relationship Id="rId6" Type="http://schemas.openxmlformats.org/officeDocument/2006/relationships/image" Target="../media/image5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1.png"/><Relationship Id="rId4" Type="http://schemas.openxmlformats.org/officeDocument/2006/relationships/image" Target="../media/image56.png"/><Relationship Id="rId5" Type="http://schemas.openxmlformats.org/officeDocument/2006/relationships/image" Target="../media/image50.png"/><Relationship Id="rId6" Type="http://schemas.openxmlformats.org/officeDocument/2006/relationships/image" Target="../media/image5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idx="4294967295" type="ctrTitle"/>
          </p:nvPr>
        </p:nvSpPr>
        <p:spPr>
          <a:xfrm>
            <a:off x="528889" y="5069802"/>
            <a:ext cx="77724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№3</a:t>
            </a:r>
            <a:br>
              <a:rPr b="1" i="0" lang="ru-R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Конструктори.Модификаторы доступа в C# и UML.Класи. Об’єкти. Рівні доступу.</a:t>
            </a:r>
            <a:br>
              <a:rPr b="1" i="0" lang="ru-R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1" i="0" lang="ru-RU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932" y="92362"/>
            <a:ext cx="647774" cy="77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511072" y="985989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6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4415089" y="1003065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Автоматики та Управління в Технічних Системах</a:t>
            </a:r>
            <a:endParaRPr b="1"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5148064" y="5787950"/>
            <a:ext cx="3657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 ст. викладач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Свsтлана Леонідівна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slproskura@gmail.com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511072" y="1778928"/>
            <a:ext cx="853777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Основи розробки ПЗ на платформі .NET</a:t>
            </a:r>
            <a:br>
              <a:rPr b="1" lang="ru-RU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9" name="Google Shape;2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052736"/>
            <a:ext cx="7695238" cy="415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5" name="Google Shape;2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428" y="1329000"/>
            <a:ext cx="7257143" cy="42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31" name="Google Shape;2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009237"/>
            <a:ext cx="8028571" cy="526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37" name="Google Shape;2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952" y="548680"/>
            <a:ext cx="6619048" cy="51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620688"/>
            <a:ext cx="6696744" cy="5514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323528" y="548680"/>
            <a:ext cx="669674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Взаимосвязь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 это особый тип логических отношений между сущностями, показанных на диаграммах классов и объектов.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·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Ассоциация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показывает, что объекты одной сущности (класса) связаны с объектами другой сущности.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·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Агрегация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 это разновидность ассоциации при отношении между целым и его частями.(Отношение типа: «Я знаю о… и без этого могу существовать»).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Одно отношение агрегации не может включать более двух классов (контейнер и содержимое).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1187624" y="3675539"/>
            <a:ext cx="763284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Композиция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 более строгий вариант агрегации. Композиция имеет жёсткую зависимость времени существования экземпляров класса-контейнера и экземпляров содержащихся классов. Если контейнер будет уничтожен, то всё его содержимое будет также уничтожено. (Отношение типа: «Я знаю о… и без этого не могу существовать»)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·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Зависимость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 это слабая форма отношения использования, при котором изменение в спецификации одного влечёт за собой изменение другого, причем обратное не обязательно.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6" name="Google Shape;256;p28"/>
          <p:cNvSpPr txBox="1"/>
          <p:nvPr>
            <p:ph idx="4294967295" type="title"/>
          </p:nvPr>
        </p:nvSpPr>
        <p:spPr>
          <a:xfrm>
            <a:off x="1698791" y="128613"/>
            <a:ext cx="6061075" cy="5527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2800">
                <a:solidFill>
                  <a:srgbClr val="0000CC"/>
                </a:solidFill>
              </a:rPr>
              <a:t>Відношення асоціації</a:t>
            </a:r>
            <a:endParaRPr i="0" sz="2800">
              <a:solidFill>
                <a:srgbClr val="0000CC"/>
              </a:solidFill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250824" y="1052736"/>
            <a:ext cx="8497888" cy="2200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❑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Дане відношення позначається суцільною лінією зі стрілкою або без неї з додатковими символами, які характеризують спеціальні властивості асоціації. </a:t>
            </a:r>
            <a:endParaRPr/>
          </a:p>
          <a:p>
            <a:pPr indent="-139700" lvl="0" marL="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❑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Як додаткові спеціальні символи можуть використовуватися </a:t>
            </a: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ім'я асоціації, символ навігації, імена й кратність класів-ролей асоціації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Графическое изображение ненаправленной бинарной ассоциации между классами" id="258" name="Google Shape;2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81" y="3645024"/>
            <a:ext cx="6480175" cy="22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2451099" y="139473"/>
            <a:ext cx="37338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Відношення агрегації</a:t>
            </a:r>
            <a:endParaRPr sz="2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250825" y="1196752"/>
            <a:ext cx="8353425" cy="521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200"/>
              <a:buFont typeface="Noto Sans Symbols"/>
              <a:buChar char="❑"/>
            </a:pPr>
            <a:r>
              <a:rPr b="0" i="1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Агрегація</a:t>
            </a: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(aggregation)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спеціальна форма асоціації, що служить для подання відносини типу "</a:t>
            </a: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частина-ціле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між агрегатом (ціле) і його складовою частиною.</a:t>
            </a:r>
            <a:endParaRPr/>
          </a:p>
          <a:p>
            <a:pPr indent="-139700" lvl="0" marL="0" marR="0" rtl="0" algn="l"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2200"/>
              <a:buFont typeface="Noto Sans Symbols"/>
              <a:buChar char="❑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Відношення агрегації має місце між декількома класами в тому випадку, якщо один із класів являє собою </a:t>
            </a: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сутність, що містить у собі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як складені частини інші сутності. </a:t>
            </a:r>
            <a:endParaRPr/>
          </a:p>
          <a:p>
            <a:pPr indent="-139700" lvl="0" marL="0" marR="0" rtl="0" algn="l"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2200"/>
              <a:buFont typeface="Noto Sans Symbols"/>
              <a:buChar char="❑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Відношення агрегації показує, </a:t>
            </a: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з яких елементів складається система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і як вони зв'язані між собою.</a:t>
            </a:r>
            <a:endParaRPr/>
          </a:p>
          <a:p>
            <a:pPr indent="-139700" lvl="0" marL="0" marR="0" rtl="0" algn="l"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2200"/>
              <a:buFont typeface="Noto Sans Symbols"/>
              <a:buChar char="❑"/>
            </a:pPr>
            <a:r>
              <a:rPr lang="ru-RU" sz="22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Елементи, що агрегуються, можуть функціонувати й самостійно. </a:t>
            </a:r>
            <a:endParaRPr/>
          </a:p>
          <a:p>
            <a:pPr indent="-139700" lvl="0" marL="0" marR="0" rtl="0" algn="l"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2200"/>
              <a:buFont typeface="Noto Sans Symbols"/>
              <a:buChar char="❑"/>
            </a:pPr>
            <a:r>
              <a:rPr lang="ru-RU" sz="22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Дане відношення має фундаментальне значення для опису структури складних систем, оскільки застосовується для подання системних взаємозв'язків типу "ч</a:t>
            </a: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астина-ціле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1651354" y="3175"/>
            <a:ext cx="564141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Приклад графічного зображення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відношення агрегації</a:t>
            </a:r>
            <a:endParaRPr sz="2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62" y="1985962"/>
            <a:ext cx="82962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2051720" y="80508"/>
            <a:ext cx="40414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Відношення композиції</a:t>
            </a:r>
            <a:endParaRPr sz="2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251520" y="908720"/>
            <a:ext cx="8713788" cy="4665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91425" spcFirstLastPara="1" rIns="91425" wrap="square" tIns="152350">
            <a:noAutofit/>
          </a:bodyPr>
          <a:lstStyle/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200"/>
              <a:buFont typeface="Noto Sans Symbols"/>
              <a:buChar char="❑"/>
            </a:pPr>
            <a:r>
              <a:rPr i="1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Композиція</a:t>
            </a: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(composition)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різновид відносини агрегації, при якій складові частини цілого мають такий самий час життя, що й саме ціле. Ці частини знищуються разом зі знищенням цілого.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0" marR="0" rtl="0" algn="l">
              <a:spcBef>
                <a:spcPts val="800"/>
              </a:spcBef>
              <a:spcAft>
                <a:spcPts val="0"/>
              </a:spcAft>
              <a:buClr>
                <a:srgbClr val="990033"/>
              </a:buClr>
              <a:buSzPts val="2200"/>
              <a:buFont typeface="Noto Sans Symbols"/>
              <a:buChar char="❑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Відношення композиції – окремий випадок відносини агрегації. </a:t>
            </a:r>
            <a:endParaRPr/>
          </a:p>
          <a:p>
            <a:pPr indent="-139700" lvl="0" marL="0" marR="0" rtl="0" algn="l">
              <a:spcBef>
                <a:spcPts val="800"/>
              </a:spcBef>
              <a:spcAft>
                <a:spcPts val="0"/>
              </a:spcAft>
              <a:buClr>
                <a:srgbClr val="990033"/>
              </a:buClr>
              <a:buSzPts val="2200"/>
              <a:buFont typeface="Noto Sans Symbols"/>
              <a:buChar char="❑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Це відношення служить для специфікації </a:t>
            </a: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більше сильної форми відносини "частина-ціле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", при якій </a:t>
            </a: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складові частини тісно взаємозалежні із цілим. </a:t>
            </a:r>
            <a:endParaRPr/>
          </a:p>
          <a:p>
            <a:pPr indent="-139700" lvl="0" marL="0" marR="0" rtl="0" algn="l">
              <a:spcBef>
                <a:spcPts val="800"/>
              </a:spcBef>
              <a:spcAft>
                <a:spcPts val="0"/>
              </a:spcAft>
              <a:buClr>
                <a:srgbClr val="990033"/>
              </a:buClr>
              <a:buSzPts val="2200"/>
              <a:buFont typeface="Noto Sans Symbols"/>
              <a:buChar char="❑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2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Елементи, що агрегуються, не можуть функціонувати самостійно</a:t>
            </a:r>
            <a:r>
              <a:rPr b="0" lang="ru-RU" sz="22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, тобто зі знищенням цілого знищуються й всі його складові частини.</a:t>
            </a:r>
            <a:endParaRPr b="0" sz="2200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0" marR="0" rtl="0" algn="l">
              <a:spcBef>
                <a:spcPts val="800"/>
              </a:spcBef>
              <a:spcAft>
                <a:spcPts val="0"/>
              </a:spcAft>
              <a:buClr>
                <a:srgbClr val="990033"/>
              </a:buClr>
              <a:buSzPts val="2200"/>
              <a:buFont typeface="Noto Sans Symbols"/>
              <a:buChar char="❑"/>
            </a:pPr>
            <a:r>
              <a:rPr b="0" i="1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Композит</a:t>
            </a: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(composite)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клас, що зв'язаний відношенням композиції з одним або більшим числом класів.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362200"/>
            <a:ext cx="810577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208" y="5430181"/>
            <a:ext cx="8533333" cy="10476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4"/>
          <p:cNvSpPr txBox="1"/>
          <p:nvPr/>
        </p:nvSpPr>
        <p:spPr>
          <a:xfrm>
            <a:off x="2913064" y="0"/>
            <a:ext cx="33416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Конструктори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292468" y="610705"/>
            <a:ext cx="861904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Конструктор класу – </a:t>
            </a:r>
            <a:r>
              <a:rPr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це спеціальний метод, який викликається автоматично під час створення об’єкту</a:t>
            </a:r>
            <a:endParaRPr sz="24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-108520" y="0"/>
            <a:ext cx="91450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Приклад зображення відношення композиції</a:t>
            </a:r>
            <a:endParaRPr sz="2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Диаграмма классов для иллюстрации отношения композиции на примере класса-композита Окно программы" id="286" name="Google Shape;2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738" y="836712"/>
            <a:ext cx="6794500" cy="2309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9919" y="3638234"/>
            <a:ext cx="6027296" cy="283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3" name="Google Shape;293;p33"/>
          <p:cNvSpPr txBox="1"/>
          <p:nvPr>
            <p:ph idx="4294967295" type="title"/>
          </p:nvPr>
        </p:nvSpPr>
        <p:spPr>
          <a:xfrm>
            <a:off x="467544" y="116632"/>
            <a:ext cx="7849567" cy="681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2800">
                <a:solidFill>
                  <a:srgbClr val="0000CC"/>
                </a:solidFill>
              </a:rPr>
              <a:t>Відношення узагальнення (спадкування)</a:t>
            </a:r>
            <a:endParaRPr i="0" sz="2800">
              <a:solidFill>
                <a:srgbClr val="0000CC"/>
              </a:solidFill>
            </a:endParaRPr>
          </a:p>
        </p:txBody>
      </p:sp>
      <p:sp>
        <p:nvSpPr>
          <p:cNvPr id="294" name="Google Shape;294;p33"/>
          <p:cNvSpPr/>
          <p:nvPr/>
        </p:nvSpPr>
        <p:spPr>
          <a:xfrm>
            <a:off x="267097" y="1124744"/>
            <a:ext cx="864235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❑"/>
            </a:pPr>
            <a:r>
              <a:rPr b="0" i="1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Відношення узагальнення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є відношенням класифікації між більш загальним елементом (батьком або предком) і спеціальним елементом (дочірнім або нащадком).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❑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Спецвальний елемент моделі повинен бути погоджений з більше узагальненим елементом і може містити додаткову інформацію. 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❑"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Відношення узагальнення описує ієрархічну будову класів і спадкування їхніх властивостей і поводження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❑"/>
            </a:pPr>
            <a:r>
              <a:rPr b="0" i="1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Спадкування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(inheritance) – спеціальний концептуальний механізм, за допомогою якого більш спеціальні елементи містять у собі структуру й поводження більш загальних елементів.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0" name="Google Shape;300;p34"/>
          <p:cNvSpPr txBox="1"/>
          <p:nvPr>
            <p:ph idx="4294967295" type="title"/>
          </p:nvPr>
        </p:nvSpPr>
        <p:spPr>
          <a:xfrm>
            <a:off x="683568" y="0"/>
            <a:ext cx="8460432" cy="912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2800">
                <a:solidFill>
                  <a:srgbClr val="0000CC"/>
                </a:solidFill>
              </a:rPr>
              <a:t>Приклад графічного зображення успадкування</a:t>
            </a:r>
            <a:endParaRPr i="0" sz="2800">
              <a:solidFill>
                <a:srgbClr val="0000CC"/>
              </a:solidFill>
            </a:endParaRPr>
          </a:p>
        </p:txBody>
      </p:sp>
      <p:pic>
        <p:nvPicPr>
          <p:cNvPr id="301" name="Google Shape;30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412776"/>
            <a:ext cx="67151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7" name="Google Shape;307;p35"/>
          <p:cNvSpPr txBox="1"/>
          <p:nvPr>
            <p:ph idx="4294967295" type="title"/>
          </p:nvPr>
        </p:nvSpPr>
        <p:spPr>
          <a:xfrm>
            <a:off x="395536" y="188640"/>
            <a:ext cx="8064896" cy="912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2800">
                <a:solidFill>
                  <a:srgbClr val="0000CC"/>
                </a:solidFill>
              </a:rPr>
              <a:t>Технологія визначення залежностей між класами</a:t>
            </a:r>
            <a:endParaRPr i="0" sz="2800">
              <a:solidFill>
                <a:srgbClr val="0000CC"/>
              </a:solidFill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467544" y="1196752"/>
            <a:ext cx="8229600" cy="280831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І</a:t>
            </a:r>
            <a:r>
              <a:rPr b="1"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мена можливих залежностей можуть бути отримані</a:t>
            </a:r>
            <a:r>
              <a:rPr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з дієслів</a:t>
            </a:r>
            <a:r>
              <a:rPr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або </a:t>
            </a:r>
            <a:r>
              <a:rPr lang="ru-RU" sz="3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дієслівних обертів</a:t>
            </a:r>
            <a:r>
              <a:rPr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що зустрічаються в зазначеному документі та зі сформульованого сценарію роботи, аналогічно тому, як імена можливих класів виходили з іменників, що зустрічаються в попередній постановці прикладного завдання.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4" name="Google Shape;314;p36"/>
          <p:cNvSpPr txBox="1"/>
          <p:nvPr>
            <p:ph idx="4294967295" type="title"/>
          </p:nvPr>
        </p:nvSpPr>
        <p:spPr>
          <a:xfrm>
            <a:off x="917675" y="404664"/>
            <a:ext cx="6696744" cy="504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2800">
                <a:solidFill>
                  <a:srgbClr val="0000CC"/>
                </a:solidFill>
              </a:rPr>
              <a:t>Критерії визначення залежностей між класами</a:t>
            </a:r>
            <a:endParaRPr i="0" sz="2800">
              <a:solidFill>
                <a:srgbClr val="0000CC"/>
              </a:solidFill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228040" y="1008882"/>
            <a:ext cx="8569325" cy="5570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❖"/>
            </a:pPr>
            <a:r>
              <a:rPr b="0"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тернарні залежності</a:t>
            </a: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більшу частину залежностей між трьома або більшою кількістю класів можна розкласти на кілька бінарних залежностей, використовуючи у разі необхідності кваліфікатори;</a:t>
            </a:r>
            <a:endParaRPr/>
          </a:p>
          <a:p>
            <a:pPr indent="-15240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❖"/>
            </a:pPr>
            <a:r>
              <a:rPr b="0"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дії</a:t>
            </a: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залежність повинна описувати структурні властивості прикладної області, а не малоістотні події;</a:t>
            </a:r>
            <a:endParaRPr/>
          </a:p>
          <a:p>
            <a:pPr indent="-15240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❖"/>
            </a:pPr>
            <a:r>
              <a:rPr b="0"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нерелевантні залежності</a:t>
            </a: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і залежності, пов'язані з реалізацією, повинні бути виключені;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❖"/>
            </a:pP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залежності між </a:t>
            </a:r>
            <a:r>
              <a:rPr b="0"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виключеними класами</a:t>
            </a: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повинні бути виключені, або переформульовані в термінах класів, що залишилися;</a:t>
            </a:r>
            <a:endParaRPr/>
          </a:p>
          <a:p>
            <a:pPr indent="-15240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❖"/>
            </a:pPr>
            <a:r>
              <a:rPr b="0"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похідні залежності</a:t>
            </a: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потрібно виключати залежності, які можна виразити через інші залежності, тому що вони </a:t>
            </a:r>
            <a:r>
              <a:rPr b="0" lang="ru-RU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надлишкові</a:t>
            </a:r>
            <a:r>
              <a:rPr b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1800552" y="260648"/>
            <a:ext cx="4788024" cy="56356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Відношення між класами </a:t>
            </a:r>
            <a:br>
              <a:rPr b="1" lang="ru-RU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0" y="765175"/>
            <a:ext cx="9144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Діаграма класів, яка описує предметну область із казки “Курочка Ряба”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ллюстрация № 7 к книге &quot;Сказки-шнуровки/Курочка Ряба&quot;, фотография, изображение, картинка" id="323" name="Google Shape;323;p3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28775"/>
            <a:ext cx="8893175" cy="4694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755576" y="188640"/>
            <a:ext cx="9144000" cy="52322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Об’єкти класів з казки “Курочка Ряба”</a:t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5" y="1484784"/>
            <a:ext cx="7914139" cy="316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0" y="150813"/>
            <a:ext cx="9324975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Відношення між класами </a:t>
            </a:r>
            <a:br>
              <a:rPr b="1" lang="ru-RU" sz="28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1" sz="2800">
              <a:solidFill>
                <a:srgbClr val="0000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7" name="Google Shape;337;p39"/>
          <p:cNvSpPr/>
          <p:nvPr/>
        </p:nvSpPr>
        <p:spPr>
          <a:xfrm>
            <a:off x="0" y="730851"/>
            <a:ext cx="9144000" cy="830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Діаграма класів, яка описує предметну область із казки “Курочка Ряба”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561690"/>
            <a:ext cx="7939985" cy="4686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44" name="Google Shape;3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404664"/>
            <a:ext cx="7940697" cy="432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50" name="Google Shape;350;p41"/>
          <p:cNvSpPr/>
          <p:nvPr/>
        </p:nvSpPr>
        <p:spPr>
          <a:xfrm>
            <a:off x="0" y="150813"/>
            <a:ext cx="9324975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Відношення між класами </a:t>
            </a:r>
            <a:br>
              <a:rPr b="1" lang="ru-RU" sz="28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1" sz="2800">
              <a:solidFill>
                <a:srgbClr val="0000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1" name="Google Shape;35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836711"/>
            <a:ext cx="7056784" cy="505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762" y="962333"/>
            <a:ext cx="8190476" cy="49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5"/>
          <p:cNvSpPr txBox="1"/>
          <p:nvPr/>
        </p:nvSpPr>
        <p:spPr>
          <a:xfrm>
            <a:off x="2913064" y="0"/>
            <a:ext cx="33416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Конструктори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57" name="Google Shape;357;p42"/>
          <p:cNvSpPr/>
          <p:nvPr/>
        </p:nvSpPr>
        <p:spPr>
          <a:xfrm>
            <a:off x="0" y="150813"/>
            <a:ext cx="9324975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Відношення між класами </a:t>
            </a:r>
            <a:br>
              <a:rPr b="1" lang="ru-RU" sz="28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1" sz="2800">
              <a:solidFill>
                <a:srgbClr val="0000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8" name="Google Shape;3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0" y="1295983"/>
            <a:ext cx="8351142" cy="4370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0" y="150813"/>
            <a:ext cx="9324975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Відношення між класами </a:t>
            </a:r>
            <a:br>
              <a:rPr b="1" lang="ru-RU" sz="28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1" sz="2800">
              <a:solidFill>
                <a:srgbClr val="0000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5" name="Google Shape;36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908720"/>
            <a:ext cx="7453680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/>
        </p:nvSpPr>
        <p:spPr>
          <a:xfrm>
            <a:off x="395536" y="83826"/>
            <a:ext cx="86261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Відношення між класами і об’єктами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4"/>
          <p:cNvSpPr/>
          <p:nvPr/>
        </p:nvSpPr>
        <p:spPr>
          <a:xfrm>
            <a:off x="827584" y="1124744"/>
            <a:ext cx="65595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Базові відношення або зв’язки між класами: </a:t>
            </a:r>
            <a:endParaRPr/>
          </a:p>
        </p:txBody>
      </p:sp>
      <p:sp>
        <p:nvSpPr>
          <p:cNvPr id="372" name="Google Shape;372;p44"/>
          <p:cNvSpPr/>
          <p:nvPr/>
        </p:nvSpPr>
        <p:spPr>
          <a:xfrm>
            <a:off x="419090" y="1700808"/>
            <a:ext cx="832937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Відношення </a:t>
            </a: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залежності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(dependency relationship)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Відношення </a:t>
            </a: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асоціації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(association relationship)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Відношення </a:t>
            </a: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узагальнення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(generalization relationship)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Відношення </a:t>
            </a: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(realization relationship)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/>
        </p:nvSpPr>
        <p:spPr>
          <a:xfrm>
            <a:off x="395536" y="83826"/>
            <a:ext cx="86261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Відношення між класами і об’єктами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5"/>
          <p:cNvSpPr/>
          <p:nvPr/>
        </p:nvSpPr>
        <p:spPr>
          <a:xfrm>
            <a:off x="395536" y="914400"/>
            <a:ext cx="83820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В UML використовуються чотири основних типи відносин:</a:t>
            </a:r>
            <a:endParaRPr sz="1800">
              <a:solidFill>
                <a:srgbClr val="33333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Залежність (dependency) - </a:t>
            </a: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вказує на те, що зміна незалежної сутності якимось чином впливає на залежну сутність. Графічно відношення залежності зображується у вигляді пунктирною лінії зі стрілкою, спрямованої від залежної сутності до незалежної.</a:t>
            </a:r>
            <a:endParaRPr sz="1800">
              <a:solidFill>
                <a:srgbClr val="33333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Асоціація (association) </a:t>
            </a: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- має місце, якщо одна сутність безпосередньо пов'язана з іншою (або з іншими - асоціація може бути не тільки бінарної). Графічно асоціація зображується у вигляді суцільної лінії з різними доповненнями, що з'єднує пов'язані сутності.</a:t>
            </a:r>
            <a:endParaRPr sz="1800">
              <a:solidFill>
                <a:srgbClr val="33333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Узагальнення (generalization) </a:t>
            </a: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- це відношення між двома сутностями, одна з яких є приватним (спеціалізованим) випадком інший. Графічно узагальнення зображається у вигляді лінії з трикутної НЕ зафарбованою стрілкою на кінці, спрямованої від приватного (підкласу) до загального (суперкласу).</a:t>
            </a:r>
            <a:endParaRPr sz="1800">
              <a:solidFill>
                <a:srgbClr val="33333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Реалізації - </a:t>
            </a:r>
            <a:r>
              <a:rPr lang="ru-RU" sz="1800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відношення реалізації вказує, що одна сутність є реалізацією іншого. Графічно реалізація зображується у вигляді пунктирною лінії з трикутної НЕ зафарбованою стрілкою на кінці, спрямованої від реалізує суті до реалізованої.</a:t>
            </a:r>
            <a:endParaRPr b="0" i="0" sz="1800">
              <a:solidFill>
                <a:srgbClr val="33333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/>
          <p:nvPr/>
        </p:nvSpPr>
        <p:spPr>
          <a:xfrm>
            <a:off x="107504" y="82308"/>
            <a:ext cx="88081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Відношення залежності між класами і об’єктами</a:t>
            </a:r>
            <a:endParaRPr b="1" sz="2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6"/>
          <p:cNvSpPr/>
          <p:nvPr/>
        </p:nvSpPr>
        <p:spPr>
          <a:xfrm>
            <a:off x="251520" y="908720"/>
            <a:ext cx="8208912" cy="1323439"/>
          </a:xfrm>
          <a:prstGeom prst="rect">
            <a:avLst/>
          </a:prstGeom>
          <a:noFill/>
          <a:ln cap="flat" cmpd="sng" w="9525">
            <a:solidFill>
              <a:srgbClr val="0606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Відношення </a:t>
            </a:r>
            <a:r>
              <a:rPr b="1" lang="ru-RU" sz="2000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  <a:t>залежності</a:t>
            </a:r>
            <a:r>
              <a:rPr lang="ru-RU" sz="2000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загальному випадку вказує деяке семантичне відношення між двома елементами моделі або двома множинами таких елементів, яке не є відношенням асоціації, узагальнення або реалізації..</a:t>
            </a:r>
            <a:endParaRPr/>
          </a:p>
        </p:txBody>
      </p:sp>
      <p:sp>
        <p:nvSpPr>
          <p:cNvPr id="385" name="Google Shape;385;p46"/>
          <p:cNvSpPr/>
          <p:nvPr/>
        </p:nvSpPr>
        <p:spPr>
          <a:xfrm>
            <a:off x="251520" y="2250079"/>
            <a:ext cx="856895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Відношення залежності використовується в такій ситуації, коли деяка зміна одного елементу моделі може зажадати зміни іншого залежного від нього елементу моделі.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6"/>
          <p:cNvSpPr/>
          <p:nvPr/>
        </p:nvSpPr>
        <p:spPr>
          <a:xfrm>
            <a:off x="251520" y="3284984"/>
            <a:ext cx="517478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Відношення залежності графічно зображається </a:t>
            </a:r>
            <a:r>
              <a:rPr b="1" lang="ru-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пунктирною лінією </a:t>
            </a:r>
            <a:r>
              <a:rPr lang="ru-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 відповідними елементами із стрілкою на одному з її кінців ("-&gt;" чи "&lt;-").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діаграмі класів це відношення зв'язує окремі класи між собою, при цьому </a:t>
            </a:r>
            <a:r>
              <a:rPr lang="ru-RU" sz="2000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  <a:t>стрілка спрямована від класу-клієнта залежності до незалежного класу або класу-джерела. </a:t>
            </a:r>
            <a:endParaRPr sz="2000">
              <a:solidFill>
                <a:srgbClr val="0606A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znannya.org/images/uml_class_diagram_5/gl5-3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136" y="3140968"/>
            <a:ext cx="3119548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6156176" y="4509120"/>
            <a:ext cx="2448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 А залежить від класу Б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/>
          <p:cNvSpPr txBox="1"/>
          <p:nvPr/>
        </p:nvSpPr>
        <p:spPr>
          <a:xfrm>
            <a:off x="0" y="16235"/>
            <a:ext cx="86289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Модель класів банкомата з атрибутами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4704"/>
            <a:ext cx="9144000" cy="6093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/>
        </p:nvSpPr>
        <p:spPr>
          <a:xfrm>
            <a:off x="35226" y="82638"/>
            <a:ext cx="91087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Визначення залежностей між класами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8"/>
          <p:cNvSpPr/>
          <p:nvPr/>
        </p:nvSpPr>
        <p:spPr>
          <a:xfrm>
            <a:off x="0" y="762854"/>
            <a:ext cx="9108774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Асоціації часто відповідають дієсловам стану або дієслівним групам. До них відносяться 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показники фізичного розміщення </a:t>
            </a: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(NextTo - ПорядС, PartOf - Частина, Containedln - МіститьсяВ), </a:t>
            </a:r>
            <a:endParaRPr b="0" sz="22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спрямовані дії </a:t>
            </a: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(Drives - Управляти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передача інформації </a:t>
            </a: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(TalksTo - Розмовляти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володіння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Has - Має, PartOf - Частина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виконання деякої умови </a:t>
            </a: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ru-RU" sz="2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WorksFor- ПрацюєНа, Manages - Управляє). </a:t>
            </a:r>
            <a:endParaRPr b="0" sz="22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визначення асоціацій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Спочатку виділити всі потенційні асоціації з опису завдання і записати їх.  Потрібно виділити всі відношення, в якій би формі вони не були виражені природною мовою.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Видалити зайві асоціації відповідно до критеріїв (слайди 36-37)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0"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Уточнити семантику залежностей за критеріями (слайди 36-37).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07" name="Google Shape;407;p49"/>
          <p:cNvSpPr/>
          <p:nvPr/>
        </p:nvSpPr>
        <p:spPr>
          <a:xfrm>
            <a:off x="539552" y="1412776"/>
            <a:ext cx="792088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ПРИКЛАД ( з попередньоъ лекції)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Опис об’єкту управління: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Об’єктом автоматизації є електронний продаж та резервування залізничних квитків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Клієнт 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авторизується в системі, обирає маршрут (пункт відправлення, пункт прибуття та дату відправлення). З’являється таблиця з можливими варіантами рейсів, користувач обирає потяг та тип вагону.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наступному етапі показано кількість вагонів цього типу та кількість вільних місць у вагоні. Клієнт обирає номер вагону, з’являється перелік номерів місць з різними статусами(вільно, заброньовано, куплено). Обирає кількість та номери місць в вагоні (не більше ніж 4), вказує ПІБ для кожного місця, та обирає додаткові послуги. Вказує наявність пільгових груп, студентського, вказує номер посвідчення, студентського. В цьому випадку клієнту надається знижка. Клієнт обирає тип замовлення (бронювання чи купівля).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клієнт бронює квиток, то він сплачує лише 1% від вартості квитка.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Далі клієнт обирає тип інтернет-квитка (електронний квиток, квиток з відкладеним друком - квиток оплата якого здійснюється в центрі продажу квитків).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Клієнт підтверджує введені данні. Далі він обирає тип оплати (банківська карта, банківський переказ) . Якщо вказана пільгова категорія – адміністратор отримує її підтвердження з загальної бази.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9"/>
          <p:cNvSpPr/>
          <p:nvPr/>
        </p:nvSpPr>
        <p:spPr>
          <a:xfrm>
            <a:off x="539552" y="332656"/>
            <a:ext cx="8460879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Приклад Об’єктно-орієнтованого аналізу та проектування </a:t>
            </a:r>
            <a:br>
              <a:rPr b="1" lang="ru-RU" sz="28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1" sz="2800">
              <a:solidFill>
                <a:srgbClr val="0000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9" name="Google Shape;409;p49"/>
          <p:cNvSpPr/>
          <p:nvPr/>
        </p:nvSpPr>
        <p:spPr>
          <a:xfrm>
            <a:off x="1763688" y="702102"/>
            <a:ext cx="3680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  <a:t>Опис предметного середовища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16" name="Google Shape;416;p50"/>
          <p:cNvSpPr/>
          <p:nvPr/>
        </p:nvSpPr>
        <p:spPr>
          <a:xfrm>
            <a:off x="251519" y="924984"/>
            <a:ext cx="8208912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Опис об’єкту управління (продовження):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Об’єктом автоматизації є електронний продаж та резервування залізничних квитків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Адміністратор 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надає інформацію про залізничну компанію, формує розклад руху потягів і розміщує його на сайті , формує звіти замовлень, переглядає інформацію по кожному клієнту. </a:t>
            </a: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кожного напряму відома інформація про пункт відправлення, прибуття та проміжні зупинки з часом прибуття та відправлення.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кожного потягу надається інформація про тип вагонів (купе, плацкарт, люкс) та їх кількість, кількість вільних місць та їх ціна.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Адміністратор надає прейскурант додаткових послуг (чай, постіль). </a:t>
            </a: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Адміністратор отримує замовлення, підтверджує вартість, надсилає банку інформацію про замовлення.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Банк вимагає підтвердження у клієнта зняття коштів. Після надання підтвердження клієнтом , з рахунку списуються необхідні кошти. Клієнт отримує інтернет-квиток, чи код замовлення, та чек. Обрані місця змінюють свій статус в базі даних.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Квиток містить інформацію про напрям, інформацію про клієнта, вартість, спеціальний код. Квиток дає право на проїзд. </a:t>
            </a: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Код замовлення містить номер замовлення, інформацію про клієнта, та вартість. Не дає право на проїзд, його необхідно обміняти у касах. Чек містить номер квитка чи коду замовлення, вартість, дату замовлення, ПІБ адміністратора, що оформив замовлення. </a:t>
            </a: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Повернення вартості квитка відбувається у залізничних касах.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Заброньоване місце не може купити інша особа. </a:t>
            </a: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Клієнту необхідно виплатити броньований квиток не пізніше ніж за 48 годин до відправлення потяга, в іншому випадку знімається бронь і місце доступне для купівлі іншими особами.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0"/>
          <p:cNvSpPr/>
          <p:nvPr/>
        </p:nvSpPr>
        <p:spPr>
          <a:xfrm>
            <a:off x="-324544" y="332656"/>
            <a:ext cx="9324975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Приклад Об’єктно-орієнтованого проектування </a:t>
            </a:r>
            <a:br>
              <a:rPr b="1" lang="ru-RU" sz="28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1" sz="2800">
              <a:solidFill>
                <a:srgbClr val="0000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8" name="Google Shape;418;p50"/>
          <p:cNvSpPr/>
          <p:nvPr/>
        </p:nvSpPr>
        <p:spPr>
          <a:xfrm>
            <a:off x="1694830" y="555652"/>
            <a:ext cx="53222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  <a:t>Опис предметного середовища (продовження)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5" name="Google Shape;425;p51"/>
          <p:cNvSpPr/>
          <p:nvPr/>
        </p:nvSpPr>
        <p:spPr>
          <a:xfrm>
            <a:off x="477888" y="1484784"/>
            <a:ext cx="8208912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Опис об’єкту управління (продовження):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Об’єктом автоматизації є електронний продаж та резервування залізничних квитків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Виключні ситуації: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Користувач обрав не правильну дату відправки, пункт відправлення, пункт прибуття. </a:t>
            </a: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Користувач ввів не правильний ПІБ. </a:t>
            </a: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1 і 2 необхідно звернутися до залізничних кас.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1"/>
          <p:cNvSpPr/>
          <p:nvPr/>
        </p:nvSpPr>
        <p:spPr>
          <a:xfrm>
            <a:off x="-324544" y="332656"/>
            <a:ext cx="9324975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Приклад Об’єктно-орієнтованого проектування </a:t>
            </a:r>
            <a:br>
              <a:rPr b="1" lang="ru-RU" sz="28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1" sz="2800">
              <a:solidFill>
                <a:srgbClr val="0000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7" name="Google Shape;427;p51"/>
          <p:cNvSpPr/>
          <p:nvPr/>
        </p:nvSpPr>
        <p:spPr>
          <a:xfrm>
            <a:off x="1694830" y="555652"/>
            <a:ext cx="53222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  <a:t>Опис предметного середовища (продовження)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/>
        </p:nvSpPr>
        <p:spPr>
          <a:xfrm>
            <a:off x="2913064" y="0"/>
            <a:ext cx="33416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Конструктори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12" y="1219200"/>
            <a:ext cx="8409524" cy="527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/>
          <p:nvPr/>
        </p:nvSpPr>
        <p:spPr>
          <a:xfrm>
            <a:off x="0" y="153506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Технологія виконання ООА та ООП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2"/>
          <p:cNvSpPr txBox="1"/>
          <p:nvPr/>
        </p:nvSpPr>
        <p:spPr>
          <a:xfrm>
            <a:off x="819729" y="1772816"/>
            <a:ext cx="7504542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b="0"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Скласти опис предметної області автоматизації </a:t>
            </a:r>
            <a:endParaRPr b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b="0"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Розробити сценарій роботи системи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b="0" lang="ru-RU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Побудувати діаграму прецендентів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40" name="Google Shape;440;p53"/>
          <p:cNvSpPr/>
          <p:nvPr/>
        </p:nvSpPr>
        <p:spPr>
          <a:xfrm>
            <a:off x="0" y="150813"/>
            <a:ext cx="9324975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Приклад відношень між класами </a:t>
            </a:r>
            <a:br>
              <a:rPr b="1" lang="ru-RU" sz="28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1" sz="2800">
              <a:solidFill>
                <a:srgbClr val="0000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41" name="Google Shape;4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545" y="2532"/>
            <a:ext cx="8390476" cy="657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48" name="Google Shape;448;p54"/>
          <p:cNvSpPr txBox="1"/>
          <p:nvPr>
            <p:ph type="title"/>
          </p:nvPr>
        </p:nvSpPr>
        <p:spPr>
          <a:xfrm>
            <a:off x="753503" y="327976"/>
            <a:ext cx="6984776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Версії .NET</a:t>
            </a:r>
            <a:endParaRPr/>
          </a:p>
        </p:txBody>
      </p:sp>
      <p:pic>
        <p:nvPicPr>
          <p:cNvPr id="449" name="Google Shape;44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503" y="327976"/>
            <a:ext cx="5964488" cy="4099862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4"/>
          <p:cNvSpPr/>
          <p:nvPr/>
        </p:nvSpPr>
        <p:spPr>
          <a:xfrm>
            <a:off x="323528" y="4661118"/>
            <a:ext cx="8363272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Діаграма класів для проекту "Електронний продаж та бронювання залізничних квитків". </a:t>
            </a:r>
            <a:endParaRPr b="1" sz="14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87638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“Electronic buying and booking train tickets”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Було створено 4 основних класи та побудовані зв'язки між ними:</a:t>
            </a: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ru-RU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Ticketcenter 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Client - асоціація, оскільки клієнт не залежить від центру продажу залізничних квитків. </a:t>
            </a: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ru-RU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Ticketcenter 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RouteDatabase - композиція, оскільки список напрямів є невідємною частино центру продажу залізничних квитків. </a:t>
            </a: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ru-RU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RouteDatabase - 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Ticket - агрегація, оскільки квитки є частиною бази напрямів, але після придбання квитків вони існують без бази напрямів.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4"/>
          <p:cNvSpPr/>
          <p:nvPr/>
        </p:nvSpPr>
        <p:spPr>
          <a:xfrm>
            <a:off x="0" y="150813"/>
            <a:ext cx="9324975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Приклад відношень між класами </a:t>
            </a:r>
            <a:br>
              <a:rPr b="1" lang="ru-RU" sz="28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1" sz="2800">
              <a:solidFill>
                <a:srgbClr val="0000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57" name="Google Shape;45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5816" y="191215"/>
            <a:ext cx="1646360" cy="258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5816" y="3429863"/>
            <a:ext cx="5353114" cy="367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1193" y="90242"/>
            <a:ext cx="1692673" cy="3147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7948" y="0"/>
            <a:ext cx="1663772" cy="332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8304" y="11633"/>
            <a:ext cx="1716949" cy="343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9512" y="3565927"/>
            <a:ext cx="1754857" cy="29447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3" name="Google Shape;463;p55"/>
          <p:cNvCxnSpPr/>
          <p:nvPr/>
        </p:nvCxnSpPr>
        <p:spPr>
          <a:xfrm rot="10800000">
            <a:off x="1219834" y="1052736"/>
            <a:ext cx="2038849" cy="4176464"/>
          </a:xfrm>
          <a:prstGeom prst="straightConnector1">
            <a:avLst/>
          </a:prstGeom>
          <a:noFill/>
          <a:ln cap="flat" cmpd="sng" w="9525">
            <a:solidFill>
              <a:srgbClr val="CBCB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4" name="Google Shape;464;p55"/>
          <p:cNvCxnSpPr/>
          <p:nvPr/>
        </p:nvCxnSpPr>
        <p:spPr>
          <a:xfrm rot="10800000">
            <a:off x="3746824" y="1728582"/>
            <a:ext cx="537144" cy="2204474"/>
          </a:xfrm>
          <a:prstGeom prst="straightConnector1">
            <a:avLst/>
          </a:prstGeom>
          <a:noFill/>
          <a:ln cap="flat" cmpd="sng" w="9525">
            <a:solidFill>
              <a:srgbClr val="CBCB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5" name="Google Shape;465;p55"/>
          <p:cNvCxnSpPr/>
          <p:nvPr/>
        </p:nvCxnSpPr>
        <p:spPr>
          <a:xfrm rot="10800000">
            <a:off x="6444208" y="1484784"/>
            <a:ext cx="116257" cy="2081143"/>
          </a:xfrm>
          <a:prstGeom prst="straightConnector1">
            <a:avLst/>
          </a:prstGeom>
          <a:noFill/>
          <a:ln cap="flat" cmpd="sng" w="9525">
            <a:solidFill>
              <a:srgbClr val="CBCB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6" name="Google Shape;466;p55"/>
          <p:cNvCxnSpPr/>
          <p:nvPr/>
        </p:nvCxnSpPr>
        <p:spPr>
          <a:xfrm flipH="1" rot="10800000">
            <a:off x="7931092" y="1609391"/>
            <a:ext cx="97292" cy="4051857"/>
          </a:xfrm>
          <a:prstGeom prst="straightConnector1">
            <a:avLst/>
          </a:prstGeom>
          <a:noFill/>
          <a:ln cap="flat" cmpd="sng" w="9525">
            <a:solidFill>
              <a:srgbClr val="CBCB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72" name="Google Shape;47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22" y="393523"/>
            <a:ext cx="3742857" cy="10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3928" y="188640"/>
            <a:ext cx="6104762" cy="16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776566"/>
            <a:ext cx="8460432" cy="3631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333" y="5410170"/>
            <a:ext cx="3266667" cy="15238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6" name="Google Shape;476;p56"/>
          <p:cNvCxnSpPr/>
          <p:nvPr/>
        </p:nvCxnSpPr>
        <p:spPr>
          <a:xfrm flipH="1" rot="10800000">
            <a:off x="3131840" y="393523"/>
            <a:ext cx="864096" cy="299173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7" name="Google Shape;477;p56"/>
          <p:cNvCxnSpPr/>
          <p:nvPr/>
        </p:nvCxnSpPr>
        <p:spPr>
          <a:xfrm>
            <a:off x="5892634" y="612322"/>
            <a:ext cx="839606" cy="479575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78" name="Google Shape;478;p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801" y="5705409"/>
            <a:ext cx="4942857" cy="122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84" name="Google Shape;484;p57"/>
          <p:cNvSpPr txBox="1"/>
          <p:nvPr>
            <p:ph type="title"/>
          </p:nvPr>
        </p:nvSpPr>
        <p:spPr>
          <a:xfrm>
            <a:off x="755576" y="152400"/>
            <a:ext cx="6984776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Версії .NET</a:t>
            </a:r>
            <a:endParaRPr/>
          </a:p>
        </p:txBody>
      </p:sp>
      <p:pic>
        <p:nvPicPr>
          <p:cNvPr id="485" name="Google Shape;48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97" y="0"/>
            <a:ext cx="8466667" cy="5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4236" y="0"/>
            <a:ext cx="5868144" cy="2086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3888" y="4626523"/>
            <a:ext cx="4608512" cy="22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3" name="Google Shape;493;p58"/>
          <p:cNvSpPr txBox="1"/>
          <p:nvPr>
            <p:ph type="title"/>
          </p:nvPr>
        </p:nvSpPr>
        <p:spPr>
          <a:xfrm>
            <a:off x="3014332" y="116632"/>
            <a:ext cx="4605668" cy="585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CC"/>
                </a:solidFill>
              </a:rPr>
              <a:t>Клас Ticketcenter</a:t>
            </a:r>
            <a:r>
              <a:rPr lang="ru-RU"/>
              <a:t> </a:t>
            </a:r>
            <a:endParaRPr>
              <a:solidFill>
                <a:srgbClr val="0000CC"/>
              </a:solidFill>
            </a:endParaRPr>
          </a:p>
        </p:txBody>
      </p:sp>
      <p:pic>
        <p:nvPicPr>
          <p:cNvPr id="494" name="Google Shape;49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1284" y="2868322"/>
            <a:ext cx="3246134" cy="142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584" y="684490"/>
            <a:ext cx="4680520" cy="6060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02" name="Google Shape;502;p59"/>
          <p:cNvSpPr txBox="1"/>
          <p:nvPr>
            <p:ph type="title"/>
          </p:nvPr>
        </p:nvSpPr>
        <p:spPr>
          <a:xfrm>
            <a:off x="1240960" y="1173255"/>
            <a:ext cx="6552728" cy="53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Версії .NET</a:t>
            </a:r>
            <a:endParaRPr/>
          </a:p>
        </p:txBody>
      </p:sp>
      <p:pic>
        <p:nvPicPr>
          <p:cNvPr id="503" name="Google Shape;50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60" y="260648"/>
            <a:ext cx="6409524" cy="49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6183" y="5232077"/>
            <a:ext cx="2514286" cy="16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2318" y="4027026"/>
            <a:ext cx="2466667" cy="27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9"/>
          <p:cNvSpPr txBox="1"/>
          <p:nvPr/>
        </p:nvSpPr>
        <p:spPr>
          <a:xfrm>
            <a:off x="1979712" y="131016"/>
            <a:ext cx="5917976" cy="585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9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Клас RouteDatabase</a:t>
            </a:r>
            <a:endParaRPr b="1" sz="39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Google Shape;507;p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91880" y="970031"/>
            <a:ext cx="5446097" cy="1557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513" name="Google Shape;51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4" y="179007"/>
            <a:ext cx="3933333" cy="5152381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0"/>
          <p:cNvSpPr txBox="1"/>
          <p:nvPr/>
        </p:nvSpPr>
        <p:spPr>
          <a:xfrm>
            <a:off x="3997309" y="243963"/>
            <a:ext cx="3097303" cy="585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9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Клас Ticket</a:t>
            </a:r>
            <a:endParaRPr b="1" sz="39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5" name="Google Shape;51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06" y="5292559"/>
            <a:ext cx="1657143" cy="12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3808" y="5334171"/>
            <a:ext cx="1609524" cy="13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11906" y="4544702"/>
            <a:ext cx="2331992" cy="195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524" name="Google Shape;52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512" y="-171400"/>
            <a:ext cx="5333333" cy="49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3507" y="4708301"/>
            <a:ext cx="6580952" cy="22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20501" y="3136873"/>
            <a:ext cx="3295238" cy="3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8064" y="1046650"/>
            <a:ext cx="3995936" cy="1752381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1"/>
          <p:cNvSpPr txBox="1"/>
          <p:nvPr/>
        </p:nvSpPr>
        <p:spPr>
          <a:xfrm>
            <a:off x="3868510" y="114661"/>
            <a:ext cx="3097303" cy="585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9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Клас </a:t>
            </a:r>
            <a:r>
              <a:rPr b="1" lang="ru-RU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1" sz="39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idx="4294967295" type="title"/>
          </p:nvPr>
        </p:nvSpPr>
        <p:spPr>
          <a:xfrm>
            <a:off x="0" y="150813"/>
            <a:ext cx="91440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OOD – object-oriented design</a:t>
            </a:r>
            <a:endParaRPr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395536" y="1484784"/>
            <a:ext cx="8382000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Проектування здійснює правильне та ефективне структурування складних систем.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 ООД: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606AE"/>
              </a:buClr>
              <a:buSzPts val="2400"/>
              <a:buFont typeface="Arial"/>
              <a:buNone/>
            </a:pPr>
            <a:r>
              <a:rPr i="1" lang="ru-RU" sz="2400">
                <a:solidFill>
                  <a:srgbClr val="0606AE"/>
                </a:solidFill>
                <a:latin typeface="Arial"/>
                <a:ea typeface="Arial"/>
                <a:cs typeface="Arial"/>
                <a:sym typeface="Arial"/>
              </a:rPr>
              <a:t>Об’єктно-орієнтоване проектування – це методологія проектування, що об’єднує в собі процес об’єктної декомпозиції та прийоми подання об’єктних моделей системи, що проектується</a:t>
            </a:r>
            <a:r>
              <a:rPr i="1"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(Г. Буч )</a:t>
            </a:r>
            <a:endParaRPr i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333" y="1157571"/>
            <a:ext cx="8533333" cy="454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1" name="Google Shape;2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8607"/>
            <a:ext cx="9144000" cy="5020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381" y="952809"/>
            <a:ext cx="8495238" cy="495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692696"/>
            <a:ext cx="5885714" cy="41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