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30" name="Google Shape;30;p3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33" name="Google Shape;33;p3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35.png"/><Relationship Id="rId7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55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0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Relationship Id="rId6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6.png"/><Relationship Id="rId6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64.png"/><Relationship Id="rId7" Type="http://schemas.openxmlformats.org/officeDocument/2006/relationships/image" Target="../media/image5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1.png"/><Relationship Id="rId4" Type="http://schemas.openxmlformats.org/officeDocument/2006/relationships/image" Target="../media/image68.png"/><Relationship Id="rId5" Type="http://schemas.openxmlformats.org/officeDocument/2006/relationships/image" Target="../media/image6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ts val="4488"/>
              <a:buNone/>
            </a:pPr>
            <a:r>
              <a:t/>
            </a:r>
            <a:endParaRPr sz="6600">
              <a:solidFill>
                <a:srgbClr val="FF0000"/>
              </a:solidFill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ts val="4488"/>
              <a:buNone/>
            </a:pPr>
            <a:r>
              <a:rPr lang="ru-RU" sz="6600">
                <a:solidFill>
                  <a:srgbClr val="FF0000"/>
                </a:solidFill>
              </a:rPr>
              <a:t>Наследование в С#. Полиморфизм. </a:t>
            </a:r>
            <a:endParaRPr sz="6600">
              <a:solidFill>
                <a:srgbClr val="FF0000"/>
              </a:solidFill>
            </a:endParaRPr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lang="ru-RU" sz="2400">
                <a:solidFill>
                  <a:srgbClr val="FF0000"/>
                </a:solidFill>
              </a:rPr>
              <a:t>Пример 2. Модификаторы доступа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94" name="Google Shape;19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835596"/>
            <a:ext cx="4085253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1200" y="869514"/>
            <a:ext cx="3569192" cy="2199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2567" y="3171800"/>
            <a:ext cx="54578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950" y="4495775"/>
            <a:ext cx="15430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95536" y="764704"/>
            <a:ext cx="8280920" cy="547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Все связи отношений разделяются на динамические и статические.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Звязи обозначают процессы, поэтому они могут быть тоже </a:t>
            </a:r>
            <a:r>
              <a:rPr lang="ru-RU">
                <a:solidFill>
                  <a:srgbClr val="0000CC"/>
                </a:solidFill>
              </a:rPr>
              <a:t>динамическими или статическими.</a:t>
            </a:r>
            <a:endParaRPr/>
          </a:p>
          <a:p>
            <a:pPr indent="611188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FF0000"/>
                </a:solidFill>
              </a:rPr>
              <a:t>Ассоциация , агрегация и композиция </a:t>
            </a:r>
            <a:r>
              <a:rPr lang="ru-RU"/>
              <a:t>– обозначают собой динамические процессы , потому что  в поцессе выполнения программы мы можем заниматься подменой объектов.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FF0000"/>
                </a:solidFill>
              </a:rPr>
              <a:t>Наследование</a:t>
            </a:r>
            <a:r>
              <a:rPr lang="ru-RU"/>
              <a:t> обозначает статический процесс –потому что , то что унаследовали то уже не можем менять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Но в С#  возможно динамическое наследование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611188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FF0000"/>
                </a:solidFill>
              </a:rPr>
              <a:t>Ассоциация , агрегация и композиция </a:t>
            </a:r>
            <a:r>
              <a:rPr lang="ru-RU"/>
              <a:t>выражаются черными ящиками, нам не надо обращаться в код , который писади другие программисты. Должны пользоваться тем что есть в Intellisence , т.е открытым интерфейсом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782638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Наследование выражается таким понятием как прозрачным ящиком. Мы видим что наследуется из базового класса. Попадают даже </a:t>
            </a:r>
            <a:r>
              <a:rPr lang="ru-RU" sz="2800">
                <a:solidFill>
                  <a:srgbClr val="0000CC"/>
                </a:solidFill>
              </a:rPr>
              <a:t>protected –члены. Всё это является не очень безопасным , потому что программист легко запутаться.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>
                <a:solidFill>
                  <a:srgbClr val="0000CC"/>
                </a:solidFill>
              </a:rPr>
              <a:t>Считается что наследование частично разрушают инкапсуляцию базового класса. Мы можем заглянуть в открытое и защищенное состояние базового класса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>
              <a:solidFill>
                <a:srgbClr val="0000CC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>
                <a:solidFill>
                  <a:srgbClr val="0000CC"/>
                </a:solidFill>
              </a:rPr>
              <a:t>Не рекомендуется использовать наследование где прийдется. К наследованию надо </a:t>
            </a:r>
            <a:r>
              <a:rPr lang="ru-RU">
                <a:solidFill>
                  <a:srgbClr val="0000CC"/>
                </a:solidFill>
              </a:rPr>
              <a:t>относиться очень осторожно и где возможно наследование заменять Ассоциацией , агрегацией и композицией 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457200" y="274638"/>
            <a:ext cx="8229600" cy="27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b="0" lang="ru-RU" sz="2400">
                <a:solidFill>
                  <a:srgbClr val="FF0000"/>
                </a:solidFill>
              </a:rPr>
              <a:t>Статические и динамические процессы</a:t>
            </a:r>
            <a:endParaRPr b="0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ru-RU"/>
              <a:t>Недостаток наследования – хрупкий базовый класс. Хрупкий базовый класс – фундаментальная проблема объектно-ориентированного программирования. Проблема хрупкого базового класса заключается в том, что малейшие правки в деталях реализации базового класса могут привнести ошибку в производные классы. В худшем случае это приводит к тому, что любая успешная модификация базового класса требует предварительного изучения всего дерева наследования, и зачастую невозможна (без создания ошибок) даже в этом случае.</a:t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210816" y="116632"/>
            <a:ext cx="7961584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ucida Sans"/>
              <a:buNone/>
            </a:pPr>
            <a:r>
              <a:rPr lang="ru-RU" sz="3200">
                <a:solidFill>
                  <a:srgbClr val="FF0000"/>
                </a:solidFill>
              </a:rPr>
              <a:t>Недостаток наследования </a:t>
            </a:r>
            <a:endParaRPr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lang="ru-RU" sz="2400">
                <a:solidFill>
                  <a:srgbClr val="0000CC"/>
                </a:solidFill>
              </a:rPr>
              <a:t>Основной упор </a:t>
            </a:r>
            <a:r>
              <a:rPr b="1" lang="ru-RU" sz="2400">
                <a:solidFill>
                  <a:srgbClr val="FF0000"/>
                </a:solidFill>
              </a:rPr>
              <a:t>повторного использования кода </a:t>
            </a:r>
            <a:r>
              <a:rPr b="1" lang="ru-RU" sz="2400">
                <a:solidFill>
                  <a:srgbClr val="0000CC"/>
                </a:solidFill>
              </a:rPr>
              <a:t>ставится на формировании , так называемых каркасов ( просто набор функциональности, набор полезных классов, которые выполняют какую-то деятельность)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ru-RU" sz="2400">
                <a:solidFill>
                  <a:srgbClr val="0000CC"/>
                </a:solidFill>
              </a:rPr>
              <a:t>Можно посмотреть  на FrameWork </a:t>
            </a:r>
            <a:endParaRPr b="1" sz="2400">
              <a:solidFill>
                <a:srgbClr val="0000CC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ru-RU" sz="2400">
                <a:solidFill>
                  <a:srgbClr val="0000CC"/>
                </a:solidFill>
              </a:rPr>
              <a:t>Microsoft из Visual Studio </a:t>
            </a:r>
            <a:endParaRPr b="1" sz="2400">
              <a:solidFill>
                <a:srgbClr val="0000CC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br>
              <a:rPr lang="ru-RU" sz="3100"/>
            </a:br>
            <a:r>
              <a:rPr lang="ru-RU" sz="3100"/>
              <a:t>Просмотр</a:t>
            </a:r>
            <a:r>
              <a:rPr lang="ru-RU" sz="3100">
                <a:solidFill>
                  <a:srgbClr val="0000CC"/>
                </a:solidFill>
              </a:rPr>
              <a:t>MicrosoftFrameWork из Visual Studio </a:t>
            </a:r>
            <a:br>
              <a:rPr lang="ru-RU" sz="4400">
                <a:solidFill>
                  <a:srgbClr val="0000CC"/>
                </a:solidFill>
              </a:rPr>
            </a:br>
            <a:r>
              <a:rPr lang="ru-RU"/>
              <a:t> 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3442702"/>
            <a:ext cx="28670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864" y="3429000"/>
            <a:ext cx="2009775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4168" y="2348880"/>
            <a:ext cx="256222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457200" y="692696"/>
            <a:ext cx="822960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611188" lvl="0" marL="10953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>
              <a:solidFill>
                <a:srgbClr val="0000CC"/>
              </a:solidFill>
            </a:endParaRPr>
          </a:p>
          <a:p>
            <a:pPr indent="611188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>
                <a:solidFill>
                  <a:srgbClr val="0000CC"/>
                </a:solidFill>
              </a:rPr>
              <a:t>Модификаторы доступа </a:t>
            </a:r>
            <a:r>
              <a:rPr lang="ru-RU" sz="2800"/>
              <a:t>– это ключевые слова, задающие объявленную доступность члена или типа.</a:t>
            </a:r>
            <a:r>
              <a:rPr lang="ru-RU" sz="2400"/>
              <a:t> </a:t>
            </a:r>
            <a:endParaRPr sz="2400"/>
          </a:p>
          <a:p>
            <a:pPr indent="611188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/>
              <a:t>При помощи модификаторов доступа можно задать следующие пять уровней доступности: </a:t>
            </a:r>
            <a:endParaRPr sz="28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1" marL="92075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ru-RU" sz="2900">
                <a:solidFill>
                  <a:srgbClr val="0000CC"/>
                </a:solidFill>
              </a:rPr>
              <a:t>1) public </a:t>
            </a:r>
            <a:r>
              <a:rPr lang="ru-RU" sz="2900"/>
              <a:t>– доступ к типу или члену возможен из любого другого кода в той же сборке или другой сборке, ссылающейся на него. </a:t>
            </a:r>
            <a:br>
              <a:rPr lang="ru-RU" sz="2900"/>
            </a:br>
            <a:endParaRPr sz="29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7999"/>
              <a:buNone/>
            </a:pPr>
            <a:r>
              <a:rPr lang="ru-RU" sz="2900">
                <a:solidFill>
                  <a:srgbClr val="0000CC"/>
                </a:solidFill>
              </a:rPr>
              <a:t>2) protected </a:t>
            </a:r>
            <a:r>
              <a:rPr lang="ru-RU" sz="2900"/>
              <a:t>– доступ к типу или элементу можно получить только из кода в том же классе, либо в производном классе.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br>
              <a:rPr lang="ru-RU" sz="2800"/>
            </a:br>
            <a:r>
              <a:rPr lang="ru-RU" sz="2800">
                <a:solidFill>
                  <a:srgbClr val="0000CC"/>
                </a:solidFill>
              </a:rPr>
              <a:t>3) internal </a:t>
            </a:r>
            <a:r>
              <a:rPr lang="ru-RU" sz="2400"/>
              <a:t>– </a:t>
            </a:r>
            <a:r>
              <a:rPr lang="ru-RU" sz="2800"/>
              <a:t>доступ к типу или члену возможен из любого кода в той же сборке, но не из другой сборки. </a:t>
            </a:r>
            <a:br>
              <a:rPr lang="ru-RU" sz="2800"/>
            </a:b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>
                <a:solidFill>
                  <a:srgbClr val="0000CC"/>
                </a:solidFill>
              </a:rPr>
              <a:t>4) protected internal </a:t>
            </a:r>
            <a:r>
              <a:rPr lang="ru-RU" sz="2400"/>
              <a:t>– </a:t>
            </a:r>
            <a:r>
              <a:rPr lang="ru-RU" sz="2800"/>
              <a:t>доступ ограничен текущей сборкой или типами, которые являются производными от содержащего класса.</a:t>
            </a:r>
            <a:br>
              <a:rPr lang="ru-RU" sz="2800"/>
            </a:br>
            <a:r>
              <a:rPr lang="ru-RU" sz="2800"/>
              <a:t>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>
                <a:solidFill>
                  <a:srgbClr val="0000CC"/>
                </a:solidFill>
              </a:rPr>
              <a:t>5) private </a:t>
            </a:r>
            <a:r>
              <a:rPr lang="ru-RU" sz="2400"/>
              <a:t>– </a:t>
            </a:r>
            <a:r>
              <a:rPr lang="ru-RU" sz="2800"/>
              <a:t>доступ к типу или члену можно получить только из кода в том же классе или структуре.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395536" y="18864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b="0" lang="ru-RU" sz="3600">
                <a:solidFill>
                  <a:srgbClr val="FF0000"/>
                </a:solidFill>
              </a:rPr>
              <a:t>Модификаторы доступа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07504" y="764704"/>
            <a:ext cx="8784976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873125" lvl="0" marL="10953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FF0000"/>
                </a:solidFill>
              </a:rPr>
              <a:t>Наследование очень тесно пересекается с повторним использование м кода </a:t>
            </a:r>
            <a:r>
              <a:rPr lang="ru-RU">
                <a:solidFill>
                  <a:srgbClr val="0000CC"/>
                </a:solidFill>
              </a:rPr>
              <a:t>. Всё что имеется в базовых классах повторно используется в производных. </a:t>
            </a:r>
            <a:endParaRPr/>
          </a:p>
          <a:p>
            <a:pPr indent="873125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>
              <a:solidFill>
                <a:srgbClr val="0000CC"/>
              </a:solidFill>
            </a:endParaRPr>
          </a:p>
          <a:p>
            <a:pPr indent="873125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0000CC"/>
                </a:solidFill>
              </a:rPr>
              <a:t>От одного базового мы можем унаследовать много производных классов. Базовый позволит поделиться своим состоянием и поведением с другими классами. Это и есть элементы повторного использования кода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>
              <a:solidFill>
                <a:srgbClr val="0000CC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0000CC"/>
                </a:solidFill>
              </a:rPr>
              <a:t>К повторному использованию кода относится: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ru-RU">
                <a:solidFill>
                  <a:srgbClr val="00B050"/>
                </a:solidFill>
              </a:rPr>
              <a:t>Методы (процедурный подход)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ru-RU">
                <a:solidFill>
                  <a:srgbClr val="00B050"/>
                </a:solidFill>
              </a:rPr>
              <a:t>Процесы наследования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ru-RU">
                <a:solidFill>
                  <a:srgbClr val="00B050"/>
                </a:solidFill>
              </a:rPr>
              <a:t>Ассоциация  агрегация , композиция</a:t>
            </a:r>
            <a:r>
              <a:rPr lang="ru-RU">
                <a:solidFill>
                  <a:srgbClr val="0000CC"/>
                </a:solidFill>
              </a:rPr>
              <a:t>( потому что если мы имеем готовые классы в составе своих библиотек, то мы можем использовать много раз, не создавая новых. </a:t>
            </a:r>
            <a:endParaRPr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0" y="1005900"/>
            <a:ext cx="4117851" cy="55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8" y="1005538"/>
            <a:ext cx="4680520" cy="5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323528" y="116632"/>
            <a:ext cx="8272928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109728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ru-RU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Object Browser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Можем посмотреть все классы все стереотипы. При выборе класса - справа появляется список всех методов, полей констант этого класса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lang="ru-RU" sz="2400">
                <a:solidFill>
                  <a:srgbClr val="FF0000"/>
                </a:solidFill>
              </a:rPr>
              <a:t>Вызов конструктора базового класса </a:t>
            </a:r>
            <a:r>
              <a:rPr b="0" lang="ru-RU" sz="1100">
                <a:solidFill>
                  <a:srgbClr val="0000CC"/>
                </a:solidFill>
              </a:rPr>
              <a:t>004_Constructors</a:t>
            </a:r>
            <a:endParaRPr b="0" sz="1100">
              <a:solidFill>
                <a:srgbClr val="0000CC"/>
              </a:solidFill>
            </a:endParaRPr>
          </a:p>
        </p:txBody>
      </p:sp>
      <p:pic>
        <p:nvPicPr>
          <p:cNvPr id="251" name="Google Shape;25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943" y="613037"/>
            <a:ext cx="3066667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9"/>
          <p:cNvCxnSpPr/>
          <p:nvPr/>
        </p:nvCxnSpPr>
        <p:spPr>
          <a:xfrm>
            <a:off x="107504" y="3724275"/>
            <a:ext cx="374441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1415" y="789062"/>
            <a:ext cx="43529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0" y="3764662"/>
            <a:ext cx="3962400" cy="312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9"/>
          <p:cNvCxnSpPr/>
          <p:nvPr/>
        </p:nvCxnSpPr>
        <p:spPr>
          <a:xfrm flipH="1">
            <a:off x="1763688" y="5326762"/>
            <a:ext cx="1368152" cy="69452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2987824" y="3573016"/>
            <a:ext cx="3168352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ru-RU" sz="13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Пользовательский конструктор.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Вызывается пользовательский конструктор базового класса, при этом не нужно,      присваивать значения, унаследованным членам в конструкторе производного класса.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:</a:t>
            </a:r>
            <a:r>
              <a:rPr b="1" lang="ru-RU" sz="13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base </a:t>
            </a: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Ключевое слово, кот вызывает конструктор базового класса</a:t>
            </a:r>
            <a:endParaRPr b="1" sz="13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6176" y="3914065"/>
            <a:ext cx="2880320" cy="258391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/>
          <p:nvPr/>
        </p:nvSpPr>
        <p:spPr>
          <a:xfrm>
            <a:off x="6141268" y="2959958"/>
            <a:ext cx="30060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ucida Sans"/>
              <a:buNone/>
            </a:pP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Использование ключевого слово </a:t>
            </a: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base</a:t>
            </a: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для вызова конструктора базового класса.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251520" y="4410"/>
            <a:ext cx="8928992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b="0" lang="ru-RU" sz="3000">
                <a:solidFill>
                  <a:srgbClr val="FF0000"/>
                </a:solidFill>
              </a:rPr>
              <a:t>Приведение типов </a:t>
            </a:r>
            <a:r>
              <a:rPr lang="ru-RU" sz="1300"/>
              <a:t>005_Inheritance</a:t>
            </a:r>
            <a:endParaRPr sz="1300"/>
          </a:p>
        </p:txBody>
      </p:sp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89" y="507990"/>
            <a:ext cx="6264696" cy="588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05" y="353265"/>
            <a:ext cx="2376264" cy="1587728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3760" y="404664"/>
            <a:ext cx="2562225" cy="15240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8" name="Google Shape;268;p30"/>
          <p:cNvSpPr txBox="1"/>
          <p:nvPr/>
        </p:nvSpPr>
        <p:spPr>
          <a:xfrm>
            <a:off x="3417937" y="2713530"/>
            <a:ext cx="906850" cy="73866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F1 f2 f3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F4  f5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69" name="Google Shape;269;p30"/>
          <p:cNvCxnSpPr/>
          <p:nvPr/>
        </p:nvCxnSpPr>
        <p:spPr>
          <a:xfrm rot="10800000">
            <a:off x="2771800" y="2276872"/>
            <a:ext cx="646138" cy="443466"/>
          </a:xfrm>
          <a:prstGeom prst="straightConnector1">
            <a:avLst/>
          </a:prstGeom>
          <a:noFill/>
          <a:ln cap="flat" cmpd="sng" w="19050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0"/>
          <p:cNvCxnSpPr/>
          <p:nvPr/>
        </p:nvCxnSpPr>
        <p:spPr>
          <a:xfrm flipH="1">
            <a:off x="2843808" y="2720337"/>
            <a:ext cx="574129" cy="996695"/>
          </a:xfrm>
          <a:prstGeom prst="straightConnector1">
            <a:avLst/>
          </a:prstGeom>
          <a:noFill/>
          <a:ln cap="flat" cmpd="sng" w="19050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1" name="Google Shape;271;p30"/>
          <p:cNvCxnSpPr/>
          <p:nvPr/>
        </p:nvCxnSpPr>
        <p:spPr>
          <a:xfrm>
            <a:off x="3151282" y="4221088"/>
            <a:ext cx="72008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30"/>
          <p:cNvSpPr txBox="1"/>
          <p:nvPr/>
        </p:nvSpPr>
        <p:spPr>
          <a:xfrm>
            <a:off x="4927012" y="4006472"/>
            <a:ext cx="29474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Оператор приведения типов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4636127" y="4221088"/>
            <a:ext cx="419468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ucida Sans"/>
              <a:buNone/>
            </a:pP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UpCast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Приводит к инкапсуляции </a:t>
            </a: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Приведение к базовому типу скрыло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всю ту функциональность , всё то состояние которое относится  к производному типу</a:t>
            </a:r>
            <a:endParaRPr/>
          </a:p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Зачем надо приведение типов?  Подходим к 3 парадигме ООП   - полиморфизм</a:t>
            </a:r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74" name="Google Shape;274;p30"/>
          <p:cNvCxnSpPr/>
          <p:nvPr/>
        </p:nvCxnSpPr>
        <p:spPr>
          <a:xfrm rot="10800000">
            <a:off x="3707904" y="4221088"/>
            <a:ext cx="1080120" cy="186322"/>
          </a:xfrm>
          <a:prstGeom prst="straightConnector1">
            <a:avLst/>
          </a:prstGeom>
          <a:noFill/>
          <a:ln cap="flat" cmpd="sng" w="19050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75" name="Google Shape;27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7686" y="5572574"/>
            <a:ext cx="21431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67944" y="5931163"/>
            <a:ext cx="1914525" cy="64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78" name="Google Shape;278;p30"/>
          <p:cNvSpPr/>
          <p:nvPr/>
        </p:nvSpPr>
        <p:spPr>
          <a:xfrm>
            <a:off x="4430443" y="2720337"/>
            <a:ext cx="46060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21 </a:t>
            </a:r>
            <a:r>
              <a:rPr lang="ru-RU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строке</a:t>
            </a: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lang="ru-RU" sz="12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newInstance</a:t>
            </a: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присваиваем  значение </a:t>
            </a:r>
            <a:r>
              <a:rPr b="1" lang="ru-RU" sz="12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Instance</a:t>
            </a: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, а именно ту ссылку , которая хранится в </a:t>
            </a:r>
            <a:r>
              <a:rPr b="1" lang="ru-RU" sz="12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Instance</a:t>
            </a: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( они ссылаются на один и тот же экземпляр) Но при этом используем оператор привеления типов </a:t>
            </a:r>
            <a:r>
              <a:rPr b="1" lang="ru-RU" sz="12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BaseClass</a:t>
            </a:r>
            <a:endParaRPr b="1" sz="12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3564643" y="2166339"/>
            <a:ext cx="53813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Класс DerivedClass имеет 5 полей.</a:t>
            </a: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Экземпляр </a:t>
            </a:r>
            <a:r>
              <a:rPr b="1" lang="ru-RU" sz="12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Instance </a:t>
            </a: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хранит </a:t>
            </a:r>
            <a:r>
              <a:rPr b="1" lang="ru-RU" sz="12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ссылку (адрес)</a:t>
            </a:r>
            <a:r>
              <a:rPr lang="ru-RU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на область памяти где находятся эти поля</a:t>
            </a:r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 sz="2800">
                <a:solidFill>
                  <a:srgbClr val="FF0000"/>
                </a:solidFill>
              </a:rPr>
              <a:t>Полиморфизм</a:t>
            </a:r>
            <a:r>
              <a:rPr lang="ru-RU" sz="2800">
                <a:solidFill>
                  <a:srgbClr val="FF0000"/>
                </a:solidFill>
              </a:rPr>
              <a:t>–возможность</a:t>
            </a:r>
            <a:r>
              <a:rPr lang="ru-RU" sz="2800"/>
              <a:t> объектов с одинаковой спецификацией иметь различную реализацию.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/>
              <a:t>В программировании существует две разновидности полиморфизма</a:t>
            </a:r>
            <a:endParaRPr/>
          </a:p>
          <a:p>
            <a:pPr indent="-4370388" lvl="0" marL="4479925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/>
              <a:t>1 </a:t>
            </a:r>
            <a:r>
              <a:rPr lang="ru-RU" sz="2800">
                <a:solidFill>
                  <a:srgbClr val="FF0000"/>
                </a:solidFill>
              </a:rPr>
              <a:t>Ad-hoc полиморфизм </a:t>
            </a:r>
            <a:r>
              <a:rPr lang="ru-RU" sz="2800"/>
              <a:t>(</a:t>
            </a:r>
            <a:r>
              <a:rPr lang="ru-RU" sz="1800"/>
              <a:t>при рассмотрении темы динамические типов</a:t>
            </a:r>
            <a:endParaRPr sz="1800"/>
          </a:p>
          <a:p>
            <a:pPr indent="-171450" lvl="0" marL="354013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2800"/>
              <a:t>2 </a:t>
            </a:r>
            <a:r>
              <a:rPr lang="ru-RU" sz="2800">
                <a:solidFill>
                  <a:srgbClr val="FF0000"/>
                </a:solidFill>
              </a:rPr>
              <a:t>Классический(принудительный)полиморфизм -</a:t>
            </a:r>
            <a:r>
              <a:rPr lang="ru-RU" sz="2200"/>
              <a:t>имеет 2 формы через который он может быть выражен</a:t>
            </a:r>
            <a:endParaRPr/>
          </a:p>
          <a:p>
            <a:pPr indent="-274638" lvl="1" marL="1257300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ru-RU" sz="2400"/>
              <a:t> •</a:t>
            </a:r>
            <a:r>
              <a:rPr b="1" lang="ru-RU" sz="2400">
                <a:solidFill>
                  <a:srgbClr val="0000CC"/>
                </a:solidFill>
              </a:rPr>
              <a:t>использование виртуальных членов </a:t>
            </a:r>
            <a:r>
              <a:rPr lang="ru-RU" sz="2400"/>
              <a:t>(переопределение virtual/override).</a:t>
            </a:r>
            <a:endParaRPr/>
          </a:p>
          <a:p>
            <a:pPr indent="-274638" lvl="1" marL="1257300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ru-RU" sz="2400"/>
              <a:t>•</a:t>
            </a:r>
            <a:r>
              <a:rPr b="1" lang="ru-RU" sz="2400">
                <a:solidFill>
                  <a:srgbClr val="0000CC"/>
                </a:solidFill>
              </a:rPr>
              <a:t>приведение типов</a:t>
            </a:r>
            <a:r>
              <a:rPr lang="ru-RU" sz="2400"/>
              <a:t>. (реализуется за счет приведения от базового до производного и наоборот)</a:t>
            </a:r>
            <a:endParaRPr/>
          </a:p>
          <a:p>
            <a:pPr indent="-144195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lang="ru-RU" sz="4400">
                <a:solidFill>
                  <a:srgbClr val="FF0000"/>
                </a:solidFill>
              </a:rPr>
              <a:t>Формы полиморфизма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Рассмотрение и применение модификаторов доступа.</a:t>
            </a:r>
            <a:br>
              <a:rPr lang="ru-RU"/>
            </a:br>
            <a:r>
              <a:rPr lang="ru-RU"/>
              <a:t>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Рассмотрение понятия инкапсуляции и механизмов наследования. </a:t>
            </a:r>
            <a:br>
              <a:rPr lang="ru-RU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Рассмотрение полиморфизма.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b="0" lang="ru-RU">
                <a:solidFill>
                  <a:srgbClr val="FF0000"/>
                </a:solidFill>
              </a:rPr>
              <a:t>Обзор, цель и назначение урока </a:t>
            </a:r>
            <a:endParaRPr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ru-RU" sz="2400">
                <a:solidFill>
                  <a:srgbClr val="FF0000"/>
                </a:solidFill>
              </a:rPr>
              <a:t>Зачем надо приведение типов? </a:t>
            </a:r>
            <a:r>
              <a:rPr lang="ru-RU" sz="2400">
                <a:solidFill>
                  <a:srgbClr val="0000CC"/>
                </a:solidFill>
              </a:rPr>
              <a:t>– </a:t>
            </a:r>
            <a:endParaRPr/>
          </a:p>
          <a:p>
            <a:pPr indent="701675" lvl="0" marL="10953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ru-RU" sz="2400">
                <a:solidFill>
                  <a:srgbClr val="0000CC"/>
                </a:solidFill>
              </a:rPr>
              <a:t>ООП специально разрабатывалось для того чтобы как то спроецировать объективную реальность на виртуальную. Потому что мы люди очень хорошо ориентируемся в объективной реальности (умеем обращаться с предметами. Общаться с другми людьми. И этот этикет который используется при общении как раз занимается тем что приводит нас к какому-то типу: сын или дочь, муж или жена , студент , работник. В разных ситуациях вы по-разному себя ведете, но при этом вы остаетесь тем кем вы были. Мы меняем состояние или поведение</a:t>
            </a:r>
            <a:endParaRPr/>
          </a:p>
          <a:p>
            <a:pPr indent="1055688" lvl="0" marL="10953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ru-RU" sz="2400">
                <a:solidFill>
                  <a:srgbClr val="0000CC"/>
                </a:solidFill>
              </a:rPr>
              <a:t>Мы знаем что у объекта есть две природы: состояние и поведение. Мы можем скрывать или открывать как состояние так и поведение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107504" y="764704"/>
            <a:ext cx="9036496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873125" lvl="0" marL="10953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Это скрытие и открытие состояний и поведений – есть изменение форм : изменение внешней формы (одели например шубу) или изменение формы поведения В техникуме одно поведениена вечеринке другое т.д</a:t>
            </a:r>
            <a:endParaRPr/>
          </a:p>
          <a:p>
            <a:pPr indent="873125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0000CC"/>
                </a:solidFill>
              </a:rPr>
              <a:t>Это изменение форм и состояние и поведения в ООП регламентируется такими конструкциями как </a:t>
            </a:r>
            <a:r>
              <a:rPr lang="ru-RU">
                <a:solidFill>
                  <a:srgbClr val="FF0000"/>
                </a:solidFill>
              </a:rPr>
              <a:t>приведениями типов</a:t>
            </a:r>
            <a:endParaRPr/>
          </a:p>
          <a:p>
            <a:pPr indent="873125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На 21 строке мы привелись к базовому типу и при этом у нас скрылась часть нашего поведения</a:t>
            </a:r>
            <a:endParaRPr/>
          </a:p>
          <a:p>
            <a:pPr indent="873125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Как проверить что у нас ссылки смотрят на один и тот же экземпляр? </a:t>
            </a:r>
            <a:endParaRPr/>
          </a:p>
          <a:p>
            <a:pPr indent="873125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Каждый объект имеет свой HashCode (как номер паспорта). На каждом экземпляре имеется метод GetHashCode()</a:t>
            </a:r>
            <a:endParaRPr/>
          </a:p>
          <a:p>
            <a:pPr indent="873125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На 32,33 строках на каждом экземпляре вызываем метод GetHashCode  - </a:t>
            </a:r>
            <a:r>
              <a:rPr lang="ru-RU">
                <a:solidFill>
                  <a:srgbClr val="FF0000"/>
                </a:solidFill>
              </a:rPr>
              <a:t>instance.GetHashCode(), </a:t>
            </a:r>
            <a:r>
              <a:rPr lang="ru-RU"/>
              <a:t>который выведет HashCode каждого объекта. Если </a:t>
            </a:r>
            <a:r>
              <a:rPr b="1" lang="ru-RU" sz="2800">
                <a:solidFill>
                  <a:srgbClr val="FF0000"/>
                </a:solidFill>
              </a:rPr>
              <a:t>Instance</a:t>
            </a:r>
            <a:r>
              <a:rPr lang="ru-RU" sz="2800"/>
              <a:t>  и </a:t>
            </a:r>
            <a:r>
              <a:rPr b="1" lang="ru-RU" sz="2800">
                <a:solidFill>
                  <a:srgbClr val="FF0000"/>
                </a:solidFill>
              </a:rPr>
              <a:t>newInstance</a:t>
            </a:r>
            <a:r>
              <a:rPr lang="ru-RU" sz="2800"/>
              <a:t>  имеют разные ссылки то и </a:t>
            </a:r>
            <a:r>
              <a:rPr lang="ru-RU"/>
              <a:t>HashCode будут разные</a:t>
            </a:r>
            <a:endParaRPr>
              <a:solidFill>
                <a:srgbClr val="FF0000"/>
              </a:solidFill>
            </a:endParaRPr>
          </a:p>
          <a:p>
            <a:pPr indent="873125" lvl="0" marL="10953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9" name="Google Shape;299;p33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ucida Sans"/>
              <a:buNone/>
            </a:pPr>
            <a:r>
              <a:rPr b="0" lang="ru-RU" sz="3200">
                <a:solidFill>
                  <a:srgbClr val="FF0000"/>
                </a:solidFill>
              </a:rPr>
              <a:t>HashCode объекта</a:t>
            </a:r>
            <a:endParaRPr b="0" sz="3200">
              <a:solidFill>
                <a:srgbClr val="FF0000"/>
              </a:solidFill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6598091"/>
            <a:ext cx="21431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9698" y="5445224"/>
            <a:ext cx="3591734" cy="7315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107504" y="332656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ru-RU"/>
              <a:t>Есть две формы приведения типов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b="1" lang="ru-RU" sz="2800">
                <a:solidFill>
                  <a:srgbClr val="FF0000"/>
                </a:solidFill>
              </a:rPr>
              <a:t>UpCast  и DownCast                              </a:t>
            </a:r>
            <a:r>
              <a:rPr b="1" lang="ru-RU" sz="1400">
                <a:solidFill>
                  <a:srgbClr val="FF0000"/>
                </a:solidFill>
              </a:rPr>
              <a:t>Up               Down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ru-RU" sz="1800">
                <a:solidFill>
                  <a:srgbClr val="FF0000"/>
                </a:solidFill>
              </a:rPr>
              <a:t>Каст –это приведение типов (не путать с Кастинг ом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ru-RU" sz="1800">
                <a:solidFill>
                  <a:srgbClr val="FF0000"/>
                </a:solidFill>
              </a:rPr>
              <a:t>Кастиг -это преобразование значений </a:t>
            </a:r>
            <a:r>
              <a:rPr lang="ru-RU" sz="1800"/>
              <a:t> (настоящее изменение значений)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8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ru-RU" sz="1800"/>
              <a:t>Приведение типов является второй формой классического принудительного полиморфизма. И мы видим что здесь не только меняется форма( а она меняется за счет сокрытия частей </a:t>
            </a:r>
            <a:r>
              <a:rPr b="1" lang="ru-RU" sz="1800">
                <a:solidFill>
                  <a:srgbClr val="FF0000"/>
                </a:solidFill>
              </a:rPr>
              <a:t>UpCast  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ru-RU" sz="1800"/>
              <a:t>Вторая форма  классического принудительного полиморфизма работает с инкапсуляцией. И те перь мы понимаем 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ru-RU" sz="1800">
                <a:solidFill>
                  <a:srgbClr val="FF0000"/>
                </a:solidFill>
              </a:rPr>
              <a:t>инкапсуляция имеет 2 формы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ru-RU" sz="1800"/>
              <a:t>1 форма – </a:t>
            </a:r>
            <a:r>
              <a:rPr b="1" lang="ru-RU" sz="1800">
                <a:solidFill>
                  <a:srgbClr val="0000CC"/>
                </a:solidFill>
              </a:rPr>
              <a:t>использование модификаторов доступа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ru-RU" sz="1800"/>
              <a:t>2 форма – </a:t>
            </a:r>
            <a:r>
              <a:rPr lang="ru-RU" sz="1800">
                <a:solidFill>
                  <a:srgbClr val="0000CC"/>
                </a:solidFill>
              </a:rPr>
              <a:t>это приведение к базовому типу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ru-RU" sz="1800">
                <a:solidFill>
                  <a:srgbClr val="0000CC"/>
                </a:solidFill>
              </a:rPr>
              <a:t>Поэтому играет </a:t>
            </a:r>
            <a:r>
              <a:rPr b="1" lang="ru-RU" sz="1800">
                <a:solidFill>
                  <a:srgbClr val="FF0000"/>
                </a:solidFill>
              </a:rPr>
              <a:t>UpCast</a:t>
            </a:r>
            <a:r>
              <a:rPr lang="ru-RU" sz="1800">
                <a:solidFill>
                  <a:srgbClr val="0000CC"/>
                </a:solidFill>
              </a:rPr>
              <a:t>такую роль и в инкапсуляции и в полиморфизме. Он и скрывает и за счет этого сокрытия меняет форму либо состояни или поведения либо одновременно и то и другое- меняет форму существующего объекта</a:t>
            </a:r>
            <a:endParaRPr sz="1800">
              <a:solidFill>
                <a:srgbClr val="0000CC"/>
              </a:solidFill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122" y="620688"/>
            <a:ext cx="481957" cy="126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65225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ru-RU">
                <a:solidFill>
                  <a:srgbClr val="FF0000"/>
                </a:solidFill>
              </a:rPr>
              <a:t>В случае одновременного использования двух форм классического полиморфизма, первая форма нейтрализует вторую (доминирует над второй).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5" name="Google Shape;315;p35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050474"/>
            <a:ext cx="1054598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260648"/>
            <a:ext cx="8568952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88640"/>
            <a:ext cx="8424936" cy="60486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16632"/>
            <a:ext cx="8424936" cy="59766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ucida Sans"/>
              <a:buNone/>
            </a:pPr>
            <a:r>
              <a:rPr lang="ru-RU" sz="3200">
                <a:solidFill>
                  <a:srgbClr val="FF0000"/>
                </a:solidFill>
              </a:rPr>
              <a:t>Переопределение виртуального метода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343" name="Google Shape;3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90" y="764704"/>
            <a:ext cx="4057650" cy="14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4" name="Google Shape;34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6798" y="729308"/>
            <a:ext cx="4467225" cy="14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5" name="Google Shape;345;p3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04" y="2420888"/>
            <a:ext cx="6790477" cy="3990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9"/>
          <p:cNvCxnSpPr/>
          <p:nvPr/>
        </p:nvCxnSpPr>
        <p:spPr>
          <a:xfrm flipH="1" rot="10800000">
            <a:off x="2411760" y="3902174"/>
            <a:ext cx="2088232" cy="28803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7" name="Google Shape;347;p39"/>
          <p:cNvCxnSpPr/>
          <p:nvPr/>
        </p:nvCxnSpPr>
        <p:spPr>
          <a:xfrm flipH="1" rot="10800000">
            <a:off x="2627784" y="4046190"/>
            <a:ext cx="1872208" cy="7509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8" name="Google Shape;348;p39"/>
          <p:cNvCxnSpPr/>
          <p:nvPr/>
        </p:nvCxnSpPr>
        <p:spPr>
          <a:xfrm flipH="1" rot="10800000">
            <a:off x="2627784" y="4190206"/>
            <a:ext cx="1872208" cy="118301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50" name="Google Shape;35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8725" y="3768240"/>
            <a:ext cx="2081386" cy="74087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9"/>
          <p:cNvSpPr/>
          <p:nvPr/>
        </p:nvSpPr>
        <p:spPr>
          <a:xfrm>
            <a:off x="2411760" y="2392086"/>
            <a:ext cx="66784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Происходит переопределение виртуальных методов ( не замещение методов )</a:t>
            </a:r>
            <a:endParaRPr/>
          </a:p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ucida Sans"/>
              <a:buNone/>
            </a:pP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Разница :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когда мы выполняем замещение не виртуальных методов , то в случае UpCast проиходит вызов из базового класса</a:t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3123798" y="5356294"/>
            <a:ext cx="58406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Если используем виртуальные методы и переопределяем их в производных классах- то </a:t>
            </a: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виртуальный метод из базового не вызовется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а будет вызван переопределенный метод из производного класса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71450" lvl="0" marL="354013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Вспомним </a:t>
            </a:r>
            <a:r>
              <a:rPr lang="ru-RU" sz="2800"/>
              <a:t>2 форму полиморфизма  </a:t>
            </a:r>
            <a:r>
              <a:rPr lang="ru-RU" sz="2800">
                <a:solidFill>
                  <a:srgbClr val="FF0000"/>
                </a:solidFill>
              </a:rPr>
              <a:t>Классический(принудительный)полиморфизм -</a:t>
            </a:r>
            <a:r>
              <a:rPr lang="ru-RU" sz="2200"/>
              <a:t>имеет 2 формы через который он может быть выражен</a:t>
            </a:r>
            <a:endParaRPr/>
          </a:p>
          <a:p>
            <a:pPr indent="-274638" lvl="1" marL="1257300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ru-RU" sz="2400"/>
              <a:t> •</a:t>
            </a:r>
            <a:r>
              <a:rPr b="1" lang="ru-RU" sz="2400">
                <a:solidFill>
                  <a:srgbClr val="0000CC"/>
                </a:solidFill>
              </a:rPr>
              <a:t>использование виртуальных членов </a:t>
            </a:r>
            <a:r>
              <a:rPr lang="ru-RU" sz="2400"/>
              <a:t>(переопределение virtual/override).</a:t>
            </a:r>
            <a:endParaRPr/>
          </a:p>
          <a:p>
            <a:pPr indent="-274638" lvl="1" marL="1257300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ru-RU" sz="2400"/>
              <a:t>•</a:t>
            </a:r>
            <a:r>
              <a:rPr b="1" lang="ru-RU" sz="2400">
                <a:solidFill>
                  <a:srgbClr val="0000CC"/>
                </a:solidFill>
              </a:rPr>
              <a:t>приведение типов</a:t>
            </a:r>
            <a:r>
              <a:rPr lang="ru-RU" sz="2400"/>
              <a:t>. (реализуется за счет приведения от базового до производного и наоборот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Если не будем использовать приведение типов – мы создаем экземпляр производного класса и вызываем на него метод  Получается виртуальный метод будет переопределен и вызовется тот метод который был помечен словом override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FF0000"/>
                </a:solidFill>
              </a:rPr>
              <a:t>Задача переопределения </a:t>
            </a:r>
            <a:r>
              <a:rPr lang="ru-RU"/>
              <a:t>– заменить метод из базового класса другим методом в производном( к примеру нам не хватает той функциональности которую предоставляет базовым класс)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 А Задача </a:t>
            </a:r>
            <a:r>
              <a:rPr lang="ru-RU">
                <a:solidFill>
                  <a:srgbClr val="FF0000"/>
                </a:solidFill>
              </a:rPr>
              <a:t>UpCast</a:t>
            </a:r>
            <a:r>
              <a:rPr lang="ru-RU"/>
              <a:t>– привестись наоборот к базовому классу и вызвать оттуда этот метод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Получается  что первая форма полиморфизма- виртуальные методы с их переопределениями - борятся против второй формы, против  </a:t>
            </a:r>
            <a:r>
              <a:rPr lang="ru-RU">
                <a:solidFill>
                  <a:srgbClr val="FF0000"/>
                </a:solidFill>
              </a:rPr>
              <a:t>UpCast</a:t>
            </a:r>
            <a:r>
              <a:rPr lang="ru-RU"/>
              <a:t>,  потому что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переопределение говорит я хочу к новому , а </a:t>
            </a:r>
            <a:r>
              <a:rPr lang="ru-RU">
                <a:solidFill>
                  <a:srgbClr val="FF0000"/>
                </a:solidFill>
              </a:rPr>
              <a:t>UpCast</a:t>
            </a:r>
            <a:r>
              <a:rPr lang="ru-RU"/>
              <a:t> говорит – я хочу к старому – к родителю наверх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Получается если используется в коде две формы( и наличие переопределенных членов и имеется Абкаст – то 1 форма полиморфизма доминирует над второй формой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FF0000"/>
                </a:solidFill>
              </a:rPr>
              <a:t>!!!!__В случае одновременного  использования двух форм классического полиморфизма, первая форма нейтрализует вторую (доминирует над второй).</a:t>
            </a:r>
            <a:r>
              <a:rPr lang="ru-RU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8" name="Google Shape;358;p40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791127" y="103485"/>
            <a:ext cx="69127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1" lang="ru-RU" sz="1800">
                <a:solidFill>
                  <a:srgbClr val="FF0000"/>
                </a:solidFill>
              </a:rPr>
              <a:t>Использование витруальных и невиртуальных методов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65" name="Google Shape;365;p4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00" y="2284362"/>
            <a:ext cx="4733925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286" y="692696"/>
            <a:ext cx="4086225" cy="209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68" name="Google Shape;36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992" y="535533"/>
            <a:ext cx="4286250" cy="2409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369" name="Google Shape;369;p41"/>
          <p:cNvCxnSpPr/>
          <p:nvPr/>
        </p:nvCxnSpPr>
        <p:spPr>
          <a:xfrm>
            <a:off x="2483768" y="4437112"/>
            <a:ext cx="1152128" cy="1682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70" name="Google Shape;370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4760" y="4437112"/>
            <a:ext cx="1946930" cy="10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41"/>
          <p:cNvCxnSpPr>
            <a:endCxn id="370" idx="1"/>
          </p:cNvCxnSpPr>
          <p:nvPr/>
        </p:nvCxnSpPr>
        <p:spPr>
          <a:xfrm flipH="1" rot="10800000">
            <a:off x="2771660" y="4937175"/>
            <a:ext cx="983100" cy="50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2" name="Google Shape;372;p41"/>
          <p:cNvCxnSpPr/>
          <p:nvPr/>
        </p:nvCxnSpPr>
        <p:spPr>
          <a:xfrm flipH="1" rot="10800000">
            <a:off x="2814112" y="5301208"/>
            <a:ext cx="821784" cy="7880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3" name="Google Shape;373;p41"/>
          <p:cNvSpPr/>
          <p:nvPr/>
        </p:nvSpPr>
        <p:spPr>
          <a:xfrm>
            <a:off x="2272248" y="2953663"/>
            <a:ext cx="44462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lang="ru-RU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Это всё делается   для комбинирования</a:t>
            </a:r>
            <a:endParaRPr/>
          </a:p>
        </p:txBody>
      </p:sp>
      <p:sp>
        <p:nvSpPr>
          <p:cNvPr id="374" name="Google Shape;374;p41"/>
          <p:cNvSpPr/>
          <p:nvPr/>
        </p:nvSpPr>
        <p:spPr>
          <a:xfrm>
            <a:off x="4207336" y="3292217"/>
            <a:ext cx="47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lang="ru-RU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Важно заметить</a:t>
            </a:r>
            <a:endParaRPr/>
          </a:p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lang="ru-RU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Использование </a:t>
            </a:r>
            <a:r>
              <a:rPr lang="ru-RU" sz="16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виртуальных методов </a:t>
            </a:r>
            <a:r>
              <a:rPr lang="ru-RU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– это </a:t>
            </a:r>
            <a:r>
              <a:rPr lang="ru-RU" sz="16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полиморфизм</a:t>
            </a:r>
            <a:r>
              <a:rPr lang="ru-RU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, а </a:t>
            </a:r>
            <a:r>
              <a:rPr lang="ru-RU" sz="16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замещение методов –это не полиморфизм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1. Рассмотрение понятия наследования.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2. Обзор и применение модификаторов доступа.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3. Вызов конструктора базового класса.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4. Приведение к базовому типу.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5. Понятие Upcast-а и DownCast-а.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6. Рассмотрение понятия полиморфизма.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7. Операторы Is и As.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8. Cast с использованием оператора as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/>
              <a:t>9. Использование герметизированных классов.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ru-RU">
                <a:solidFill>
                  <a:srgbClr val="FF0000"/>
                </a:solidFill>
              </a:rPr>
              <a:t>Замещение метода базового класса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210816" y="116632"/>
            <a:ext cx="8609656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План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rPr lang="ru-RU" sz="1600"/>
              <a:t>Рассмотрим как можно обратиться к виртуальному методу из  базового класса</a:t>
            </a:r>
            <a:endParaRPr sz="1600"/>
          </a:p>
        </p:txBody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Lucida Sans"/>
              <a:buNone/>
            </a:pPr>
            <a:r>
              <a:rPr lang="ru-RU" sz="2000">
                <a:solidFill>
                  <a:srgbClr val="FF0000"/>
                </a:solidFill>
              </a:rPr>
              <a:t>Вызов виртуального метода из базового класса </a:t>
            </a:r>
            <a:r>
              <a:rPr lang="ru-RU" sz="1100">
                <a:solidFill>
                  <a:srgbClr val="FF0000"/>
                </a:solidFill>
              </a:rPr>
              <a:t>008_base.Method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81" name="Google Shape;381;p4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82" name="Google Shape;3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1124744"/>
            <a:ext cx="4410359" cy="226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09" y="3573016"/>
            <a:ext cx="4498041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/>
          <p:nvPr/>
        </p:nvSpPr>
        <p:spPr>
          <a:xfrm>
            <a:off x="4703068" y="4221087"/>
            <a:ext cx="41790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 производном классе мы переопределяем метод базового класса и при этом  на 12 строке мы обращаемся  к ключевому  слову </a:t>
            </a: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base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, который позволяет нам обращаться напрямую к членам базового класса. И вызываем метод именно из базового класса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base.Method();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Если мы убирем </a:t>
            </a:r>
            <a:r>
              <a:rPr b="1" lang="ru-RU" sz="140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base то это будет равносильно this.Method();   -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и это будет рекурсивный  вызов</a:t>
            </a:r>
            <a:endParaRPr/>
          </a:p>
        </p:txBody>
      </p:sp>
      <p:pic>
        <p:nvPicPr>
          <p:cNvPr id="385" name="Google Shape;38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2612" y="3392041"/>
            <a:ext cx="19431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4008" y="1113346"/>
            <a:ext cx="4433566" cy="293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3557356" y="116632"/>
            <a:ext cx="5256584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Lucida Sans"/>
              <a:buNone/>
            </a:pPr>
            <a:r>
              <a:rPr b="0" lang="ru-RU" sz="2700">
                <a:solidFill>
                  <a:srgbClr val="FF0000"/>
                </a:solidFill>
              </a:rPr>
              <a:t>Операторы is  as </a:t>
            </a:r>
            <a:r>
              <a:rPr lang="ru-RU" sz="1200"/>
              <a:t>009_IsAs</a:t>
            </a:r>
            <a:endParaRPr sz="1200"/>
          </a:p>
        </p:txBody>
      </p:sp>
      <p:sp>
        <p:nvSpPr>
          <p:cNvPr id="392" name="Google Shape;392;p4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259686"/>
            <a:ext cx="3240360" cy="33187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94" name="Google Shape;39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33" y="3645024"/>
            <a:ext cx="2850115" cy="14706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95" name="Google Shape;39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7580" y="1939657"/>
            <a:ext cx="5456137" cy="14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309045" y="3509210"/>
            <a:ext cx="5544616" cy="87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 sz="1400"/>
              <a:t>В условной конструкции на строке 25 говорим - если класс переменной </a:t>
            </a:r>
            <a:r>
              <a:rPr b="1" lang="ru-RU" sz="1400"/>
              <a:t>b </a:t>
            </a:r>
            <a:r>
              <a:rPr lang="ru-RU" sz="1400"/>
              <a:t>наследуется от класса А  или если класс В можна привести к типу классу А то is возвращает True. Далее а присваивает ссылку на </a:t>
            </a:r>
            <a:r>
              <a:rPr b="1" lang="ru-RU" sz="1400"/>
              <a:t>b  , </a:t>
            </a:r>
            <a:r>
              <a:rPr lang="ru-RU" sz="1400"/>
              <a:t>предварительно приводим к типу 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1400"/>
              <a:t>Если это не возможно то а оставляет равной </a:t>
            </a:r>
            <a:r>
              <a:rPr lang="ru-RU" sz="1600">
                <a:solidFill>
                  <a:srgbClr val="FF0000"/>
                </a:solidFill>
              </a:rPr>
              <a:t>null</a:t>
            </a:r>
            <a:endParaRPr sz="1600"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1400"/>
          </a:p>
        </p:txBody>
      </p:sp>
      <p:pic>
        <p:nvPicPr>
          <p:cNvPr id="397" name="Google Shape;39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4" y="5398290"/>
            <a:ext cx="2876440" cy="91729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/>
          <p:nvPr/>
        </p:nvSpPr>
        <p:spPr>
          <a:xfrm>
            <a:off x="2907332" y="5730805"/>
            <a:ext cx="612916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Если b можна привести к типу класса А , то </a:t>
            </a:r>
            <a:r>
              <a:rPr b="1"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приводится и ссылка  попадает в </a:t>
            </a: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а. Если невоєможно то в а вернется null</a:t>
            </a:r>
            <a:endParaRPr b="1" sz="14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С 25 по 32 строки представлен полный  алгоритм оператора </a:t>
            </a: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as.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Чтоб не писать эти строки не писать используем  оператора </a:t>
            </a: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as</a:t>
            </a:r>
            <a:endParaRPr b="1" sz="14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9" name="Google Shape;39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86595" y="4509135"/>
            <a:ext cx="6370637" cy="121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5" name="Google Shape;405;p44"/>
          <p:cNvSpPr txBox="1"/>
          <p:nvPr>
            <p:ph type="title"/>
          </p:nvPr>
        </p:nvSpPr>
        <p:spPr>
          <a:xfrm>
            <a:off x="457200" y="274638"/>
            <a:ext cx="3898776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lang="ru-RU" sz="1800">
                <a:solidFill>
                  <a:srgbClr val="FF0000"/>
                </a:solidFill>
              </a:rPr>
              <a:t>Безопасное приведение типа</a:t>
            </a:r>
            <a:br>
              <a:rPr lang="ru-RU" sz="1800">
                <a:solidFill>
                  <a:srgbClr val="FF0000"/>
                </a:solidFill>
              </a:rPr>
            </a:br>
            <a:endParaRPr sz="1800"/>
          </a:p>
        </p:txBody>
      </p:sp>
      <p:pic>
        <p:nvPicPr>
          <p:cNvPr id="406" name="Google Shape;406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908720"/>
            <a:ext cx="4028572" cy="17333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07" name="Google Shape;40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2780928"/>
            <a:ext cx="5688632" cy="400027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4"/>
          <p:cNvSpPr/>
          <p:nvPr/>
        </p:nvSpPr>
        <p:spPr>
          <a:xfrm>
            <a:off x="3725455" y="3244334"/>
            <a:ext cx="53110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15 строке делаем UpCast, но через использование ключевого слова  as.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Использование слова as для UpCast называется </a:t>
            </a: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безопасным приведением типа</a:t>
            </a:r>
            <a:endParaRPr b="1" sz="14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5076056" y="4544124"/>
            <a:ext cx="39604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Оператор as работает как на UpCast , так и на DownCast  9 (строка 19) 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10" name="Google Shape;41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992" y="537270"/>
            <a:ext cx="4618866" cy="22783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6" name="Google Shape;416;p45"/>
          <p:cNvSpPr txBox="1"/>
          <p:nvPr>
            <p:ph type="title"/>
          </p:nvPr>
        </p:nvSpPr>
        <p:spPr>
          <a:xfrm>
            <a:off x="2051720" y="188640"/>
            <a:ext cx="4618856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Lucida Sans"/>
              <a:buNone/>
            </a:pPr>
            <a:r>
              <a:rPr b="0" lang="ru-RU" sz="2000">
                <a:solidFill>
                  <a:srgbClr val="FF0000"/>
                </a:solidFill>
              </a:rPr>
              <a:t>Герметизированные классы </a:t>
            </a:r>
            <a:r>
              <a:rPr b="0" lang="ru-RU" sz="1200">
                <a:solidFill>
                  <a:srgbClr val="FF0000"/>
                </a:solidFill>
              </a:rPr>
              <a:t>011_Sealed</a:t>
            </a:r>
            <a:endParaRPr b="0" sz="1200">
              <a:solidFill>
                <a:srgbClr val="FF0000"/>
              </a:solidFill>
            </a:endParaRPr>
          </a:p>
        </p:txBody>
      </p:sp>
      <p:pic>
        <p:nvPicPr>
          <p:cNvPr id="417" name="Google Shape;4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5" y="548680"/>
            <a:ext cx="6022058" cy="590465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/>
          <p:nvPr/>
        </p:nvSpPr>
        <p:spPr>
          <a:xfrm>
            <a:off x="2627784" y="1196751"/>
            <a:ext cx="612068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7 строке  создаем класс SealedClass с ключевым словом sealed. sealed говорит что мы не можем наследоваться от класса SealedClass – запрет на наследование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5364088" y="3244334"/>
            <a:ext cx="367240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15 строке попытка наследования приводит  к ошибке уровня компиляции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5364088" y="4077072"/>
            <a:ext cx="37799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sealed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позволяет создать герметизированные классы или так называемые запечатанные классы 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6129562" y="5013176"/>
            <a:ext cx="29069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герметизированные (запечатанные ) классы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– это классы от которых запрещено наследование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547664" y="35476"/>
            <a:ext cx="5410944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Lucida Sans"/>
              <a:buNone/>
            </a:pPr>
            <a:r>
              <a:rPr lang="ru-RU" sz="2000">
                <a:solidFill>
                  <a:srgbClr val="FF0000"/>
                </a:solidFill>
              </a:rPr>
              <a:t>sealed- методы</a:t>
            </a:r>
            <a:endParaRPr/>
          </a:p>
        </p:txBody>
      </p:sp>
      <p:pic>
        <p:nvPicPr>
          <p:cNvPr id="428" name="Google Shape;4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744"/>
            <a:ext cx="6086475" cy="54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188641"/>
            <a:ext cx="3635896" cy="376369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>
            <p:ph idx="1" type="body"/>
          </p:nvPr>
        </p:nvSpPr>
        <p:spPr>
          <a:xfrm>
            <a:off x="2483768" y="519674"/>
            <a:ext cx="2448272" cy="1210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Можно так же создавать </a:t>
            </a:r>
            <a:r>
              <a:rPr lang="ru-RU" sz="2800"/>
              <a:t>sealed- методы.</a:t>
            </a: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6330267" y="4149080"/>
            <a:ext cx="28137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15 строке переопределен метод   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437" name="Google Shape;437;p4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8" name="Google Shape;438;p47"/>
          <p:cNvSpPr/>
          <p:nvPr/>
        </p:nvSpPr>
        <p:spPr>
          <a:xfrm>
            <a:off x="2286000" y="1582341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Модификатор  sealed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При применении к классу, модификатор sealed запрещает другим классам наследоваться от этого класса.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Модификатор sealed можно использовать с методами или свойствами. Это позволяет запретить переопределять виртуальные методы или свойства в производныхклассах.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210816" y="116632"/>
            <a:ext cx="89289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Lucida Sans"/>
              <a:buNone/>
            </a:pPr>
            <a:r>
              <a:rPr lang="ru-RU" sz="2800">
                <a:solidFill>
                  <a:srgbClr val="FF0000"/>
                </a:solidFill>
              </a:rPr>
              <a:t>Парадигмы программирования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251520" y="404664"/>
            <a:ext cx="8640960" cy="604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0000CC"/>
                </a:solidFill>
              </a:rPr>
              <a:t>ООП </a:t>
            </a:r>
            <a:r>
              <a:rPr lang="ru-RU">
                <a:solidFill>
                  <a:srgbClr val="0000CC"/>
                </a:solidFill>
              </a:rPr>
              <a:t>– </a:t>
            </a:r>
            <a:r>
              <a:rPr lang="ru-RU"/>
              <a:t>Объектно-ориентированное программирование – парадигма программирования, в которой основными концепциями являются понятия объектов и классов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 </a:t>
            </a:r>
            <a:r>
              <a:rPr b="1" lang="ru-RU">
                <a:solidFill>
                  <a:srgbClr val="0000CC"/>
                </a:solidFill>
              </a:rPr>
              <a:t>Парадигма программирования</a:t>
            </a:r>
            <a:r>
              <a:rPr lang="ru-RU">
                <a:solidFill>
                  <a:srgbClr val="0000CC"/>
                </a:solidFill>
              </a:rPr>
              <a:t> </a:t>
            </a:r>
            <a:r>
              <a:rPr lang="ru-RU"/>
              <a:t>— это система идей и понятий, определяющих стиль написания компьютерных программ, а также образ мышления программиста. </a:t>
            </a:r>
            <a:endParaRPr/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0000CC"/>
                </a:solidFill>
              </a:rPr>
              <a:t> К основным парадигмам ООП относятся: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1) </a:t>
            </a:r>
            <a:r>
              <a:rPr b="1" lang="ru-RU">
                <a:solidFill>
                  <a:srgbClr val="FF0000"/>
                </a:solidFill>
              </a:rPr>
              <a:t>Инкапсуляция </a:t>
            </a:r>
            <a:r>
              <a:rPr lang="ru-RU"/>
              <a:t>- это свойство системы, позволяющее объединить данные и методы, работающие с ними, в классе и скрыть детали реализации от пользователя. </a:t>
            </a:r>
            <a:br>
              <a:rPr lang="ru-RU"/>
            </a:b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FF0000"/>
                </a:solidFill>
              </a:rPr>
              <a:t>2) Наследование </a:t>
            </a:r>
            <a:r>
              <a:rPr lang="ru-RU"/>
              <a:t>- это свойство системы, позволяющее описать новый класс на основе уже существующего. </a:t>
            </a:r>
            <a:br>
              <a:rPr lang="ru-RU"/>
            </a:b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FF0000"/>
                </a:solidFill>
              </a:rPr>
              <a:t>3) Полиморфизм </a:t>
            </a:r>
            <a:r>
              <a:rPr lang="ru-RU"/>
              <a:t>- возможность объектов с одинаковой спецификацией иметь различную реализацию. </a:t>
            </a:r>
            <a:br>
              <a:rPr lang="ru-RU"/>
            </a:b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FF0000"/>
                </a:solidFill>
              </a:rPr>
              <a:t>4) Абстракция </a:t>
            </a:r>
            <a:r>
              <a:rPr lang="ru-RU"/>
              <a:t>– это придание объекту характеристик, которые четко определяют его концептуальные границы, отличая от всех других объектов. Позволяет работать с объектами, не вдаваясь в особенности их реализации.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FF0000"/>
                </a:solidFill>
              </a:rPr>
              <a:t>5) Посылка сообщений </a:t>
            </a:r>
            <a:r>
              <a:rPr lang="ru-RU"/>
              <a:t>- это способ передачи управления объекту. Если объект должен «отвечать» на это сообщение, то у него должен быть метод, соответствующий данному сообщению. </a:t>
            </a:r>
            <a:r>
              <a:rPr b="1" lang="ru-RU">
                <a:solidFill>
                  <a:srgbClr val="FF0000"/>
                </a:solidFill>
              </a:rPr>
              <a:t>Это организация информационных потоков между объектами  (</a:t>
            </a:r>
            <a:r>
              <a:rPr lang="ru-RU" sz="2500"/>
              <a:t>понимает что один объект пользуется услугами других объектов , как-то они обращаются друг другу. Каждый объет включает в себя функциональность , согласно роду деятельности описанного его классу. Поэтому один объект вызывает на другом объекте методы  и посылает тем самым сообщение этому объекту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FF0000"/>
                </a:solidFill>
              </a:rPr>
              <a:t>6) Повторное использование </a:t>
            </a:r>
            <a:r>
              <a:rPr lang="ru-RU"/>
              <a:t>– парадигма ООП в которой утверждается, что программы (компьютерная программа, программный модуль) частично либо полностью должны составляться из частей, написанных ранее компонентов и/или частей другой программы (системы). Это основная методология, которая применяется для сокращения трудозатрат при разработке сложных систем. </a:t>
            </a:r>
            <a:endParaRPr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17500" y="980728"/>
            <a:ext cx="8229600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Наследование – механизм объектно-ориентированного программирования (наряду с инкапсуляцией, полиморфизмом и абстракцией), позволяющий описать новый класс на основе уже существующего (родительского), при этом свойства и функциональность родительского класса заимствуются новым классом.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317500" y="188640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3888"/>
              <a:buFont typeface="Lucida Sans"/>
              <a:buNone/>
            </a:pPr>
            <a:r>
              <a:rPr lang="ru-RU"/>
              <a:t> </a:t>
            </a:r>
            <a:r>
              <a:rPr b="0" lang="ru-RU" sz="3600">
                <a:solidFill>
                  <a:srgbClr val="FF0000"/>
                </a:solidFill>
              </a:rPr>
              <a:t>Наследование – парадигма ООП</a:t>
            </a:r>
            <a:endParaRPr b="0" sz="3600">
              <a:solidFill>
                <a:srgbClr val="FF0000"/>
              </a:solidFill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708920"/>
            <a:ext cx="7951787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467544" y="11663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4" y="160522"/>
            <a:ext cx="4702274" cy="312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04" y="3429000"/>
            <a:ext cx="4552950" cy="2714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840" y="260648"/>
            <a:ext cx="1371600" cy="125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2074" y="310565"/>
            <a:ext cx="1416149" cy="29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2103" y="668756"/>
            <a:ext cx="4219575" cy="2543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87930" y="3586162"/>
            <a:ext cx="4552950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72074" y="5882210"/>
            <a:ext cx="2640286" cy="26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5" y="962024"/>
            <a:ext cx="4268919" cy="167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959" y="294521"/>
            <a:ext cx="42386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1920" y="3763089"/>
            <a:ext cx="3323810" cy="2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3928" y="6101737"/>
            <a:ext cx="5197202" cy="22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504" y="2843386"/>
            <a:ext cx="35337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7116" y="5301208"/>
            <a:ext cx="2114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5791" y="2776711"/>
            <a:ext cx="38195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7643200" y="5735022"/>
            <a:ext cx="1429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ˌ</a:t>
            </a:r>
            <a:r>
              <a:rPr lang="ru-RU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ɪnækˈsesəbl</a:t>
            </a: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5623259" y="6400284"/>
            <a:ext cx="27045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недоступен из-за его уровня защиты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3923928" y="3748261"/>
            <a:ext cx="49613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395535" y="2636911"/>
            <a:ext cx="410445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5004048" y="2776711"/>
            <a:ext cx="374215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755576" y="300211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Пример  1</a:t>
            </a: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Наследование ( в самом первом приблежении – это передача открытого и защищенного состояния или поведения от одного класса другому.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FF0000"/>
                </a:solidFill>
              </a:rPr>
              <a:t>Базовый класс </a:t>
            </a:r>
            <a:r>
              <a:rPr lang="ru-RU"/>
              <a:t>– это класс от которых наследуются состояние и поведение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FF0000"/>
                </a:solidFill>
              </a:rPr>
              <a:t>Производный класс  </a:t>
            </a:r>
            <a:r>
              <a:rPr lang="ru-RU"/>
              <a:t>это класс , который принимает функциональность или некоторое состояние от базового класса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>
                <a:solidFill>
                  <a:srgbClr val="FF0000"/>
                </a:solidFill>
              </a:rPr>
              <a:t>Рекомендуется использовать следующие пары: 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ru-RU"/>
              <a:t>Базовый класс – Производный класс 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ru-RU"/>
              <a:t>Супер класс – Подкласс или (сабкласс) 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ru-RU"/>
              <a:t>Родительский класс – Дочерний класс 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ru-RU"/>
              <a:t>Класс Родитель – Класс Потомок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Lucida Sans"/>
              <a:buNone/>
            </a:pPr>
            <a:r>
              <a:rPr b="0" lang="ru-RU" sz="2800">
                <a:solidFill>
                  <a:srgbClr val="FF0000"/>
                </a:solidFill>
              </a:rPr>
              <a:t>Базовый, производный  классы</a:t>
            </a:r>
            <a:endParaRPr b="0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5292080" y="116632"/>
            <a:ext cx="2016224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b="0" lang="ru-RU" sz="1800">
                <a:solidFill>
                  <a:srgbClr val="FF0000"/>
                </a:solidFill>
              </a:rPr>
              <a:t>Пример 2</a:t>
            </a:r>
            <a:endParaRPr b="0" sz="1800">
              <a:solidFill>
                <a:srgbClr val="FF0000"/>
              </a:solidFill>
            </a:endParaRPr>
          </a:p>
        </p:txBody>
      </p:sp>
      <p:pic>
        <p:nvPicPr>
          <p:cNvPr id="184" name="Google Shape;18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116632"/>
            <a:ext cx="5180953" cy="35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9128" y="3900354"/>
            <a:ext cx="45434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9832" y="548680"/>
            <a:ext cx="1400175" cy="1076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5235" y="2780928"/>
            <a:ext cx="429577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5220072" y="548680"/>
            <a:ext cx="381642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Все связи отношений разделяются на динамические и статические. Звязи обозначают процесы, поэтому они могутбыть тоже динамическиеми или статическими.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Ассоциация , агрегация и композиция </a:t>
            </a: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– обозначают собой </a:t>
            </a:r>
            <a:r>
              <a:rPr lang="ru-RU" sz="27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динамические процесы </a:t>
            </a: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потому что  в поцесе выполнения программмы мы можем заниматься подменой объектов.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Наследование обозначает статический процесс </a:t>
            </a: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–потому что , то что унаследовали то уже не можем менять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Но в С#  возможно динамическое наследование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