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30" name="Google Shape;30;p3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33" name="Google Shape;33;p3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Relationship Id="rId7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36.png"/><Relationship Id="rId7" Type="http://schemas.openxmlformats.org/officeDocument/2006/relationships/image" Target="../media/image44.png"/><Relationship Id="rId8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107504" y="764704"/>
            <a:ext cx="90364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ts val="4488"/>
              <a:buNone/>
            </a:pPr>
            <a:r>
              <a:t/>
            </a:r>
            <a:endParaRPr sz="6600">
              <a:solidFill>
                <a:srgbClr val="FF0000"/>
              </a:solidFill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ts val="4488"/>
              <a:buNone/>
            </a:pPr>
            <a:r>
              <a:rPr lang="ru-RU" sz="6600">
                <a:solidFill>
                  <a:srgbClr val="FF0000"/>
                </a:solidFill>
              </a:rPr>
              <a:t> </a:t>
            </a:r>
            <a:r>
              <a:rPr lang="ru-RU" sz="5800">
                <a:solidFill>
                  <a:srgbClr val="FF0000"/>
                </a:solidFill>
              </a:rPr>
              <a:t>Абстракція.</a:t>
            </a:r>
            <a:endParaRPr/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ts val="3944"/>
              <a:buNone/>
            </a:pPr>
            <a:r>
              <a:rPr lang="ru-RU" sz="5800">
                <a:solidFill>
                  <a:srgbClr val="0000CC"/>
                </a:solidFill>
              </a:rPr>
              <a:t>Абстрактні класи та інтерфейси.</a:t>
            </a:r>
            <a:endParaRPr/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ts val="4488"/>
              <a:buNone/>
            </a:pPr>
            <a:r>
              <a:rPr lang="ru-RU" sz="6600">
                <a:solidFill>
                  <a:srgbClr val="FF0000"/>
                </a:solidFill>
              </a:rPr>
              <a:t> </a:t>
            </a:r>
            <a:endParaRPr sz="6600">
              <a:solidFill>
                <a:srgbClr val="FF0000"/>
              </a:solidFill>
            </a:endParaRPr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683568" y="2132856"/>
            <a:ext cx="741682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Основная идея абстракции  состоит в том, чтобы отделить способ использования составных объектов данных от деталей их реализации, в виде более простых объектов, подобно тому, как функциональная абстракция разделяет способ использования функции и деталей её реализации, в терминах более примитивных функций, таким образом, данные обрабатываются функцией высокого уровня с помощью вызова функций низкого уровня. 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Основная идея абстракции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Абстрактные классы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539552" y="1582341"/>
            <a:ext cx="81369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Абстрактные классы реализуют на практике один из принципов ООП - полиморфизма. Абстрактный класс может содержать (и не содержать) абстрактные методы и свойства. Абстрактный метод не реализуется для класса, в котором описан, однако должен быть реализован для его неабстрактных потомков. Абстрактные классы представляют собой наиболее общие абстракции, то есть имеющие наибольший объем и наименьшее содержание. 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673675" y="3933056"/>
            <a:ext cx="8352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Ключевое слово abstract может использоваться с </a:t>
            </a:r>
            <a:r>
              <a:rPr b="1" lang="ru-RU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классами, методами, свойствами, индексаторами и событиями.</a:t>
            </a:r>
            <a:r>
              <a:rPr lang="ru-RU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332656"/>
            <a:ext cx="7878311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48346"/>
            <a:ext cx="5039832" cy="654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3235" y="6142062"/>
            <a:ext cx="12287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4458861" y="493676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самом деле пустых методов нет и фактически на 10 строке будет </a:t>
            </a:r>
            <a:endParaRPr/>
          </a:p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b="1" lang="ru-RU" sz="18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public virtual  void Method() {} 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4518248" y="1510895"/>
            <a:ext cx="449478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ЗАПОМНИМ: Технически абстрактных методов не существует , а логически существуют</a:t>
            </a:r>
            <a:endParaRPr/>
          </a:p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Для того чтобы реализовать абстрактные методы из базового класса мы переопределяем его в производном классе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4518248" y="2708960"/>
            <a:ext cx="4608512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 26 строке создаем экземпляр класса </a:t>
            </a:r>
            <a:r>
              <a:rPr lang="ru-RU" sz="270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ConcreteClass</a:t>
            </a: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и приводим его к абстрактному базовому типу  </a:t>
            </a:r>
            <a:r>
              <a:rPr lang="ru-RU" sz="270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AbstractClass.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Если бы мы написали </a:t>
            </a:r>
            <a:endParaRPr sz="2700">
              <a:solidFill>
                <a:srgbClr val="0000CC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b="1" lang="ru-RU" sz="250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ConcreteClass  instance = new ConcreteClass();</a:t>
            </a:r>
            <a:endParaRPr b="1" sz="2500">
              <a:solidFill>
                <a:srgbClr val="0000CC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То было бы не правильно с точки зрения мышления , с точки зрения абстракции. Зачем тогда абстракция . </a:t>
            </a:r>
            <a:endParaRPr/>
          </a:p>
          <a:p>
            <a:pPr indent="430213" lvl="0" marL="10953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Абстракция должна сформировать собирательное понятие и конкретика всё равно должна представиться абстракцией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Когда мы создаем экземпляры конкретных классов которые реализуют абстрактные классы либо наследуются от абстрактных классов, то мы всегда должны приводить их к базовому абстрактному типу , потому что так правильно</a:t>
            </a:r>
            <a:endParaRPr/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28 строке мы вызываем на экземпляре instance  реализацию этого абстрактного метода с16 строки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72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ru-RU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2966125" y="0"/>
            <a:ext cx="396044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Lucida Sans"/>
              <a:buNone/>
            </a:pPr>
            <a:r>
              <a:rPr lang="ru-RU" sz="2000">
                <a:solidFill>
                  <a:srgbClr val="FF0000"/>
                </a:solidFill>
              </a:rPr>
              <a:t>Абстрактный класс </a:t>
            </a:r>
            <a:r>
              <a:rPr lang="ru-RU" sz="1000">
                <a:solidFill>
                  <a:schemeClr val="dk1"/>
                </a:solidFill>
              </a:rPr>
              <a:t>001_Abstraction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type="title"/>
          </p:nvPr>
        </p:nvSpPr>
        <p:spPr>
          <a:xfrm>
            <a:off x="611560" y="9439"/>
            <a:ext cx="8229600" cy="3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Lucida Sans"/>
              <a:buNone/>
            </a:pPr>
            <a:r>
              <a:rPr lang="ru-RU" sz="1600">
                <a:solidFill>
                  <a:srgbClr val="FF0000"/>
                </a:solidFill>
              </a:rPr>
              <a:t>Наследование абстрактного класса от конкретного класса. </a:t>
            </a:r>
            <a:r>
              <a:rPr lang="ru-RU" sz="1000">
                <a:solidFill>
                  <a:schemeClr val="dk1"/>
                </a:solidFill>
              </a:rPr>
              <a:t>002_Abstraction</a:t>
            </a:r>
            <a:endParaRPr sz="1000"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28" y="260648"/>
            <a:ext cx="5308808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2" y="4797152"/>
            <a:ext cx="4471579" cy="210645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499992" y="692696"/>
            <a:ext cx="4536504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2438" lvl="0" marL="0" rtl="0" algn="l">
              <a:spcBef>
                <a:spcPts val="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  На 17 строке создается абстрактный класс AbstractClass который наследуется от конкретного класса ConcreteClassA</a:t>
            </a:r>
            <a:endParaRPr sz="1100"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Это значит что абстракция вбирает в себя готовую конкретику. Например ноутбук – это абстракция , но она состоит из конкретных маленьких частей и эти части разрабатывались разными компаниями. 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Важно заменить: в C#  отсутствует множественное наследование – мы не можем один класс унаследовать от нескольких классов 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Мы понимаем , что метод из базового класса попадает (наследуется)на 18 строку.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На 19 строке создается открытый абстрактный метод ( но помним что абстрактных методов не существует – это чисто абстрактные методы)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На 23 строке создаем еще один конкретный класс ConcreteClassB , который наследуется от абстрактного классаAbstractClass. Операция (метод) Operation() тоже насквозь будет унаследована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На 25 строке реализуем метод из базового абстрактного класса 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Если есть абстрактный метод то обязательно надо в конкретном наследуемом классе написать реализацию.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/>
              <a:t>Если убрать реализацию метода на 25 строке то будет ошибка уровня компиляции 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b="1" lang="ru-RU" sz="1100">
                <a:solidFill>
                  <a:srgbClr val="FF0000"/>
                </a:solidFill>
              </a:rPr>
              <a:t>'Abstraction.ConcreteClassB' does not implement inherited abstract member  -  </a:t>
            </a:r>
            <a:r>
              <a:rPr lang="ru-RU" sz="1100">
                <a:solidFill>
                  <a:srgbClr val="0000CC"/>
                </a:solidFill>
              </a:rPr>
              <a:t>'Abstraction.ConcreteClassB' не реализовал абстрактный член- метод</a:t>
            </a:r>
            <a:endParaRPr/>
          </a:p>
          <a:p>
            <a:pPr indent="452438" lvl="0" marL="0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>
                <a:solidFill>
                  <a:srgbClr val="0000CC"/>
                </a:solidFill>
              </a:rPr>
              <a:t> </a:t>
            </a:r>
            <a:endParaRPr/>
          </a:p>
          <a:p>
            <a:pPr indent="342900" lvl="0" marL="109538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>
                <a:solidFill>
                  <a:srgbClr val="0000CC"/>
                </a:solidFill>
              </a:rPr>
              <a:t>На 35 строке создаем экземпляр класса  ConcreteClassB‘ приводим его к базовому абстрактному типу </a:t>
            </a:r>
            <a:r>
              <a:rPr lang="ru-RU" sz="1100"/>
              <a:t>AbstractClass</a:t>
            </a:r>
            <a:endParaRPr sz="1100"/>
          </a:p>
          <a:p>
            <a:pPr indent="342900" lvl="0" marL="109538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t/>
            </a:r>
            <a:endParaRPr sz="1100">
              <a:solidFill>
                <a:srgbClr val="0000CC"/>
              </a:solidFill>
            </a:endParaRPr>
          </a:p>
          <a:p>
            <a:pPr indent="342900" lvl="0" marL="109538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>
                <a:solidFill>
                  <a:srgbClr val="0000CC"/>
                </a:solidFill>
              </a:rPr>
              <a:t>На 37 строке вызываем реализацию абстрактного метода</a:t>
            </a:r>
            <a:endParaRPr/>
          </a:p>
          <a:p>
            <a:pPr indent="342900" lvl="0" marL="109538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>
                <a:solidFill>
                  <a:srgbClr val="0000CC"/>
                </a:solidFill>
              </a:rPr>
              <a:t>На 38 строке –вызываем унаследуемую операцию из самого верхнего конкретного класса</a:t>
            </a:r>
            <a:endParaRPr/>
          </a:p>
          <a:p>
            <a:pPr indent="342900" lvl="0" marL="109538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t/>
            </a:r>
            <a:endParaRPr sz="1100">
              <a:solidFill>
                <a:srgbClr val="0000CC"/>
              </a:solidFill>
            </a:endParaRPr>
          </a:p>
          <a:p>
            <a:pPr indent="342900" lvl="0" marL="109538" rtl="0" algn="l">
              <a:spcBef>
                <a:spcPts val="400"/>
              </a:spcBef>
              <a:spcAft>
                <a:spcPts val="0"/>
              </a:spcAft>
              <a:buSzPts val="748"/>
              <a:buNone/>
            </a:pPr>
            <a:r>
              <a:rPr lang="ru-RU" sz="1100">
                <a:solidFill>
                  <a:srgbClr val="0000CC"/>
                </a:solidFill>
              </a:rPr>
              <a:t>Этот пример показывает то , что абстрактные классы позволяют не только от них наследоваться другим классам, но они могут и сми наследоваться  как от абстрактных классов так и от конкретных классов</a:t>
            </a:r>
            <a:endParaRPr sz="1100">
              <a:solidFill>
                <a:srgbClr val="0000CC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1800" y="6381328"/>
            <a:ext cx="1895475" cy="361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467544" y="116632"/>
            <a:ext cx="8229600" cy="27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548680"/>
            <a:ext cx="4810125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9952" y="908720"/>
            <a:ext cx="4257675" cy="212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499992" y="3079501"/>
            <a:ext cx="4536504" cy="1861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 sz="1100"/>
              <a:t>В AbstractClassB два абстрактных метода.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1100"/>
              <a:t>Здесь мы формируем собирательную абстракцию из существующих. В  конкретном классе ConcreteClass реализуются эти  два метода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1100">
                <a:solidFill>
                  <a:srgbClr val="0000CC"/>
                </a:solidFill>
              </a:rPr>
              <a:t>Реализация абстрактного метода из базового абстрактного класса, в производном абстрактном классе - не обязательна. Но в конкретном классе обязательна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1100">
                <a:solidFill>
                  <a:srgbClr val="0000CC"/>
                </a:solidFill>
              </a:rPr>
              <a:t>На 38 строке создаем экземпляр класса  ConcreteClass приводим его к базовому абстрактному типу </a:t>
            </a:r>
            <a:r>
              <a:rPr lang="ru-RU" sz="1100"/>
              <a:t>AbstractClassА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1100"/>
              <a:t> На 42 строке ошибка – потому что за счет приведения типов </a:t>
            </a:r>
            <a:r>
              <a:rPr b="1" lang="ru-RU" sz="1100"/>
              <a:t>OperationB() </a:t>
            </a:r>
            <a:r>
              <a:rPr lang="ru-RU" sz="1100"/>
              <a:t>инкапсулировался</a:t>
            </a:r>
            <a:endParaRPr sz="11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1200">
              <a:solidFill>
                <a:srgbClr val="0000CC"/>
              </a:solidFill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008" y="4869160"/>
            <a:ext cx="3457575" cy="12930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467544" y="11663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Lucida Sans"/>
              <a:buNone/>
            </a:pPr>
            <a:r>
              <a:rPr lang="ru-RU" sz="2000">
                <a:solidFill>
                  <a:srgbClr val="FF0000"/>
                </a:solidFill>
              </a:rPr>
              <a:t>Какие методы можно создавать в абстрактных классах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476672"/>
            <a:ext cx="7275513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5148064" y="3212976"/>
            <a:ext cx="3672408" cy="1354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 sz="1200"/>
              <a:t>В производных классах  мы можем создавать:</a:t>
            </a:r>
            <a:endParaRPr sz="12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Char char="-"/>
            </a:pPr>
            <a:r>
              <a:rPr lang="ru-RU" sz="1200"/>
              <a:t>Обычные методы заместить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Char char="-"/>
            </a:pPr>
            <a:r>
              <a:rPr lang="ru-RU" sz="1200"/>
              <a:t>Виртуальнве методы переопределить и заместить тоже если не укажем override  это отделная форма перекрытия – это на профешинал-курсе рассмотрим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Char char="-"/>
            </a:pPr>
            <a:r>
              <a:rPr lang="ru-RU" sz="1200"/>
              <a:t>Абстрактные методыреализуем абстракцию (материализуем)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331640" y="645333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73" y="260648"/>
            <a:ext cx="7170737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73" y="4062065"/>
            <a:ext cx="5153025" cy="2790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5976" y="6021288"/>
            <a:ext cx="2343150" cy="438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5389240" y="6309320"/>
            <a:ext cx="375476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2" name="Google Shape;25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30" y="764704"/>
            <a:ext cx="8306503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467544" y="188640"/>
            <a:ext cx="8229600" cy="3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30" y="18937"/>
            <a:ext cx="7732046" cy="36100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330" y="3705225"/>
            <a:ext cx="5859838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6055" y="5792238"/>
            <a:ext cx="3312369" cy="5951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2771800" y="3705225"/>
            <a:ext cx="6192688" cy="1019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952"/>
              <a:buNone/>
            </a:pPr>
            <a:r>
              <a:rPr lang="ru-RU" sz="1400"/>
              <a:t>На 17 строке мы реализуем абстрактный метод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lang="ru-RU" sz="1400"/>
              <a:t>Почему на 17 строке мы пишем override. Потому что технически абстрактных методов не существует . Абстактные методы – это чисто виртуальные методы с пустыми телами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Рассмотрение абстрактных классов. </a:t>
            </a:r>
            <a:br>
              <a:rPr lang="ru-RU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Рассмотрение интерфейсов.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r>
              <a:rPr b="0" lang="ru-RU">
                <a:solidFill>
                  <a:srgbClr val="FF0000"/>
                </a:solidFill>
              </a:rPr>
              <a:t>Обзор, цель и назначение урока </a:t>
            </a:r>
            <a:endParaRPr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70" name="Google Shape;27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60648"/>
            <a:ext cx="8268941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6" name="Google Shape;27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77" name="Google Shape;27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0648"/>
            <a:ext cx="8638131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3" name="Google Shape;28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284" name="Google Shape;28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0648"/>
            <a:ext cx="8604482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395536" y="8367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ru-RU"/>
              <a:t>Интерфейс</a:t>
            </a:r>
            <a:r>
              <a:rPr lang="ru-RU"/>
              <a:t>— это набор сигнатур методов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Сигнатура – это имя метода и принимаемые параметры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/>
              <a:t>В С-шарп имеется специальная конструкция , которая имитирует такие чистые абстрактные классы только с одними абстрактными методами . И никак реализаций эта конструкция не может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ru-RU">
                <a:solidFill>
                  <a:srgbClr val="FF0000"/>
                </a:solidFill>
              </a:rPr>
              <a:t>Интерфейс</a:t>
            </a:r>
            <a:r>
              <a:rPr lang="ru-RU">
                <a:solidFill>
                  <a:srgbClr val="FF0000"/>
                </a:solidFill>
              </a:rPr>
              <a:t>— </a:t>
            </a:r>
            <a:r>
              <a:rPr lang="ru-RU"/>
              <a:t>семантическая и синтаксическая конструкция в коде программы, используемая для специфицирования услуг, предоставляемых классом или  компонентом.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Интерфейс- стереотип, являющийся аналогом чистого абстрактного класса, в котором запрещена любая реализация.</a:t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1" name="Google Shape;291;p35"/>
          <p:cNvSpPr txBox="1"/>
          <p:nvPr>
            <p:ph type="title"/>
          </p:nvPr>
        </p:nvSpPr>
        <p:spPr>
          <a:xfrm>
            <a:off x="2483768" y="548680"/>
            <a:ext cx="3744416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Lucida Sans"/>
              <a:buNone/>
            </a:pPr>
            <a:r>
              <a:rPr lang="ru-RU" sz="2800">
                <a:solidFill>
                  <a:srgbClr val="FF0000"/>
                </a:solidFill>
              </a:rPr>
              <a:t>Интерфейсы</a:t>
            </a:r>
            <a:br>
              <a:rPr lang="ru-RU" sz="2800">
                <a:solidFill>
                  <a:srgbClr val="FF0000"/>
                </a:solidFill>
              </a:rPr>
            </a:br>
            <a:endParaRPr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323528" y="1268760"/>
            <a:ext cx="8496944" cy="108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Для имени интерфейса следует применять в качестве префикса букву "I".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Это подсказывает, что данный тип является интерфейсом.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Интерфейс содержит только абстракцию.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 Интерфейс представляет собой стереотип</a:t>
            </a:r>
            <a:endParaRPr/>
          </a:p>
          <a:p>
            <a:pPr indent="-183187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8" name="Google Shape;29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lang="ru-RU" sz="2400">
                <a:solidFill>
                  <a:srgbClr val="FF0000"/>
                </a:solidFill>
              </a:rPr>
              <a:t>Создание интерфейсов</a:t>
            </a:r>
            <a:br>
              <a:rPr lang="ru-RU" sz="2400">
                <a:solidFill>
                  <a:srgbClr val="FF0000"/>
                </a:solidFill>
              </a:rPr>
            </a:br>
            <a:endParaRPr sz="2400">
              <a:solidFill>
                <a:srgbClr val="FF0000"/>
              </a:solidFill>
            </a:endParaRPr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2636912"/>
            <a:ext cx="4572546" cy="91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6" name="Google Shape;30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307" name="Google Shape;3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8163"/>
            <a:ext cx="8532813" cy="5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3" name="Google Shape;313;p38"/>
          <p:cNvSpPr txBox="1"/>
          <p:nvPr>
            <p:ph type="title"/>
          </p:nvPr>
        </p:nvSpPr>
        <p:spPr>
          <a:xfrm>
            <a:off x="467544" y="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lang="ru-RU" sz="2400">
                <a:solidFill>
                  <a:srgbClr val="FF0000"/>
                </a:solidFill>
              </a:rPr>
              <a:t>Пример1  </a:t>
            </a:r>
            <a:r>
              <a:rPr lang="ru-RU" sz="900">
                <a:solidFill>
                  <a:schemeClr val="dk1"/>
                </a:solidFill>
              </a:rPr>
              <a:t>001_Interfaces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14" name="Google Shape;31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" y="820453"/>
            <a:ext cx="4896545" cy="583264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/>
          <p:nvPr/>
        </p:nvSpPr>
        <p:spPr>
          <a:xfrm>
            <a:off x="2627784" y="764704"/>
            <a:ext cx="604867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243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9 строке мы можем не писать слово abstract и так понятно что в интерфейсах только абстрактные методы.</a:t>
            </a:r>
            <a:endParaRPr/>
          </a:p>
          <a:p>
            <a:pPr indent="45243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Можно сказать: интерфейсы наследуются или  интерфейсы  реализуются. Поэтому не смотря что стоит знак наследования говорим : на 12 строке реализуем интерфейс </a:t>
            </a: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IInterface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 классе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MyClass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Поэтому на 12 строке создаем класс , который реализует интерфей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 14 строке мы реализуем метод  Method() интерфейса  </a:t>
            </a: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IInterface 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4171627"/>
            <a:ext cx="32956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/>
          <p:nvPr/>
        </p:nvSpPr>
        <p:spPr>
          <a:xfrm>
            <a:off x="5796136" y="3429000"/>
            <a:ext cx="16450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Тоже правильно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3" name="Google Shape;323;p39"/>
          <p:cNvSpPr txBox="1"/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lang="ru-RU" sz="1800">
                <a:solidFill>
                  <a:srgbClr val="FF0000"/>
                </a:solidFill>
              </a:rPr>
              <a:t>Пример2 Множественное наследование реализации </a:t>
            </a:r>
            <a:r>
              <a:rPr lang="ru-RU" sz="1000">
                <a:solidFill>
                  <a:schemeClr val="dk1"/>
                </a:solidFill>
              </a:rPr>
              <a:t>002_Interfaces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78" y="620688"/>
            <a:ext cx="2302578" cy="1543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25" name="Google Shape;32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477" y="2163738"/>
            <a:ext cx="2302578" cy="1466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26" name="Google Shape;32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04" y="3428517"/>
            <a:ext cx="5760640" cy="3323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27" name="Google Shape;327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7944" y="764704"/>
            <a:ext cx="4067175" cy="3905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28" name="Google Shape;32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8808" y="5805264"/>
            <a:ext cx="32385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4" name="Google Shape;334;p40"/>
          <p:cNvSpPr txBox="1"/>
          <p:nvPr/>
        </p:nvSpPr>
        <p:spPr>
          <a:xfrm>
            <a:off x="435698" y="908720"/>
            <a:ext cx="8168750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Если рассуждать то интерфейсы к ООП относятся частично. Они как конструкции языка изначально должны применяться к компонентному программированиюю И в чистом ООП должны давать предпочтение абстрактным классам. Почему?. Случись вносить какие-то изменения и модификации в архитектуру то абстрактный класс проще расширить функциональностью какой-то и исправить какие-то архитектурные недочеты и ошибки</a:t>
            </a:r>
            <a:endParaRPr/>
          </a:p>
          <a:p>
            <a:pPr indent="512763" lvl="0" marL="10953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Но если вы уже используете интерфейсы – внести изменения будет крайне сложно. И поэтому для того чтобы пользоваться интерфейсами нужно обладать достаточно хорошим мышлением чтобы уметь формировать действительно фундаментальные абстракции. Именно те абстракции которые будут незыблемы , неизменны , что потом не прийдется это все переписывать и тратить очень большие деньги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611560" y="3717032"/>
            <a:ext cx="763284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60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С С шарп не существует так такового чистого  множественного наследования. У нас есть наследование абстракции и наследование реализации. От интерфейса унаследовать реализации. Не возможно. </a:t>
            </a:r>
            <a:endParaRPr/>
          </a:p>
          <a:p>
            <a:pPr indent="4460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Поэтому в С-шарп не существует множественного наследования реализации.</a:t>
            </a:r>
            <a:endParaRPr/>
          </a:p>
          <a:p>
            <a:pPr indent="4460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Наследование абстракций от интерфейсов существует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Когда программисты говорят множественное наследование то подразумевают наследование реализации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6" name="Google Shape;336;p40"/>
          <p:cNvSpPr txBox="1"/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Lucida Sans"/>
              <a:buNone/>
            </a:pPr>
            <a:r>
              <a:rPr lang="ru-RU" sz="1800">
                <a:solidFill>
                  <a:srgbClr val="FF0000"/>
                </a:solidFill>
              </a:rPr>
              <a:t>Множественное наследование реализации </a:t>
            </a:r>
            <a:r>
              <a:rPr lang="ru-RU" sz="1000">
                <a:solidFill>
                  <a:schemeClr val="dk1"/>
                </a:solidFill>
              </a:rPr>
              <a:t>002_Interfaces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2" name="Google Shape;342;p41"/>
          <p:cNvSpPr txBox="1"/>
          <p:nvPr>
            <p:ph type="title"/>
          </p:nvPr>
        </p:nvSpPr>
        <p:spPr>
          <a:xfrm>
            <a:off x="2640758" y="116632"/>
            <a:ext cx="6395738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Lucida Sans"/>
              <a:buNone/>
            </a:pPr>
            <a:r>
              <a:rPr lang="ru-RU" sz="1200">
                <a:solidFill>
                  <a:srgbClr val="FF0000"/>
                </a:solidFill>
              </a:rPr>
              <a:t>Техника явного указания имени интерфейса в имени метода </a:t>
            </a:r>
            <a:r>
              <a:rPr lang="ru-RU" sz="900">
                <a:solidFill>
                  <a:schemeClr val="dk1"/>
                </a:solidFill>
              </a:rPr>
              <a:t>003_Interfaces</a:t>
            </a:r>
            <a:endParaRPr sz="900">
              <a:solidFill>
                <a:srgbClr val="FF0000"/>
              </a:solidFill>
            </a:endParaRPr>
          </a:p>
        </p:txBody>
      </p:sp>
      <p:pic>
        <p:nvPicPr>
          <p:cNvPr id="343" name="Google Shape;3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78" y="116632"/>
            <a:ext cx="2302578" cy="1543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4" name="Google Shape;34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180" y="1659682"/>
            <a:ext cx="2302578" cy="1466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5" name="Google Shape;34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3163596"/>
            <a:ext cx="6589713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7016" y="372023"/>
            <a:ext cx="6192688" cy="32403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5436096" y="4365104"/>
            <a:ext cx="3563608" cy="1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 sz="1400"/>
              <a:t>В данном примере в обеих интерфейсах методы с одинаковым именем.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1400"/>
              <a:t>Техника называется </a:t>
            </a:r>
            <a:r>
              <a:rPr b="1" lang="ru-RU" sz="1400">
                <a:solidFill>
                  <a:srgbClr val="FF0000"/>
                </a:solidFill>
              </a:rPr>
              <a:t>Явное указание имени интерфейса в имени метода , которому он принадлежи</a:t>
            </a:r>
            <a:r>
              <a:rPr lang="ru-RU" sz="1400">
                <a:solidFill>
                  <a:srgbClr val="FF0000"/>
                </a:solidFill>
              </a:rPr>
              <a:t>т</a:t>
            </a:r>
            <a:r>
              <a:rPr lang="ru-RU" sz="1400"/>
              <a:t>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14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 sz="1400"/>
              <a:t>Обратить внимание Не имеют спецификаторов доступа</a:t>
            </a:r>
            <a:endParaRPr sz="1400"/>
          </a:p>
        </p:txBody>
      </p:sp>
      <p:sp>
        <p:nvSpPr>
          <p:cNvPr id="348" name="Google Shape;348;p41"/>
          <p:cNvSpPr/>
          <p:nvPr/>
        </p:nvSpPr>
        <p:spPr>
          <a:xfrm>
            <a:off x="7740352" y="395820"/>
            <a:ext cx="1055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Пример 3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49" name="Google Shape;349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23926" y="6021288"/>
            <a:ext cx="3248025" cy="31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07504" y="764704"/>
            <a:ext cx="903649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1. Абстрактные классы.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2. Интерфейсы.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3. Парадигма ООП - абстракция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4. Паттерн внедрение зависимости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ru-RU"/>
              <a:t> </a:t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210816" y="116632"/>
            <a:ext cx="8928992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План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71" y="2173085"/>
            <a:ext cx="4305300" cy="1657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6" name="Google Shape;356;p42"/>
          <p:cNvSpPr txBox="1"/>
          <p:nvPr>
            <p:ph type="title"/>
          </p:nvPr>
        </p:nvSpPr>
        <p:spPr>
          <a:xfrm>
            <a:off x="2640758" y="148447"/>
            <a:ext cx="6395738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ucida Sans"/>
              <a:buNone/>
            </a:pPr>
            <a:r>
              <a:rPr lang="ru-RU" sz="1100">
                <a:solidFill>
                  <a:srgbClr val="FF0000"/>
                </a:solidFill>
              </a:rPr>
              <a:t>Множественное наследование от одного класса и многих интерфейсов. </a:t>
            </a:r>
            <a:r>
              <a:rPr lang="ru-RU" sz="900">
                <a:solidFill>
                  <a:schemeClr val="dk1"/>
                </a:solidFill>
              </a:rPr>
              <a:t>004_Interfaces</a:t>
            </a:r>
            <a:endParaRPr sz="900">
              <a:solidFill>
                <a:srgbClr val="FF0000"/>
              </a:solidFill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478" y="116632"/>
            <a:ext cx="2302578" cy="10801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58" name="Google Shape;35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180" y="1196752"/>
            <a:ext cx="2302578" cy="8640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59" name="Google Shape;359;p42"/>
          <p:cNvSpPr/>
          <p:nvPr/>
        </p:nvSpPr>
        <p:spPr>
          <a:xfrm>
            <a:off x="2915816" y="614118"/>
            <a:ext cx="1051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Пример 4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60" name="Google Shape;360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776" y="3859010"/>
            <a:ext cx="5391150" cy="3143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61" name="Google Shape;361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4425" y="476672"/>
            <a:ext cx="4219575" cy="4391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62" name="Google Shape;362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24128" y="5301208"/>
            <a:ext cx="3200400" cy="904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1835696" y="339529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9" name="Google Shape;369;p43"/>
          <p:cNvSpPr txBox="1"/>
          <p:nvPr>
            <p:ph type="title"/>
          </p:nvPr>
        </p:nvSpPr>
        <p:spPr>
          <a:xfrm>
            <a:off x="2123728" y="116632"/>
            <a:ext cx="4258816" cy="3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lang="ru-RU" sz="2400">
                <a:solidFill>
                  <a:srgbClr val="FF0000"/>
                </a:solidFill>
              </a:rPr>
              <a:t>Наследование абстракции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70" name="Google Shape;3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476672"/>
            <a:ext cx="5572125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944" y="620688"/>
            <a:ext cx="4362450" cy="30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72" name="Google Shape;372;p43"/>
          <p:cNvSpPr txBox="1"/>
          <p:nvPr/>
        </p:nvSpPr>
        <p:spPr>
          <a:xfrm>
            <a:off x="5004048" y="5236876"/>
            <a:ext cx="3826768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IInterface2 по весу больше чем IInterface2. </a:t>
            </a: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Поєтому  IInterface1 наз. Узким интерфейсом , а IInterface2 наз широким интерфейсом 555555555555555555556</a:t>
            </a:r>
            <a:endParaRPr sz="14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5292080" y="5949280"/>
            <a:ext cx="3250704" cy="5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ru-RU"/>
              <a:t>vg</a:t>
            </a:r>
            <a:endParaRPr/>
          </a:p>
        </p:txBody>
      </p:sp>
      <p:sp>
        <p:nvSpPr>
          <p:cNvPr id="378" name="Google Shape;378;p4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9" name="Google Shape;379;p44"/>
          <p:cNvSpPr txBox="1"/>
          <p:nvPr>
            <p:ph type="title"/>
          </p:nvPr>
        </p:nvSpPr>
        <p:spPr>
          <a:xfrm>
            <a:off x="611560" y="116632"/>
            <a:ext cx="8229600" cy="3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Lucida Sans"/>
              <a:buNone/>
            </a:pPr>
            <a:r>
              <a:rPr lang="ru-RU" sz="2800">
                <a:solidFill>
                  <a:srgbClr val="FF0000"/>
                </a:solidFill>
              </a:rPr>
              <a:t>Наследование интерфейса от интерфейса</a:t>
            </a:r>
            <a:endParaRPr/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" y="677548"/>
            <a:ext cx="5738247" cy="519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7" y="692696"/>
            <a:ext cx="4798669" cy="31683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7" name="Google Shape;387;p45"/>
          <p:cNvSpPr txBox="1"/>
          <p:nvPr>
            <p:ph type="title"/>
          </p:nvPr>
        </p:nvSpPr>
        <p:spPr>
          <a:xfrm>
            <a:off x="457200" y="274638"/>
            <a:ext cx="8229600" cy="27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72727"/>
              <a:buFont typeface="Lucida Sans"/>
              <a:buNone/>
            </a:pPr>
            <a:r>
              <a:rPr lang="ru-RU"/>
              <a:t> </a:t>
            </a:r>
            <a:r>
              <a:rPr lang="ru-RU" sz="1800">
                <a:solidFill>
                  <a:srgbClr val="FF0000"/>
                </a:solidFill>
              </a:rPr>
              <a:t>Наследование интерфейса от интерфейса – </a:t>
            </a:r>
            <a:r>
              <a:rPr lang="ru-RU" sz="1100">
                <a:solidFill>
                  <a:schemeClr val="dk1"/>
                </a:solidFill>
              </a:rPr>
              <a:t>пример5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88" name="Google Shape;38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692696"/>
            <a:ext cx="54864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5"/>
          <p:cNvSpPr txBox="1"/>
          <p:nvPr>
            <p:ph idx="1" type="body"/>
          </p:nvPr>
        </p:nvSpPr>
        <p:spPr>
          <a:xfrm>
            <a:off x="3923928" y="700373"/>
            <a:ext cx="3826768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952"/>
              <a:buNone/>
            </a:pPr>
            <a:r>
              <a:rPr lang="ru-RU" sz="1400"/>
              <a:t>IInterface2 по весу больше чем IInterface2. </a:t>
            </a:r>
            <a:r>
              <a:rPr lang="ru-RU" sz="1400">
                <a:solidFill>
                  <a:srgbClr val="FF0000"/>
                </a:solidFill>
              </a:rPr>
              <a:t>Поєтому  IInterface1 наз. Узким интерфейсом , а IInterface2 наз широким интерфейсом 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9" name="Google Shape;1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t/>
            </a:r>
            <a:endParaRPr b="0" sz="3200">
              <a:solidFill>
                <a:srgbClr val="FF0000"/>
              </a:solidFill>
            </a:endParaRPr>
          </a:p>
        </p:txBody>
      </p:sp>
      <p:pic>
        <p:nvPicPr>
          <p:cNvPr id="130" name="Google Shape;13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050" y="620688"/>
            <a:ext cx="3709902" cy="46666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683568" y="2060848"/>
            <a:ext cx="7560840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Вначале работаем с конкретными какими-то объектами, а потом их пытаемся как-то классифицировать. Например млекопитающие – это абстрактное понятие всех животных которые питаются молоком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Почему отражают природу глубже полнее вернее. Потому что абстракция –ээто такой высокий уровень, это результат очень серьезного анализа какой-то конкретики, объектов из объективной реальности материального мира….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Вначале созерцаем мир , а потом находим общими критерии на основании которых формируются какие-то классификации, какие-то абстракции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Мы изучаем ООП. Зачем оно разрабатывалось. Для того чтобы мы могли языком жизни, объективной реальности описывать и представлять все эти сущности, которыми мы манипулируем в виртуальной реальности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Потом что правдой очень сложно программировать. Правда – это есть  техническая сложная терминология , которую нам удалось выразить в виртуальных абстрактных представлениях жизненной сущности. И все наши классы которые мы будем использовать разделяются на 2 группы: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ucida Sans"/>
              <a:buChar char="-"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Конкретные классы , кот мы использовали до сегодняшнего дня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ucida Sans"/>
              <a:buChar char="-"/>
            </a:pPr>
            <a:r>
              <a:rPr lang="ru-RU" sz="1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Абстрактные классы с кот мы познакомимся сегодня</a:t>
            </a:r>
            <a:endParaRPr sz="1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2" y="476672"/>
            <a:ext cx="8676190" cy="50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95246"/>
            <a:ext cx="8066667" cy="51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232910" y="1412777"/>
            <a:ext cx="779547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rPr b="1" lang="ru-RU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Абстракция</a:t>
            </a:r>
            <a:r>
              <a:rPr lang="ru-RU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— в объектно-ориентированном программировании это придание объекту характеристик, которые отличают его от всех других объектов, четко определяя его концептуальные границы</a:t>
            </a:r>
            <a:r>
              <a:rPr lang="ru-RU" sz="1600"/>
              <a:t>.</a:t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467544" y="11663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lang="ru-RU" sz="2400">
                <a:solidFill>
                  <a:srgbClr val="FF0000"/>
                </a:solidFill>
              </a:rPr>
              <a:t>Абстракция. Понятие абстракции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75750" y="692696"/>
            <a:ext cx="74888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Абстракцию более детально разбираем на курсе проектирования и по патерн проектированию.  Сейчас разберем в простой манере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23528" y="2319458"/>
            <a:ext cx="864096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Например , я говорю угадай объект : у него 4 колеса, фары, двери…. Конечно же это машина . Важно понять, что  красота любой конструкции, а тем более красота виртуальных конструкций – такие как большие объёмы программного кода, диаграммы классов- </a:t>
            </a:r>
            <a:endParaRPr/>
          </a:p>
          <a:p>
            <a:pPr indent="4460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4460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Они определяются </a:t>
            </a: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концептуальной целостностью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этих программных конструкций. </a:t>
            </a:r>
            <a:r>
              <a:rPr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Концептуальная целостность 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 это правильное и красивое выражение вот этой проекции, которая приходит к нам с объективной реальности и реализуется нами программистами в виртуальной реальности. Если мы не понимаем не манипулируем абстракциями  в объективной реальности, то как это всё сможем описать в виртуальной реальности ПОЭТОМУ</a:t>
            </a:r>
            <a:endParaRPr/>
          </a:p>
          <a:p>
            <a:pPr indent="4460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446088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Абстракция</a:t>
            </a:r>
            <a:r>
              <a:rPr lang="ru-RU"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–это не только какие-то синтаксические конструкции, какие- шаблонные фразы  (например вот абстракция –это собирательное понятие ) , это еще и жизненная философия</a:t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78" y="283816"/>
            <a:ext cx="8514286" cy="51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67544" y="620689"/>
            <a:ext cx="82296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rPr b="1" lang="ru-RU" sz="1600"/>
              <a:t>Абстрактный класс </a:t>
            </a:r>
            <a:r>
              <a:rPr lang="ru-RU" sz="1600"/>
              <a:t>в объектно-ориентированном программировании—это базовый класс, который не предполагает создания экземпляров через вызов конструктора напрямую ,но экземпляр абстрактного класса создается неявно при построении экземпляра производного конкретного класса.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2483768" y="116632"/>
            <a:ext cx="3888432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Sans"/>
              <a:buNone/>
            </a:pPr>
            <a:br>
              <a:rPr lang="ru-RU" sz="1800">
                <a:solidFill>
                  <a:srgbClr val="FF0000"/>
                </a:solidFill>
              </a:rPr>
            </a:br>
            <a:br>
              <a:rPr lang="ru-RU" sz="1800">
                <a:solidFill>
                  <a:srgbClr val="FF0000"/>
                </a:solidFill>
              </a:rPr>
            </a:br>
            <a:r>
              <a:rPr lang="ru-RU" sz="2000">
                <a:solidFill>
                  <a:srgbClr val="FF0000"/>
                </a:solidFill>
              </a:rPr>
              <a:t>Абстрактные классы </a:t>
            </a:r>
            <a:br>
              <a:rPr lang="ru-RU"/>
            </a:b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628801"/>
            <a:ext cx="495255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97479" y="2569704"/>
            <a:ext cx="871296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 ООП есть два вида классов: конкретные (обычные) и абстрактные. Может быть либо конкретика либо абстракция.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Понимать что мы будем описывать этими абстрактными классами, какие-то общие концепции, именно то общее которое имеется у всех семейств, например автомобилей , животных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От базовых классов можно только наследоваться, но можем к ним приводиться (приведение к базовому типу)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467544" y="5212187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но экземпляр абстрактного класса создается неявно при построении экземпляра производного конкретного класса. В некоторых языках удобно представлять граф наследования как отдельными объектами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