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3" r:id="rId8"/>
    <p:sldId id="265" r:id="rId9"/>
    <p:sldId id="266" r:id="rId10"/>
    <p:sldId id="267" r:id="rId11"/>
    <p:sldId id="268" r:id="rId12"/>
    <p:sldId id="269" r:id="rId13"/>
    <p:sldId id="270" r:id="rId14"/>
    <p:sldId id="271" r:id="rId15"/>
    <p:sldId id="272" r:id="rId16"/>
    <p:sldId id="273" r:id="rId17"/>
    <p:sldId id="274" r:id="rId18"/>
    <p:sldId id="26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6C5EF2-0F1D-474C-9D86-F1EA111AB1F1}" v="311" dt="2021-11-01T20:26:48.355"/>
    <p1510:client id="{42C3AC67-A242-4805-BDD1-4CB5DF1B5995}" v="189" dt="2021-10-22T23:05:23.6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7" d="100"/>
          <a:sy n="57" d="100"/>
        </p:scale>
        <p:origin x="1016"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4FCF7E-E15F-4389-A6EB-CABC910C9B6F}" type="doc">
      <dgm:prSet loTypeId="urn:microsoft.com/office/officeart/2005/8/layout/default" loCatId="list" qsTypeId="urn:microsoft.com/office/officeart/2005/8/quickstyle/simple1" qsCatId="simple" csTypeId="urn:microsoft.com/office/officeart/2005/8/colors/accent0_3" csCatId="mainScheme" phldr="1"/>
      <dgm:spPr/>
      <dgm:t>
        <a:bodyPr/>
        <a:lstStyle/>
        <a:p>
          <a:endParaRPr lang="en-CA"/>
        </a:p>
      </dgm:t>
    </dgm:pt>
    <dgm:pt modelId="{10C54C14-4A6A-4124-BC70-4D1DFAB7A9F0}">
      <dgm:prSet phldrT="[Text]"/>
      <dgm:spPr/>
      <dgm:t>
        <a:bodyPr/>
        <a:lstStyle/>
        <a:p>
          <a:r>
            <a:rPr lang="en-US" dirty="0"/>
            <a:t>PATIENT</a:t>
          </a:r>
          <a:endParaRPr lang="en-CA" dirty="0"/>
        </a:p>
      </dgm:t>
    </dgm:pt>
    <dgm:pt modelId="{0DB6065B-4D24-4A34-8CA3-FF75B0B86583}" type="parTrans" cxnId="{C4CF3E22-BA60-4362-AC18-F5446D3A0888}">
      <dgm:prSet/>
      <dgm:spPr/>
      <dgm:t>
        <a:bodyPr/>
        <a:lstStyle/>
        <a:p>
          <a:endParaRPr lang="en-CA"/>
        </a:p>
      </dgm:t>
    </dgm:pt>
    <dgm:pt modelId="{EBD79DB0-D282-47E5-9993-F21A88ACBC6B}" type="sibTrans" cxnId="{C4CF3E22-BA60-4362-AC18-F5446D3A0888}">
      <dgm:prSet/>
      <dgm:spPr/>
      <dgm:t>
        <a:bodyPr/>
        <a:lstStyle/>
        <a:p>
          <a:endParaRPr lang="en-CA"/>
        </a:p>
      </dgm:t>
    </dgm:pt>
    <dgm:pt modelId="{19E0D12B-72F5-46E6-B7B9-0FB4B95FA342}">
      <dgm:prSet phldrT="[Text]"/>
      <dgm:spPr/>
      <dgm:t>
        <a:bodyPr/>
        <a:lstStyle/>
        <a:p>
          <a:r>
            <a:rPr lang="en-US" dirty="0"/>
            <a:t>DOCTOR</a:t>
          </a:r>
          <a:endParaRPr lang="en-CA" dirty="0"/>
        </a:p>
      </dgm:t>
    </dgm:pt>
    <dgm:pt modelId="{90322EDD-63FF-446E-91F4-EE54A75A0C46}" type="parTrans" cxnId="{395E7768-9D95-4A89-A58C-7D4E66979CD3}">
      <dgm:prSet/>
      <dgm:spPr/>
      <dgm:t>
        <a:bodyPr/>
        <a:lstStyle/>
        <a:p>
          <a:endParaRPr lang="en-CA"/>
        </a:p>
      </dgm:t>
    </dgm:pt>
    <dgm:pt modelId="{F811994F-0F12-419B-87C2-CC1B21BC9409}" type="sibTrans" cxnId="{395E7768-9D95-4A89-A58C-7D4E66979CD3}">
      <dgm:prSet/>
      <dgm:spPr/>
      <dgm:t>
        <a:bodyPr/>
        <a:lstStyle/>
        <a:p>
          <a:endParaRPr lang="en-CA"/>
        </a:p>
      </dgm:t>
    </dgm:pt>
    <dgm:pt modelId="{DBE272F4-42B5-400A-A5C7-298CE47EB357}">
      <dgm:prSet phldrT="[Text]"/>
      <dgm:spPr/>
      <dgm:t>
        <a:bodyPr/>
        <a:lstStyle/>
        <a:p>
          <a:r>
            <a:rPr lang="en-US" dirty="0"/>
            <a:t>HOSPITAL</a:t>
          </a:r>
          <a:endParaRPr lang="en-CA" dirty="0"/>
        </a:p>
      </dgm:t>
    </dgm:pt>
    <dgm:pt modelId="{8BA511FE-539C-45E9-A3A5-A768B141BBF8}" type="parTrans" cxnId="{EAC24F56-75B4-4382-AB62-063C78F70F84}">
      <dgm:prSet/>
      <dgm:spPr/>
      <dgm:t>
        <a:bodyPr/>
        <a:lstStyle/>
        <a:p>
          <a:endParaRPr lang="en-CA"/>
        </a:p>
      </dgm:t>
    </dgm:pt>
    <dgm:pt modelId="{41C9CB31-2F25-46EB-BD4B-27C4699210BA}" type="sibTrans" cxnId="{EAC24F56-75B4-4382-AB62-063C78F70F84}">
      <dgm:prSet/>
      <dgm:spPr/>
      <dgm:t>
        <a:bodyPr/>
        <a:lstStyle/>
        <a:p>
          <a:endParaRPr lang="en-CA"/>
        </a:p>
      </dgm:t>
    </dgm:pt>
    <dgm:pt modelId="{CCC0E679-4963-4DC8-959D-AFAA2130369D}">
      <dgm:prSet phldrT="[Text]"/>
      <dgm:spPr/>
      <dgm:t>
        <a:bodyPr/>
        <a:lstStyle/>
        <a:p>
          <a:r>
            <a:rPr lang="en-US" dirty="0"/>
            <a:t>NURSE</a:t>
          </a:r>
          <a:endParaRPr lang="en-CA" dirty="0"/>
        </a:p>
      </dgm:t>
    </dgm:pt>
    <dgm:pt modelId="{FE37B8BD-CBBC-4CE2-AF9E-D2621E4887EF}" type="parTrans" cxnId="{C7535CB6-EE52-4157-94B3-63CD9E95E884}">
      <dgm:prSet/>
      <dgm:spPr/>
      <dgm:t>
        <a:bodyPr/>
        <a:lstStyle/>
        <a:p>
          <a:endParaRPr lang="en-CA"/>
        </a:p>
      </dgm:t>
    </dgm:pt>
    <dgm:pt modelId="{A3159C98-995C-42AD-A70D-FD7325FA59BA}" type="sibTrans" cxnId="{C7535CB6-EE52-4157-94B3-63CD9E95E884}">
      <dgm:prSet/>
      <dgm:spPr/>
      <dgm:t>
        <a:bodyPr/>
        <a:lstStyle/>
        <a:p>
          <a:endParaRPr lang="en-CA"/>
        </a:p>
      </dgm:t>
    </dgm:pt>
    <dgm:pt modelId="{DBE54223-43E5-4DCA-83D6-B712358FEFC2}">
      <dgm:prSet phldrT="[Text]"/>
      <dgm:spPr/>
      <dgm:t>
        <a:bodyPr/>
        <a:lstStyle/>
        <a:p>
          <a:r>
            <a:rPr lang="en-US" dirty="0"/>
            <a:t>WARD BOY</a:t>
          </a:r>
          <a:endParaRPr lang="en-CA" dirty="0"/>
        </a:p>
      </dgm:t>
    </dgm:pt>
    <dgm:pt modelId="{8CF12C77-E9CF-4CE5-B46F-BEEB498BA2FE}" type="parTrans" cxnId="{40EC7903-E155-43F0-A56B-36DF8E162ED2}">
      <dgm:prSet/>
      <dgm:spPr/>
      <dgm:t>
        <a:bodyPr/>
        <a:lstStyle/>
        <a:p>
          <a:endParaRPr lang="en-CA"/>
        </a:p>
      </dgm:t>
    </dgm:pt>
    <dgm:pt modelId="{DDC33474-06C7-4C7E-A126-A8E1D385A0B2}" type="sibTrans" cxnId="{40EC7903-E155-43F0-A56B-36DF8E162ED2}">
      <dgm:prSet/>
      <dgm:spPr/>
      <dgm:t>
        <a:bodyPr/>
        <a:lstStyle/>
        <a:p>
          <a:endParaRPr lang="en-CA"/>
        </a:p>
      </dgm:t>
    </dgm:pt>
    <dgm:pt modelId="{FBF62452-4304-4C4A-A379-D377B583AAAD}" type="pres">
      <dgm:prSet presAssocID="{7B4FCF7E-E15F-4389-A6EB-CABC910C9B6F}" presName="diagram" presStyleCnt="0">
        <dgm:presLayoutVars>
          <dgm:dir/>
          <dgm:resizeHandles val="exact"/>
        </dgm:presLayoutVars>
      </dgm:prSet>
      <dgm:spPr/>
    </dgm:pt>
    <dgm:pt modelId="{9E7E6DAC-4EFB-47A0-8FB9-0C768DDE3701}" type="pres">
      <dgm:prSet presAssocID="{10C54C14-4A6A-4124-BC70-4D1DFAB7A9F0}" presName="node" presStyleLbl="node1" presStyleIdx="0" presStyleCnt="5">
        <dgm:presLayoutVars>
          <dgm:bulletEnabled val="1"/>
        </dgm:presLayoutVars>
      </dgm:prSet>
      <dgm:spPr/>
    </dgm:pt>
    <dgm:pt modelId="{FCBFCC04-449D-4E43-A58A-CA90F11467ED}" type="pres">
      <dgm:prSet presAssocID="{EBD79DB0-D282-47E5-9993-F21A88ACBC6B}" presName="sibTrans" presStyleCnt="0"/>
      <dgm:spPr/>
    </dgm:pt>
    <dgm:pt modelId="{ED3AF292-6F4E-489A-9651-F4E1DD902A48}" type="pres">
      <dgm:prSet presAssocID="{19E0D12B-72F5-46E6-B7B9-0FB4B95FA342}" presName="node" presStyleLbl="node1" presStyleIdx="1" presStyleCnt="5">
        <dgm:presLayoutVars>
          <dgm:bulletEnabled val="1"/>
        </dgm:presLayoutVars>
      </dgm:prSet>
      <dgm:spPr/>
    </dgm:pt>
    <dgm:pt modelId="{FD73E3F0-F5E7-4E60-A6B9-823DF8C91888}" type="pres">
      <dgm:prSet presAssocID="{F811994F-0F12-419B-87C2-CC1B21BC9409}" presName="sibTrans" presStyleCnt="0"/>
      <dgm:spPr/>
    </dgm:pt>
    <dgm:pt modelId="{80C8B76D-9071-49AF-882D-B46C4D331BCE}" type="pres">
      <dgm:prSet presAssocID="{DBE272F4-42B5-400A-A5C7-298CE47EB357}" presName="node" presStyleLbl="node1" presStyleIdx="2" presStyleCnt="5">
        <dgm:presLayoutVars>
          <dgm:bulletEnabled val="1"/>
        </dgm:presLayoutVars>
      </dgm:prSet>
      <dgm:spPr/>
    </dgm:pt>
    <dgm:pt modelId="{E447768F-7910-498C-82B6-4A3883CAC2E7}" type="pres">
      <dgm:prSet presAssocID="{41C9CB31-2F25-46EB-BD4B-27C4699210BA}" presName="sibTrans" presStyleCnt="0"/>
      <dgm:spPr/>
    </dgm:pt>
    <dgm:pt modelId="{5B195ECC-5E24-4B4A-8DFB-15226399A2F3}" type="pres">
      <dgm:prSet presAssocID="{CCC0E679-4963-4DC8-959D-AFAA2130369D}" presName="node" presStyleLbl="node1" presStyleIdx="3" presStyleCnt="5">
        <dgm:presLayoutVars>
          <dgm:bulletEnabled val="1"/>
        </dgm:presLayoutVars>
      </dgm:prSet>
      <dgm:spPr/>
    </dgm:pt>
    <dgm:pt modelId="{49B46210-6227-4144-A167-E9349F0DC899}" type="pres">
      <dgm:prSet presAssocID="{A3159C98-995C-42AD-A70D-FD7325FA59BA}" presName="sibTrans" presStyleCnt="0"/>
      <dgm:spPr/>
    </dgm:pt>
    <dgm:pt modelId="{A487221E-05AE-44DF-93F6-A641AC509704}" type="pres">
      <dgm:prSet presAssocID="{DBE54223-43E5-4DCA-83D6-B712358FEFC2}" presName="node" presStyleLbl="node1" presStyleIdx="4" presStyleCnt="5">
        <dgm:presLayoutVars>
          <dgm:bulletEnabled val="1"/>
        </dgm:presLayoutVars>
      </dgm:prSet>
      <dgm:spPr/>
    </dgm:pt>
  </dgm:ptLst>
  <dgm:cxnLst>
    <dgm:cxn modelId="{40EC7903-E155-43F0-A56B-36DF8E162ED2}" srcId="{7B4FCF7E-E15F-4389-A6EB-CABC910C9B6F}" destId="{DBE54223-43E5-4DCA-83D6-B712358FEFC2}" srcOrd="4" destOrd="0" parTransId="{8CF12C77-E9CF-4CE5-B46F-BEEB498BA2FE}" sibTransId="{DDC33474-06C7-4C7E-A126-A8E1D385A0B2}"/>
    <dgm:cxn modelId="{044F1308-51F1-434C-9940-1C5B524968B7}" type="presOf" srcId="{7B4FCF7E-E15F-4389-A6EB-CABC910C9B6F}" destId="{FBF62452-4304-4C4A-A379-D377B583AAAD}" srcOrd="0" destOrd="0" presId="urn:microsoft.com/office/officeart/2005/8/layout/default"/>
    <dgm:cxn modelId="{52686713-86F9-4CF7-A479-C5EB5E93A0AB}" type="presOf" srcId="{DBE272F4-42B5-400A-A5C7-298CE47EB357}" destId="{80C8B76D-9071-49AF-882D-B46C4D331BCE}" srcOrd="0" destOrd="0" presId="urn:microsoft.com/office/officeart/2005/8/layout/default"/>
    <dgm:cxn modelId="{C4CF3E22-BA60-4362-AC18-F5446D3A0888}" srcId="{7B4FCF7E-E15F-4389-A6EB-CABC910C9B6F}" destId="{10C54C14-4A6A-4124-BC70-4D1DFAB7A9F0}" srcOrd="0" destOrd="0" parTransId="{0DB6065B-4D24-4A34-8CA3-FF75B0B86583}" sibTransId="{EBD79DB0-D282-47E5-9993-F21A88ACBC6B}"/>
    <dgm:cxn modelId="{5F3DCE5C-6040-462F-9F0E-DDD945F09B25}" type="presOf" srcId="{19E0D12B-72F5-46E6-B7B9-0FB4B95FA342}" destId="{ED3AF292-6F4E-489A-9651-F4E1DD902A48}" srcOrd="0" destOrd="0" presId="urn:microsoft.com/office/officeart/2005/8/layout/default"/>
    <dgm:cxn modelId="{395E7768-9D95-4A89-A58C-7D4E66979CD3}" srcId="{7B4FCF7E-E15F-4389-A6EB-CABC910C9B6F}" destId="{19E0D12B-72F5-46E6-B7B9-0FB4B95FA342}" srcOrd="1" destOrd="0" parTransId="{90322EDD-63FF-446E-91F4-EE54A75A0C46}" sibTransId="{F811994F-0F12-419B-87C2-CC1B21BC9409}"/>
    <dgm:cxn modelId="{EAC24F56-75B4-4382-AB62-063C78F70F84}" srcId="{7B4FCF7E-E15F-4389-A6EB-CABC910C9B6F}" destId="{DBE272F4-42B5-400A-A5C7-298CE47EB357}" srcOrd="2" destOrd="0" parTransId="{8BA511FE-539C-45E9-A3A5-A768B141BBF8}" sibTransId="{41C9CB31-2F25-46EB-BD4B-27C4699210BA}"/>
    <dgm:cxn modelId="{378834A4-7EEA-4FBF-A913-8EE6B7052637}" type="presOf" srcId="{DBE54223-43E5-4DCA-83D6-B712358FEFC2}" destId="{A487221E-05AE-44DF-93F6-A641AC509704}" srcOrd="0" destOrd="0" presId="urn:microsoft.com/office/officeart/2005/8/layout/default"/>
    <dgm:cxn modelId="{4755B9A9-6DBD-42BA-A784-68E1975EF490}" type="presOf" srcId="{CCC0E679-4963-4DC8-959D-AFAA2130369D}" destId="{5B195ECC-5E24-4B4A-8DFB-15226399A2F3}" srcOrd="0" destOrd="0" presId="urn:microsoft.com/office/officeart/2005/8/layout/default"/>
    <dgm:cxn modelId="{C7535CB6-EE52-4157-94B3-63CD9E95E884}" srcId="{7B4FCF7E-E15F-4389-A6EB-CABC910C9B6F}" destId="{CCC0E679-4963-4DC8-959D-AFAA2130369D}" srcOrd="3" destOrd="0" parTransId="{FE37B8BD-CBBC-4CE2-AF9E-D2621E4887EF}" sibTransId="{A3159C98-995C-42AD-A70D-FD7325FA59BA}"/>
    <dgm:cxn modelId="{92DDFDDD-D61D-4000-B52F-AD8AAC394050}" type="presOf" srcId="{10C54C14-4A6A-4124-BC70-4D1DFAB7A9F0}" destId="{9E7E6DAC-4EFB-47A0-8FB9-0C768DDE3701}" srcOrd="0" destOrd="0" presId="urn:microsoft.com/office/officeart/2005/8/layout/default"/>
    <dgm:cxn modelId="{12E2CC20-5AB9-46CE-9B1F-E9717C4DB51A}" type="presParOf" srcId="{FBF62452-4304-4C4A-A379-D377B583AAAD}" destId="{9E7E6DAC-4EFB-47A0-8FB9-0C768DDE3701}" srcOrd="0" destOrd="0" presId="urn:microsoft.com/office/officeart/2005/8/layout/default"/>
    <dgm:cxn modelId="{EF215FEA-B989-41AF-BE4B-1E64839D57F0}" type="presParOf" srcId="{FBF62452-4304-4C4A-A379-D377B583AAAD}" destId="{FCBFCC04-449D-4E43-A58A-CA90F11467ED}" srcOrd="1" destOrd="0" presId="urn:microsoft.com/office/officeart/2005/8/layout/default"/>
    <dgm:cxn modelId="{A5B5D6B0-4330-4154-881D-FC96D98CBBDC}" type="presParOf" srcId="{FBF62452-4304-4C4A-A379-D377B583AAAD}" destId="{ED3AF292-6F4E-489A-9651-F4E1DD902A48}" srcOrd="2" destOrd="0" presId="urn:microsoft.com/office/officeart/2005/8/layout/default"/>
    <dgm:cxn modelId="{0A5847C3-92C8-49E2-BFC4-6970F0D7E687}" type="presParOf" srcId="{FBF62452-4304-4C4A-A379-D377B583AAAD}" destId="{FD73E3F0-F5E7-4E60-A6B9-823DF8C91888}" srcOrd="3" destOrd="0" presId="urn:microsoft.com/office/officeart/2005/8/layout/default"/>
    <dgm:cxn modelId="{34FB0023-832B-4BEB-9F3B-380284C6DAB4}" type="presParOf" srcId="{FBF62452-4304-4C4A-A379-D377B583AAAD}" destId="{80C8B76D-9071-49AF-882D-B46C4D331BCE}" srcOrd="4" destOrd="0" presId="urn:microsoft.com/office/officeart/2005/8/layout/default"/>
    <dgm:cxn modelId="{52B5A5C2-7458-467B-8AC5-2AF8DF887DF1}" type="presParOf" srcId="{FBF62452-4304-4C4A-A379-D377B583AAAD}" destId="{E447768F-7910-498C-82B6-4A3883CAC2E7}" srcOrd="5" destOrd="0" presId="urn:microsoft.com/office/officeart/2005/8/layout/default"/>
    <dgm:cxn modelId="{379DA75B-B1F5-4E73-9C9B-5ED2FB8BDE90}" type="presParOf" srcId="{FBF62452-4304-4C4A-A379-D377B583AAAD}" destId="{5B195ECC-5E24-4B4A-8DFB-15226399A2F3}" srcOrd="6" destOrd="0" presId="urn:microsoft.com/office/officeart/2005/8/layout/default"/>
    <dgm:cxn modelId="{57771904-EE9A-4DED-94C5-3FAA918FCCBB}" type="presParOf" srcId="{FBF62452-4304-4C4A-A379-D377B583AAAD}" destId="{49B46210-6227-4144-A167-E9349F0DC899}" srcOrd="7" destOrd="0" presId="urn:microsoft.com/office/officeart/2005/8/layout/default"/>
    <dgm:cxn modelId="{04D7251C-201C-4F4D-98F0-2F66272C6C68}" type="presParOf" srcId="{FBF62452-4304-4C4A-A379-D377B583AAAD}" destId="{A487221E-05AE-44DF-93F6-A641AC509704}"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4E537F-DC07-485A-8AEF-116A7F8867C8}" type="doc">
      <dgm:prSet loTypeId="urn:microsoft.com/office/officeart/2005/8/layout/hierarchy2" loCatId="hierarchy" qsTypeId="urn:microsoft.com/office/officeart/2005/8/quickstyle/simple1" qsCatId="simple" csTypeId="urn:microsoft.com/office/officeart/2005/8/colors/accent0_3" csCatId="mainScheme" phldr="1"/>
      <dgm:spPr/>
      <dgm:t>
        <a:bodyPr/>
        <a:lstStyle/>
        <a:p>
          <a:endParaRPr lang="en-CA"/>
        </a:p>
      </dgm:t>
    </dgm:pt>
    <dgm:pt modelId="{007087EE-59AC-444A-84D6-E18FDFA5D2F3}">
      <dgm:prSet phldrT="[Text]"/>
      <dgm:spPr/>
      <dgm:t>
        <a:bodyPr/>
        <a:lstStyle/>
        <a:p>
          <a:r>
            <a:rPr lang="en-US" dirty="0"/>
            <a:t>Staff</a:t>
          </a:r>
          <a:endParaRPr lang="en-CA" dirty="0"/>
        </a:p>
      </dgm:t>
    </dgm:pt>
    <dgm:pt modelId="{675458F5-450C-4E8F-90A0-6D3638061D04}" type="parTrans" cxnId="{4C1E43EB-AEB8-4250-B693-BCB4B43989B3}">
      <dgm:prSet/>
      <dgm:spPr/>
      <dgm:t>
        <a:bodyPr/>
        <a:lstStyle/>
        <a:p>
          <a:endParaRPr lang="en-CA"/>
        </a:p>
      </dgm:t>
    </dgm:pt>
    <dgm:pt modelId="{7C4275CB-F155-4C19-A8C7-EB36474E02B1}" type="sibTrans" cxnId="{4C1E43EB-AEB8-4250-B693-BCB4B43989B3}">
      <dgm:prSet/>
      <dgm:spPr/>
      <dgm:t>
        <a:bodyPr/>
        <a:lstStyle/>
        <a:p>
          <a:endParaRPr lang="en-CA"/>
        </a:p>
      </dgm:t>
    </dgm:pt>
    <dgm:pt modelId="{006A6AC2-0050-4995-BC96-632B9C26431A}">
      <dgm:prSet phldrT="[Text]"/>
      <dgm:spPr/>
      <dgm:t>
        <a:bodyPr/>
        <a:lstStyle/>
        <a:p>
          <a:r>
            <a:rPr lang="en-US" dirty="0"/>
            <a:t>Nurse</a:t>
          </a:r>
          <a:endParaRPr lang="en-CA" dirty="0"/>
        </a:p>
      </dgm:t>
    </dgm:pt>
    <dgm:pt modelId="{6713AE30-32A6-4549-BF98-4E8346B05F6C}" type="parTrans" cxnId="{867A9EB4-2DEC-4AA6-89EE-020D4B0ADEB3}">
      <dgm:prSet/>
      <dgm:spPr/>
      <dgm:t>
        <a:bodyPr/>
        <a:lstStyle/>
        <a:p>
          <a:endParaRPr lang="en-CA"/>
        </a:p>
      </dgm:t>
    </dgm:pt>
    <dgm:pt modelId="{DF4673C3-E0ED-42DA-95B1-8503B40D5A48}" type="sibTrans" cxnId="{867A9EB4-2DEC-4AA6-89EE-020D4B0ADEB3}">
      <dgm:prSet/>
      <dgm:spPr/>
      <dgm:t>
        <a:bodyPr/>
        <a:lstStyle/>
        <a:p>
          <a:endParaRPr lang="en-CA"/>
        </a:p>
      </dgm:t>
    </dgm:pt>
    <dgm:pt modelId="{76B672D8-D2A0-4296-897E-654CB5E2BE36}">
      <dgm:prSet phldrT="[Text]"/>
      <dgm:spPr/>
      <dgm:t>
        <a:bodyPr/>
        <a:lstStyle/>
        <a:p>
          <a:r>
            <a:rPr lang="en-US"/>
            <a:t>Ward Boy</a:t>
          </a:r>
          <a:endParaRPr lang="en-CA"/>
        </a:p>
      </dgm:t>
    </dgm:pt>
    <dgm:pt modelId="{098D970C-778D-4379-92FB-4F59C215743E}" type="parTrans" cxnId="{C23D0273-D146-490B-9614-AE8C54F49020}">
      <dgm:prSet/>
      <dgm:spPr/>
      <dgm:t>
        <a:bodyPr/>
        <a:lstStyle/>
        <a:p>
          <a:endParaRPr lang="en-CA"/>
        </a:p>
      </dgm:t>
    </dgm:pt>
    <dgm:pt modelId="{6722AE45-4B6E-40EC-8D78-5D667A69CB48}" type="sibTrans" cxnId="{C23D0273-D146-490B-9614-AE8C54F49020}">
      <dgm:prSet/>
      <dgm:spPr/>
      <dgm:t>
        <a:bodyPr/>
        <a:lstStyle/>
        <a:p>
          <a:endParaRPr lang="en-CA"/>
        </a:p>
      </dgm:t>
    </dgm:pt>
    <dgm:pt modelId="{A4D0D847-1734-4542-9CF3-8BF89F612EB5}" type="pres">
      <dgm:prSet presAssocID="{EA4E537F-DC07-485A-8AEF-116A7F8867C8}" presName="diagram" presStyleCnt="0">
        <dgm:presLayoutVars>
          <dgm:chPref val="1"/>
          <dgm:dir/>
          <dgm:animOne val="branch"/>
          <dgm:animLvl val="lvl"/>
          <dgm:resizeHandles val="exact"/>
        </dgm:presLayoutVars>
      </dgm:prSet>
      <dgm:spPr/>
    </dgm:pt>
    <dgm:pt modelId="{AEEFCACC-4219-4591-84A6-2DE5FC4F30A7}" type="pres">
      <dgm:prSet presAssocID="{007087EE-59AC-444A-84D6-E18FDFA5D2F3}" presName="root1" presStyleCnt="0"/>
      <dgm:spPr/>
    </dgm:pt>
    <dgm:pt modelId="{8DD6105E-3938-4FBD-ACC1-4CDA7ED908FF}" type="pres">
      <dgm:prSet presAssocID="{007087EE-59AC-444A-84D6-E18FDFA5D2F3}" presName="LevelOneTextNode" presStyleLbl="node0" presStyleIdx="0" presStyleCnt="1">
        <dgm:presLayoutVars>
          <dgm:chPref val="3"/>
        </dgm:presLayoutVars>
      </dgm:prSet>
      <dgm:spPr/>
    </dgm:pt>
    <dgm:pt modelId="{AF6D80A0-8DD3-464C-9680-C0636B631502}" type="pres">
      <dgm:prSet presAssocID="{007087EE-59AC-444A-84D6-E18FDFA5D2F3}" presName="level2hierChild" presStyleCnt="0"/>
      <dgm:spPr/>
    </dgm:pt>
    <dgm:pt modelId="{48DCE06D-F0AC-461E-8816-1FC580560061}" type="pres">
      <dgm:prSet presAssocID="{6713AE30-32A6-4549-BF98-4E8346B05F6C}" presName="conn2-1" presStyleLbl="parChTrans1D2" presStyleIdx="0" presStyleCnt="2"/>
      <dgm:spPr/>
    </dgm:pt>
    <dgm:pt modelId="{7EBE7608-D0BB-4C04-A4EB-1844A036DAFB}" type="pres">
      <dgm:prSet presAssocID="{6713AE30-32A6-4549-BF98-4E8346B05F6C}" presName="connTx" presStyleLbl="parChTrans1D2" presStyleIdx="0" presStyleCnt="2"/>
      <dgm:spPr/>
    </dgm:pt>
    <dgm:pt modelId="{D65CF1FE-890C-4149-B6E8-7E147D517EF3}" type="pres">
      <dgm:prSet presAssocID="{006A6AC2-0050-4995-BC96-632B9C26431A}" presName="root2" presStyleCnt="0"/>
      <dgm:spPr/>
    </dgm:pt>
    <dgm:pt modelId="{C248ED76-A671-4595-85BC-8CD058081FF8}" type="pres">
      <dgm:prSet presAssocID="{006A6AC2-0050-4995-BC96-632B9C26431A}" presName="LevelTwoTextNode" presStyleLbl="node2" presStyleIdx="0" presStyleCnt="2">
        <dgm:presLayoutVars>
          <dgm:chPref val="3"/>
        </dgm:presLayoutVars>
      </dgm:prSet>
      <dgm:spPr/>
    </dgm:pt>
    <dgm:pt modelId="{87B3A70C-1D8A-49F9-A57F-F53EAA999A7F}" type="pres">
      <dgm:prSet presAssocID="{006A6AC2-0050-4995-BC96-632B9C26431A}" presName="level3hierChild" presStyleCnt="0"/>
      <dgm:spPr/>
    </dgm:pt>
    <dgm:pt modelId="{21C19365-8E37-4906-9A18-09B53B641B9E}" type="pres">
      <dgm:prSet presAssocID="{098D970C-778D-4379-92FB-4F59C215743E}" presName="conn2-1" presStyleLbl="parChTrans1D2" presStyleIdx="1" presStyleCnt="2"/>
      <dgm:spPr/>
    </dgm:pt>
    <dgm:pt modelId="{31054DEB-45A7-4729-B67E-10A7EAD322B6}" type="pres">
      <dgm:prSet presAssocID="{098D970C-778D-4379-92FB-4F59C215743E}" presName="connTx" presStyleLbl="parChTrans1D2" presStyleIdx="1" presStyleCnt="2"/>
      <dgm:spPr/>
    </dgm:pt>
    <dgm:pt modelId="{138D06EA-5755-4D69-AE75-BFB6DBAD8DC9}" type="pres">
      <dgm:prSet presAssocID="{76B672D8-D2A0-4296-897E-654CB5E2BE36}" presName="root2" presStyleCnt="0"/>
      <dgm:spPr/>
    </dgm:pt>
    <dgm:pt modelId="{5325F538-4F3A-41D5-A03E-8129AC1EB950}" type="pres">
      <dgm:prSet presAssocID="{76B672D8-D2A0-4296-897E-654CB5E2BE36}" presName="LevelTwoTextNode" presStyleLbl="node2" presStyleIdx="1" presStyleCnt="2">
        <dgm:presLayoutVars>
          <dgm:chPref val="3"/>
        </dgm:presLayoutVars>
      </dgm:prSet>
      <dgm:spPr/>
    </dgm:pt>
    <dgm:pt modelId="{930B33FE-7724-40F5-8B90-CD4235473DA7}" type="pres">
      <dgm:prSet presAssocID="{76B672D8-D2A0-4296-897E-654CB5E2BE36}" presName="level3hierChild" presStyleCnt="0"/>
      <dgm:spPr/>
    </dgm:pt>
  </dgm:ptLst>
  <dgm:cxnLst>
    <dgm:cxn modelId="{E186495B-921F-4FF4-AEA2-DF3274BF87B0}" type="presOf" srcId="{6713AE30-32A6-4549-BF98-4E8346B05F6C}" destId="{48DCE06D-F0AC-461E-8816-1FC580560061}" srcOrd="0" destOrd="0" presId="urn:microsoft.com/office/officeart/2005/8/layout/hierarchy2"/>
    <dgm:cxn modelId="{07E56746-1616-4B54-AD6A-C544575030A0}" type="presOf" srcId="{76B672D8-D2A0-4296-897E-654CB5E2BE36}" destId="{5325F538-4F3A-41D5-A03E-8129AC1EB950}" srcOrd="0" destOrd="0" presId="urn:microsoft.com/office/officeart/2005/8/layout/hierarchy2"/>
    <dgm:cxn modelId="{C23D0273-D146-490B-9614-AE8C54F49020}" srcId="{007087EE-59AC-444A-84D6-E18FDFA5D2F3}" destId="{76B672D8-D2A0-4296-897E-654CB5E2BE36}" srcOrd="1" destOrd="0" parTransId="{098D970C-778D-4379-92FB-4F59C215743E}" sibTransId="{6722AE45-4B6E-40EC-8D78-5D667A69CB48}"/>
    <dgm:cxn modelId="{D9B27A98-0DA6-41E6-B60E-5C215C9CFACB}" type="presOf" srcId="{006A6AC2-0050-4995-BC96-632B9C26431A}" destId="{C248ED76-A671-4595-85BC-8CD058081FF8}" srcOrd="0" destOrd="0" presId="urn:microsoft.com/office/officeart/2005/8/layout/hierarchy2"/>
    <dgm:cxn modelId="{BD792C9A-0C01-4B5F-AB36-324681822CEC}" type="presOf" srcId="{007087EE-59AC-444A-84D6-E18FDFA5D2F3}" destId="{8DD6105E-3938-4FBD-ACC1-4CDA7ED908FF}" srcOrd="0" destOrd="0" presId="urn:microsoft.com/office/officeart/2005/8/layout/hierarchy2"/>
    <dgm:cxn modelId="{E0E3EBA1-F0AD-478D-B853-106E65E6F757}" type="presOf" srcId="{6713AE30-32A6-4549-BF98-4E8346B05F6C}" destId="{7EBE7608-D0BB-4C04-A4EB-1844A036DAFB}" srcOrd="1" destOrd="0" presId="urn:microsoft.com/office/officeart/2005/8/layout/hierarchy2"/>
    <dgm:cxn modelId="{C4726FA7-4EA5-43ED-81ED-98CADAAA2DB3}" type="presOf" srcId="{098D970C-778D-4379-92FB-4F59C215743E}" destId="{31054DEB-45A7-4729-B67E-10A7EAD322B6}" srcOrd="1" destOrd="0" presId="urn:microsoft.com/office/officeart/2005/8/layout/hierarchy2"/>
    <dgm:cxn modelId="{3DF4E8B3-F664-410F-9E57-87475952818D}" type="presOf" srcId="{098D970C-778D-4379-92FB-4F59C215743E}" destId="{21C19365-8E37-4906-9A18-09B53B641B9E}" srcOrd="0" destOrd="0" presId="urn:microsoft.com/office/officeart/2005/8/layout/hierarchy2"/>
    <dgm:cxn modelId="{867A9EB4-2DEC-4AA6-89EE-020D4B0ADEB3}" srcId="{007087EE-59AC-444A-84D6-E18FDFA5D2F3}" destId="{006A6AC2-0050-4995-BC96-632B9C26431A}" srcOrd="0" destOrd="0" parTransId="{6713AE30-32A6-4549-BF98-4E8346B05F6C}" sibTransId="{DF4673C3-E0ED-42DA-95B1-8503B40D5A48}"/>
    <dgm:cxn modelId="{B7BEC2E3-117F-4E4D-8BF6-A3BAD4FDF4CB}" type="presOf" srcId="{EA4E537F-DC07-485A-8AEF-116A7F8867C8}" destId="{A4D0D847-1734-4542-9CF3-8BF89F612EB5}" srcOrd="0" destOrd="0" presId="urn:microsoft.com/office/officeart/2005/8/layout/hierarchy2"/>
    <dgm:cxn modelId="{4C1E43EB-AEB8-4250-B693-BCB4B43989B3}" srcId="{EA4E537F-DC07-485A-8AEF-116A7F8867C8}" destId="{007087EE-59AC-444A-84D6-E18FDFA5D2F3}" srcOrd="0" destOrd="0" parTransId="{675458F5-450C-4E8F-90A0-6D3638061D04}" sibTransId="{7C4275CB-F155-4C19-A8C7-EB36474E02B1}"/>
    <dgm:cxn modelId="{7200C848-341A-4126-A611-C77C0169D8C0}" type="presParOf" srcId="{A4D0D847-1734-4542-9CF3-8BF89F612EB5}" destId="{AEEFCACC-4219-4591-84A6-2DE5FC4F30A7}" srcOrd="0" destOrd="0" presId="urn:microsoft.com/office/officeart/2005/8/layout/hierarchy2"/>
    <dgm:cxn modelId="{6C888518-BFC5-46DB-88D6-9BB90002D6C4}" type="presParOf" srcId="{AEEFCACC-4219-4591-84A6-2DE5FC4F30A7}" destId="{8DD6105E-3938-4FBD-ACC1-4CDA7ED908FF}" srcOrd="0" destOrd="0" presId="urn:microsoft.com/office/officeart/2005/8/layout/hierarchy2"/>
    <dgm:cxn modelId="{7F2C99B3-D617-43E4-ACFE-8A443E616E00}" type="presParOf" srcId="{AEEFCACC-4219-4591-84A6-2DE5FC4F30A7}" destId="{AF6D80A0-8DD3-464C-9680-C0636B631502}" srcOrd="1" destOrd="0" presId="urn:microsoft.com/office/officeart/2005/8/layout/hierarchy2"/>
    <dgm:cxn modelId="{2B65BB12-67BC-4913-93C5-21135E08C9AA}" type="presParOf" srcId="{AF6D80A0-8DD3-464C-9680-C0636B631502}" destId="{48DCE06D-F0AC-461E-8816-1FC580560061}" srcOrd="0" destOrd="0" presId="urn:microsoft.com/office/officeart/2005/8/layout/hierarchy2"/>
    <dgm:cxn modelId="{D4E42A97-7BA9-4364-8BC5-D4B5B294D7D9}" type="presParOf" srcId="{48DCE06D-F0AC-461E-8816-1FC580560061}" destId="{7EBE7608-D0BB-4C04-A4EB-1844A036DAFB}" srcOrd="0" destOrd="0" presId="urn:microsoft.com/office/officeart/2005/8/layout/hierarchy2"/>
    <dgm:cxn modelId="{01FA11C7-4387-4176-852B-4CF948D25AE0}" type="presParOf" srcId="{AF6D80A0-8DD3-464C-9680-C0636B631502}" destId="{D65CF1FE-890C-4149-B6E8-7E147D517EF3}" srcOrd="1" destOrd="0" presId="urn:microsoft.com/office/officeart/2005/8/layout/hierarchy2"/>
    <dgm:cxn modelId="{C53058A3-82FA-4048-926D-0A0D63649311}" type="presParOf" srcId="{D65CF1FE-890C-4149-B6E8-7E147D517EF3}" destId="{C248ED76-A671-4595-85BC-8CD058081FF8}" srcOrd="0" destOrd="0" presId="urn:microsoft.com/office/officeart/2005/8/layout/hierarchy2"/>
    <dgm:cxn modelId="{063B4B64-40B5-4B22-B7AD-756009AC6FEB}" type="presParOf" srcId="{D65CF1FE-890C-4149-B6E8-7E147D517EF3}" destId="{87B3A70C-1D8A-49F9-A57F-F53EAA999A7F}" srcOrd="1" destOrd="0" presId="urn:microsoft.com/office/officeart/2005/8/layout/hierarchy2"/>
    <dgm:cxn modelId="{5CE1D9E1-C832-41CC-A59E-9E8B2CBC6047}" type="presParOf" srcId="{AF6D80A0-8DD3-464C-9680-C0636B631502}" destId="{21C19365-8E37-4906-9A18-09B53B641B9E}" srcOrd="2" destOrd="0" presId="urn:microsoft.com/office/officeart/2005/8/layout/hierarchy2"/>
    <dgm:cxn modelId="{B3D010A0-77D9-4F90-8852-A1B330C6A2D5}" type="presParOf" srcId="{21C19365-8E37-4906-9A18-09B53B641B9E}" destId="{31054DEB-45A7-4729-B67E-10A7EAD322B6}" srcOrd="0" destOrd="0" presId="urn:microsoft.com/office/officeart/2005/8/layout/hierarchy2"/>
    <dgm:cxn modelId="{C0CD0D8A-F3C6-4AC5-923F-BC5778D0C14A}" type="presParOf" srcId="{AF6D80A0-8DD3-464C-9680-C0636B631502}" destId="{138D06EA-5755-4D69-AE75-BFB6DBAD8DC9}" srcOrd="3" destOrd="0" presId="urn:microsoft.com/office/officeart/2005/8/layout/hierarchy2"/>
    <dgm:cxn modelId="{37B03C0E-BC29-4691-8B4A-B7EB13EC7226}" type="presParOf" srcId="{138D06EA-5755-4D69-AE75-BFB6DBAD8DC9}" destId="{5325F538-4F3A-41D5-A03E-8129AC1EB950}" srcOrd="0" destOrd="0" presId="urn:microsoft.com/office/officeart/2005/8/layout/hierarchy2"/>
    <dgm:cxn modelId="{DC3588DC-50D9-443A-AAC8-61C1E7577944}" type="presParOf" srcId="{138D06EA-5755-4D69-AE75-BFB6DBAD8DC9}" destId="{930B33FE-7724-40F5-8B90-CD4235473DA7}"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7E6DAC-4EFB-47A0-8FB9-0C768DDE3701}">
      <dsp:nvSpPr>
        <dsp:cNvPr id="0" name=""/>
        <dsp:cNvSpPr/>
      </dsp:nvSpPr>
      <dsp:spPr>
        <a:xfrm>
          <a:off x="0" y="36934"/>
          <a:ext cx="3037581" cy="1822549"/>
        </a:xfrm>
        <a:prstGeom prst="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n-US" sz="5100" kern="1200" dirty="0"/>
            <a:t>PATIENT</a:t>
          </a:r>
          <a:endParaRPr lang="en-CA" sz="5100" kern="1200" dirty="0"/>
        </a:p>
      </dsp:txBody>
      <dsp:txXfrm>
        <a:off x="0" y="36934"/>
        <a:ext cx="3037581" cy="1822549"/>
      </dsp:txXfrm>
    </dsp:sp>
    <dsp:sp modelId="{ED3AF292-6F4E-489A-9651-F4E1DD902A48}">
      <dsp:nvSpPr>
        <dsp:cNvPr id="0" name=""/>
        <dsp:cNvSpPr/>
      </dsp:nvSpPr>
      <dsp:spPr>
        <a:xfrm>
          <a:off x="3341340" y="36934"/>
          <a:ext cx="3037581" cy="1822549"/>
        </a:xfrm>
        <a:prstGeom prst="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n-US" sz="5100" kern="1200" dirty="0"/>
            <a:t>DOCTOR</a:t>
          </a:r>
          <a:endParaRPr lang="en-CA" sz="5100" kern="1200" dirty="0"/>
        </a:p>
      </dsp:txBody>
      <dsp:txXfrm>
        <a:off x="3341340" y="36934"/>
        <a:ext cx="3037581" cy="1822549"/>
      </dsp:txXfrm>
    </dsp:sp>
    <dsp:sp modelId="{80C8B76D-9071-49AF-882D-B46C4D331BCE}">
      <dsp:nvSpPr>
        <dsp:cNvPr id="0" name=""/>
        <dsp:cNvSpPr/>
      </dsp:nvSpPr>
      <dsp:spPr>
        <a:xfrm>
          <a:off x="6682680" y="36934"/>
          <a:ext cx="3037581" cy="1822549"/>
        </a:xfrm>
        <a:prstGeom prst="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n-US" sz="5100" kern="1200" dirty="0"/>
            <a:t>HOSPITAL</a:t>
          </a:r>
          <a:endParaRPr lang="en-CA" sz="5100" kern="1200" dirty="0"/>
        </a:p>
      </dsp:txBody>
      <dsp:txXfrm>
        <a:off x="6682680" y="36934"/>
        <a:ext cx="3037581" cy="1822549"/>
      </dsp:txXfrm>
    </dsp:sp>
    <dsp:sp modelId="{5B195ECC-5E24-4B4A-8DFB-15226399A2F3}">
      <dsp:nvSpPr>
        <dsp:cNvPr id="0" name=""/>
        <dsp:cNvSpPr/>
      </dsp:nvSpPr>
      <dsp:spPr>
        <a:xfrm>
          <a:off x="1670670" y="2163241"/>
          <a:ext cx="3037581" cy="1822549"/>
        </a:xfrm>
        <a:prstGeom prst="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n-US" sz="5100" kern="1200" dirty="0"/>
            <a:t>NURSE</a:t>
          </a:r>
          <a:endParaRPr lang="en-CA" sz="5100" kern="1200" dirty="0"/>
        </a:p>
      </dsp:txBody>
      <dsp:txXfrm>
        <a:off x="1670670" y="2163241"/>
        <a:ext cx="3037581" cy="1822549"/>
      </dsp:txXfrm>
    </dsp:sp>
    <dsp:sp modelId="{A487221E-05AE-44DF-93F6-A641AC509704}">
      <dsp:nvSpPr>
        <dsp:cNvPr id="0" name=""/>
        <dsp:cNvSpPr/>
      </dsp:nvSpPr>
      <dsp:spPr>
        <a:xfrm>
          <a:off x="5012010" y="2163241"/>
          <a:ext cx="3037581" cy="1822549"/>
        </a:xfrm>
        <a:prstGeom prst="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n-US" sz="5100" kern="1200" dirty="0"/>
            <a:t>WARD BOY</a:t>
          </a:r>
          <a:endParaRPr lang="en-CA" sz="5100" kern="1200" dirty="0"/>
        </a:p>
      </dsp:txBody>
      <dsp:txXfrm>
        <a:off x="5012010" y="2163241"/>
        <a:ext cx="3037581" cy="18225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D6105E-3938-4FBD-ACC1-4CDA7ED908FF}">
      <dsp:nvSpPr>
        <dsp:cNvPr id="0" name=""/>
        <dsp:cNvSpPr/>
      </dsp:nvSpPr>
      <dsp:spPr>
        <a:xfrm>
          <a:off x="372278" y="1076393"/>
          <a:ext cx="3739877" cy="1869938"/>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r>
            <a:rPr lang="en-US" sz="6500" kern="1200" dirty="0"/>
            <a:t>Staff</a:t>
          </a:r>
          <a:endParaRPr lang="en-CA" sz="6500" kern="1200" dirty="0"/>
        </a:p>
      </dsp:txBody>
      <dsp:txXfrm>
        <a:off x="427047" y="1131162"/>
        <a:ext cx="3630339" cy="1760400"/>
      </dsp:txXfrm>
    </dsp:sp>
    <dsp:sp modelId="{48DCE06D-F0AC-461E-8816-1FC580560061}">
      <dsp:nvSpPr>
        <dsp:cNvPr id="0" name=""/>
        <dsp:cNvSpPr/>
      </dsp:nvSpPr>
      <dsp:spPr>
        <a:xfrm rot="19457599">
          <a:off x="3938996" y="1431919"/>
          <a:ext cx="1842269" cy="83671"/>
        </a:xfrm>
        <a:custGeom>
          <a:avLst/>
          <a:gdLst/>
          <a:ahLst/>
          <a:cxnLst/>
          <a:rect l="0" t="0" r="0" b="0"/>
          <a:pathLst>
            <a:path>
              <a:moveTo>
                <a:pt x="0" y="41835"/>
              </a:moveTo>
              <a:lnTo>
                <a:pt x="1842269" y="41835"/>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CA" sz="700" kern="1200"/>
        </a:p>
      </dsp:txBody>
      <dsp:txXfrm>
        <a:off x="4814074" y="1427698"/>
        <a:ext cx="92113" cy="92113"/>
      </dsp:txXfrm>
    </dsp:sp>
    <dsp:sp modelId="{C248ED76-A671-4595-85BC-8CD058081FF8}">
      <dsp:nvSpPr>
        <dsp:cNvPr id="0" name=""/>
        <dsp:cNvSpPr/>
      </dsp:nvSpPr>
      <dsp:spPr>
        <a:xfrm>
          <a:off x="5608106" y="1178"/>
          <a:ext cx="3739877" cy="1869938"/>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r>
            <a:rPr lang="en-US" sz="6500" kern="1200" dirty="0"/>
            <a:t>Nurse</a:t>
          </a:r>
          <a:endParaRPr lang="en-CA" sz="6500" kern="1200" dirty="0"/>
        </a:p>
      </dsp:txBody>
      <dsp:txXfrm>
        <a:off x="5662875" y="55947"/>
        <a:ext cx="3630339" cy="1760400"/>
      </dsp:txXfrm>
    </dsp:sp>
    <dsp:sp modelId="{21C19365-8E37-4906-9A18-09B53B641B9E}">
      <dsp:nvSpPr>
        <dsp:cNvPr id="0" name=""/>
        <dsp:cNvSpPr/>
      </dsp:nvSpPr>
      <dsp:spPr>
        <a:xfrm rot="2142401">
          <a:off x="3938996" y="2507133"/>
          <a:ext cx="1842269" cy="83671"/>
        </a:xfrm>
        <a:custGeom>
          <a:avLst/>
          <a:gdLst/>
          <a:ahLst/>
          <a:cxnLst/>
          <a:rect l="0" t="0" r="0" b="0"/>
          <a:pathLst>
            <a:path>
              <a:moveTo>
                <a:pt x="0" y="41835"/>
              </a:moveTo>
              <a:lnTo>
                <a:pt x="1842269" y="41835"/>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CA" sz="700" kern="1200"/>
        </a:p>
      </dsp:txBody>
      <dsp:txXfrm>
        <a:off x="4814074" y="2502913"/>
        <a:ext cx="92113" cy="92113"/>
      </dsp:txXfrm>
    </dsp:sp>
    <dsp:sp modelId="{5325F538-4F3A-41D5-A03E-8129AC1EB950}">
      <dsp:nvSpPr>
        <dsp:cNvPr id="0" name=""/>
        <dsp:cNvSpPr/>
      </dsp:nvSpPr>
      <dsp:spPr>
        <a:xfrm>
          <a:off x="5608106" y="2151607"/>
          <a:ext cx="3739877" cy="1869938"/>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r>
            <a:rPr lang="en-US" sz="6500" kern="1200"/>
            <a:t>Ward Boy</a:t>
          </a:r>
          <a:endParaRPr lang="en-CA" sz="6500" kern="1200"/>
        </a:p>
      </dsp:txBody>
      <dsp:txXfrm>
        <a:off x="5662875" y="2206376"/>
        <a:ext cx="3630339" cy="176040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EFA74BF-C22B-4241-84FF-69A71F3ACAD4}" type="datetimeFigureOut">
              <a:rPr lang="en-CA" smtClean="0"/>
              <a:t>2021-11-01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2CFC27F-CCAC-4AB2-A87E-A73AC33964B7}" type="slidenum">
              <a:rPr lang="en-CA" smtClean="0"/>
              <a:t>‹#›</a:t>
            </a:fld>
            <a:endParaRPr lang="en-CA"/>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9207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FA74BF-C22B-4241-84FF-69A71F3ACAD4}" type="datetimeFigureOut">
              <a:rPr lang="en-CA" smtClean="0"/>
              <a:t>2021-11-01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2CFC27F-CCAC-4AB2-A87E-A73AC33964B7}" type="slidenum">
              <a:rPr lang="en-CA" smtClean="0"/>
              <a:t>‹#›</a:t>
            </a:fld>
            <a:endParaRPr lang="en-CA"/>
          </a:p>
        </p:txBody>
      </p:sp>
    </p:spTree>
    <p:extLst>
      <p:ext uri="{BB962C8B-B14F-4D97-AF65-F5344CB8AC3E}">
        <p14:creationId xmlns:p14="http://schemas.microsoft.com/office/powerpoint/2010/main" val="1779383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FA74BF-C22B-4241-84FF-69A71F3ACAD4}" type="datetimeFigureOut">
              <a:rPr lang="en-CA" smtClean="0"/>
              <a:t>2021-11-01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2CFC27F-CCAC-4AB2-A87E-A73AC33964B7}" type="slidenum">
              <a:rPr lang="en-CA" smtClean="0"/>
              <a:t>‹#›</a:t>
            </a:fld>
            <a:endParaRPr lang="en-CA"/>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9331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FA74BF-C22B-4241-84FF-69A71F3ACAD4}" type="datetimeFigureOut">
              <a:rPr lang="en-CA" smtClean="0"/>
              <a:t>2021-11-01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2CFC27F-CCAC-4AB2-A87E-A73AC33964B7}" type="slidenum">
              <a:rPr lang="en-CA" smtClean="0"/>
              <a:t>‹#›</a:t>
            </a:fld>
            <a:endParaRPr lang="en-CA"/>
          </a:p>
        </p:txBody>
      </p:sp>
    </p:spTree>
    <p:extLst>
      <p:ext uri="{BB962C8B-B14F-4D97-AF65-F5344CB8AC3E}">
        <p14:creationId xmlns:p14="http://schemas.microsoft.com/office/powerpoint/2010/main" val="197461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FA74BF-C22B-4241-84FF-69A71F3ACAD4}" type="datetimeFigureOut">
              <a:rPr lang="en-CA" smtClean="0"/>
              <a:t>2021-11-01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2CFC27F-CCAC-4AB2-A87E-A73AC33964B7}" type="slidenum">
              <a:rPr lang="en-CA" smtClean="0"/>
              <a:t>‹#›</a:t>
            </a:fld>
            <a:endParaRPr lang="en-CA"/>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775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FA74BF-C22B-4241-84FF-69A71F3ACAD4}" type="datetimeFigureOut">
              <a:rPr lang="en-CA" smtClean="0"/>
              <a:t>2021-11-01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2CFC27F-CCAC-4AB2-A87E-A73AC33964B7}" type="slidenum">
              <a:rPr lang="en-CA" smtClean="0"/>
              <a:t>‹#›</a:t>
            </a:fld>
            <a:endParaRPr lang="en-CA"/>
          </a:p>
        </p:txBody>
      </p:sp>
    </p:spTree>
    <p:extLst>
      <p:ext uri="{BB962C8B-B14F-4D97-AF65-F5344CB8AC3E}">
        <p14:creationId xmlns:p14="http://schemas.microsoft.com/office/powerpoint/2010/main" val="2262369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FA74BF-C22B-4241-84FF-69A71F3ACAD4}" type="datetimeFigureOut">
              <a:rPr lang="en-CA" smtClean="0"/>
              <a:t>2021-11-01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62CFC27F-CCAC-4AB2-A87E-A73AC33964B7}" type="slidenum">
              <a:rPr lang="en-CA" smtClean="0"/>
              <a:t>‹#›</a:t>
            </a:fld>
            <a:endParaRPr lang="en-CA"/>
          </a:p>
        </p:txBody>
      </p:sp>
    </p:spTree>
    <p:extLst>
      <p:ext uri="{BB962C8B-B14F-4D97-AF65-F5344CB8AC3E}">
        <p14:creationId xmlns:p14="http://schemas.microsoft.com/office/powerpoint/2010/main" val="989992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FA74BF-C22B-4241-84FF-69A71F3ACAD4}" type="datetimeFigureOut">
              <a:rPr lang="en-CA" smtClean="0"/>
              <a:t>2021-11-01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62CFC27F-CCAC-4AB2-A87E-A73AC33964B7}" type="slidenum">
              <a:rPr lang="en-CA" smtClean="0"/>
              <a:t>‹#›</a:t>
            </a:fld>
            <a:endParaRPr lang="en-CA"/>
          </a:p>
        </p:txBody>
      </p:sp>
    </p:spTree>
    <p:extLst>
      <p:ext uri="{BB962C8B-B14F-4D97-AF65-F5344CB8AC3E}">
        <p14:creationId xmlns:p14="http://schemas.microsoft.com/office/powerpoint/2010/main" val="3591098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FA74BF-C22B-4241-84FF-69A71F3ACAD4}" type="datetimeFigureOut">
              <a:rPr lang="en-CA" smtClean="0"/>
              <a:t>2021-11-01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62CFC27F-CCAC-4AB2-A87E-A73AC33964B7}" type="slidenum">
              <a:rPr lang="en-CA" smtClean="0"/>
              <a:t>‹#›</a:t>
            </a:fld>
            <a:endParaRPr lang="en-CA"/>
          </a:p>
        </p:txBody>
      </p:sp>
    </p:spTree>
    <p:extLst>
      <p:ext uri="{BB962C8B-B14F-4D97-AF65-F5344CB8AC3E}">
        <p14:creationId xmlns:p14="http://schemas.microsoft.com/office/powerpoint/2010/main" val="1941875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FA74BF-C22B-4241-84FF-69A71F3ACAD4}" type="datetimeFigureOut">
              <a:rPr lang="en-CA" smtClean="0"/>
              <a:t>2021-11-01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2CFC27F-CCAC-4AB2-A87E-A73AC33964B7}" type="slidenum">
              <a:rPr lang="en-CA" smtClean="0"/>
              <a:t>‹#›</a:t>
            </a:fld>
            <a:endParaRPr lang="en-CA"/>
          </a:p>
        </p:txBody>
      </p:sp>
    </p:spTree>
    <p:extLst>
      <p:ext uri="{BB962C8B-B14F-4D97-AF65-F5344CB8AC3E}">
        <p14:creationId xmlns:p14="http://schemas.microsoft.com/office/powerpoint/2010/main" val="2443737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FA74BF-C22B-4241-84FF-69A71F3ACAD4}" type="datetimeFigureOut">
              <a:rPr lang="en-CA" smtClean="0"/>
              <a:t>2021-11-01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2CFC27F-CCAC-4AB2-A87E-A73AC33964B7}" type="slidenum">
              <a:rPr lang="en-CA" smtClean="0"/>
              <a:t>‹#›</a:t>
            </a:fld>
            <a:endParaRPr lang="en-CA"/>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1037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EFA74BF-C22B-4241-84FF-69A71F3ACAD4}" type="datetimeFigureOut">
              <a:rPr lang="en-CA" smtClean="0"/>
              <a:t>2021-11-01</a:t>
            </a:fld>
            <a:endParaRPr lang="en-CA"/>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CA"/>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2CFC27F-CCAC-4AB2-A87E-A73AC33964B7}" type="slidenum">
              <a:rPr lang="en-CA" smtClean="0"/>
              <a:t>‹#›</a:t>
            </a:fld>
            <a:endParaRPr lang="en-CA"/>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29684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DB8C3-60AB-49D0-A96E-3A33BAE615B0}"/>
              </a:ext>
            </a:extLst>
          </p:cNvPr>
          <p:cNvSpPr>
            <a:spLocks noGrp="1"/>
          </p:cNvSpPr>
          <p:nvPr>
            <p:ph type="ctrTitle"/>
          </p:nvPr>
        </p:nvSpPr>
        <p:spPr/>
        <p:txBody>
          <a:bodyPr/>
          <a:lstStyle/>
          <a:p>
            <a:r>
              <a:rPr lang="en-US" dirty="0"/>
              <a:t>. HOSPITAL MANAGEMENT SYSTEM DATABASE</a:t>
            </a:r>
            <a:endParaRPr lang="en-CA" dirty="0"/>
          </a:p>
        </p:txBody>
      </p:sp>
      <p:sp>
        <p:nvSpPr>
          <p:cNvPr id="3" name="Subtitle 2">
            <a:extLst>
              <a:ext uri="{FF2B5EF4-FFF2-40B4-BE49-F238E27FC236}">
                <a16:creationId xmlns:a16="http://schemas.microsoft.com/office/drawing/2014/main" id="{33BE81C6-91D6-42D6-9132-7DC1881490F1}"/>
              </a:ext>
            </a:extLst>
          </p:cNvPr>
          <p:cNvSpPr>
            <a:spLocks noGrp="1"/>
          </p:cNvSpPr>
          <p:nvPr>
            <p:ph type="subTitle" idx="1"/>
          </p:nvPr>
        </p:nvSpPr>
        <p:spPr>
          <a:xfrm>
            <a:off x="8664498" y="5006897"/>
            <a:ext cx="3146502" cy="1416279"/>
          </a:xfrm>
        </p:spPr>
        <p:txBody>
          <a:bodyPr>
            <a:normAutofit/>
          </a:bodyPr>
          <a:lstStyle/>
          <a:p>
            <a:r>
              <a:rPr lang="en-US" sz="2800" dirty="0" err="1"/>
              <a:t>Mezli</a:t>
            </a:r>
            <a:r>
              <a:rPr lang="en-US" sz="2800" dirty="0"/>
              <a:t> Cabrera</a:t>
            </a:r>
            <a:endParaRPr lang="en-CA" sz="2800" dirty="0"/>
          </a:p>
        </p:txBody>
      </p:sp>
    </p:spTree>
    <p:extLst>
      <p:ext uri="{BB962C8B-B14F-4D97-AF65-F5344CB8AC3E}">
        <p14:creationId xmlns:p14="http://schemas.microsoft.com/office/powerpoint/2010/main" val="3652656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D5B2E-D480-41AA-A013-035B7C6E4F7C}"/>
              </a:ext>
            </a:extLst>
          </p:cNvPr>
          <p:cNvSpPr>
            <a:spLocks noGrp="1"/>
          </p:cNvSpPr>
          <p:nvPr>
            <p:ph type="title"/>
          </p:nvPr>
        </p:nvSpPr>
        <p:spPr/>
        <p:txBody>
          <a:bodyPr/>
          <a:lstStyle/>
          <a:p>
            <a:r>
              <a:rPr lang="en-US"/>
              <a:t>TABLE: HOSPITAL</a:t>
            </a:r>
          </a:p>
        </p:txBody>
      </p:sp>
      <p:graphicFrame>
        <p:nvGraphicFramePr>
          <p:cNvPr id="5" name="Table 4">
            <a:extLst>
              <a:ext uri="{FF2B5EF4-FFF2-40B4-BE49-F238E27FC236}">
                <a16:creationId xmlns:a16="http://schemas.microsoft.com/office/drawing/2014/main" id="{A1205EAA-73D4-437A-B98C-0D090830E72B}"/>
              </a:ext>
            </a:extLst>
          </p:cNvPr>
          <p:cNvGraphicFramePr>
            <a:graphicFrameLocks noGrp="1"/>
          </p:cNvGraphicFramePr>
          <p:nvPr>
            <p:extLst>
              <p:ext uri="{D42A27DB-BD31-4B8C-83A1-F6EECF244321}">
                <p14:modId xmlns:p14="http://schemas.microsoft.com/office/powerpoint/2010/main" val="997382532"/>
              </p:ext>
            </p:extLst>
          </p:nvPr>
        </p:nvGraphicFramePr>
        <p:xfrm>
          <a:off x="3232150" y="2983230"/>
          <a:ext cx="5505447" cy="1196340"/>
        </p:xfrm>
        <a:graphic>
          <a:graphicData uri="http://schemas.openxmlformats.org/drawingml/2006/table">
            <a:tbl>
              <a:tblPr firstRow="1" bandRow="1">
                <a:tableStyleId>{5C22544A-7EE6-4342-B048-85BDC9FD1C3A}</a:tableStyleId>
              </a:tblPr>
              <a:tblGrid>
                <a:gridCol w="1092842">
                  <a:extLst>
                    <a:ext uri="{9D8B030D-6E8A-4147-A177-3AD203B41FA5}">
                      <a16:colId xmlns:a16="http://schemas.microsoft.com/office/drawing/2014/main" val="2562530661"/>
                    </a:ext>
                  </a:extLst>
                </a:gridCol>
                <a:gridCol w="2742414">
                  <a:extLst>
                    <a:ext uri="{9D8B030D-6E8A-4147-A177-3AD203B41FA5}">
                      <a16:colId xmlns:a16="http://schemas.microsoft.com/office/drawing/2014/main" val="3065047047"/>
                    </a:ext>
                  </a:extLst>
                </a:gridCol>
                <a:gridCol w="1670191">
                  <a:extLst>
                    <a:ext uri="{9D8B030D-6E8A-4147-A177-3AD203B41FA5}">
                      <a16:colId xmlns:a16="http://schemas.microsoft.com/office/drawing/2014/main" val="1607187487"/>
                    </a:ext>
                  </a:extLst>
                </a:gridCol>
              </a:tblGrid>
              <a:tr h="285750">
                <a:tc>
                  <a:txBody>
                    <a:bodyPr/>
                    <a:lstStyle/>
                    <a:p>
                      <a:pPr fontAlgn="b"/>
                      <a:r>
                        <a:rPr lang="en-US" sz="1600">
                          <a:effectLst/>
                        </a:rPr>
                        <a:t>HospitalID</a:t>
                      </a:r>
                      <a:endParaRPr lang="en-US" sz="1600">
                        <a:effectLst/>
                        <a:latin typeface="Calibri"/>
                      </a:endParaRPr>
                    </a:p>
                  </a:txBody>
                  <a:tcPr marL="9525" marR="9525" marT="9525" anchor="b"/>
                </a:tc>
                <a:tc>
                  <a:txBody>
                    <a:bodyPr/>
                    <a:lstStyle/>
                    <a:p>
                      <a:pPr fontAlgn="b"/>
                      <a:r>
                        <a:rPr lang="en-US" sz="1600">
                          <a:effectLst/>
                        </a:rPr>
                        <a:t>HospitalName</a:t>
                      </a:r>
                      <a:endParaRPr lang="en-US" sz="1600">
                        <a:effectLst/>
                        <a:latin typeface="Calibri"/>
                      </a:endParaRPr>
                    </a:p>
                  </a:txBody>
                  <a:tcPr marL="9525" marR="9525" marT="9525" anchor="b"/>
                </a:tc>
                <a:tc>
                  <a:txBody>
                    <a:bodyPr/>
                    <a:lstStyle/>
                    <a:p>
                      <a:pPr fontAlgn="b"/>
                      <a:r>
                        <a:rPr lang="en-US" sz="1600">
                          <a:effectLst/>
                        </a:rPr>
                        <a:t>HospitalAddress</a:t>
                      </a:r>
                      <a:endParaRPr lang="en-US" sz="1600">
                        <a:effectLst/>
                        <a:latin typeface="Calibri"/>
                      </a:endParaRPr>
                    </a:p>
                  </a:txBody>
                  <a:tcPr marL="9525" marR="9525" marT="9525" anchor="b"/>
                </a:tc>
                <a:extLst>
                  <a:ext uri="{0D108BD9-81ED-4DB2-BD59-A6C34878D82A}">
                    <a16:rowId xmlns:a16="http://schemas.microsoft.com/office/drawing/2014/main" val="1099370963"/>
                  </a:ext>
                </a:extLst>
              </a:tr>
              <a:tr h="190500">
                <a:tc>
                  <a:txBody>
                    <a:bodyPr/>
                    <a:lstStyle/>
                    <a:p>
                      <a:pPr algn="r" fontAlgn="b"/>
                      <a:r>
                        <a:rPr lang="en-US" sz="1600">
                          <a:effectLst/>
                        </a:rPr>
                        <a:t>1</a:t>
                      </a:r>
                      <a:endParaRPr lang="en-US" sz="1600">
                        <a:effectLst/>
                        <a:latin typeface="Calibri"/>
                      </a:endParaRPr>
                    </a:p>
                  </a:txBody>
                  <a:tcPr marL="9525" marR="9525" marT="9525" anchor="b"/>
                </a:tc>
                <a:tc>
                  <a:txBody>
                    <a:bodyPr/>
                    <a:lstStyle/>
                    <a:p>
                      <a:pPr fontAlgn="b"/>
                      <a:r>
                        <a:rPr lang="en-US" sz="1600">
                          <a:effectLst/>
                        </a:rPr>
                        <a:t>Mayo Clinic – Rochester</a:t>
                      </a:r>
                      <a:endParaRPr lang="en-US" sz="1600">
                        <a:effectLst/>
                        <a:latin typeface="Calibri"/>
                      </a:endParaRPr>
                    </a:p>
                  </a:txBody>
                  <a:tcPr marL="9525" marR="9525" marT="9525" anchor="b"/>
                </a:tc>
                <a:tc>
                  <a:txBody>
                    <a:bodyPr/>
                    <a:lstStyle/>
                    <a:p>
                      <a:pPr fontAlgn="b"/>
                      <a:r>
                        <a:rPr lang="en-US" sz="1600">
                          <a:effectLst/>
                        </a:rPr>
                        <a:t>Rochester, USA</a:t>
                      </a:r>
                      <a:endParaRPr lang="en-US" sz="1600">
                        <a:effectLst/>
                        <a:latin typeface="Calibri"/>
                      </a:endParaRPr>
                    </a:p>
                  </a:txBody>
                  <a:tcPr marL="9525" marR="9525" marT="9525" anchor="b"/>
                </a:tc>
                <a:extLst>
                  <a:ext uri="{0D108BD9-81ED-4DB2-BD59-A6C34878D82A}">
                    <a16:rowId xmlns:a16="http://schemas.microsoft.com/office/drawing/2014/main" val="131515909"/>
                  </a:ext>
                </a:extLst>
              </a:tr>
              <a:tr h="190500">
                <a:tc>
                  <a:txBody>
                    <a:bodyPr/>
                    <a:lstStyle/>
                    <a:p>
                      <a:pPr algn="r" fontAlgn="b"/>
                      <a:r>
                        <a:rPr lang="en-US" sz="1600">
                          <a:effectLst/>
                        </a:rPr>
                        <a:t>2</a:t>
                      </a:r>
                      <a:endParaRPr lang="en-US" sz="1600">
                        <a:effectLst/>
                        <a:latin typeface="Calibri"/>
                      </a:endParaRPr>
                    </a:p>
                  </a:txBody>
                  <a:tcPr marL="9525" marR="9525" marT="9525" anchor="b"/>
                </a:tc>
                <a:tc>
                  <a:txBody>
                    <a:bodyPr/>
                    <a:lstStyle/>
                    <a:p>
                      <a:pPr fontAlgn="b"/>
                      <a:r>
                        <a:rPr lang="en-US" sz="1600">
                          <a:effectLst/>
                        </a:rPr>
                        <a:t>Cleveland Clinic</a:t>
                      </a:r>
                      <a:endParaRPr lang="en-US" sz="1600">
                        <a:effectLst/>
                        <a:latin typeface="Calibri"/>
                      </a:endParaRPr>
                    </a:p>
                  </a:txBody>
                  <a:tcPr marL="9525" marR="9525" marT="9525" anchor="b"/>
                </a:tc>
                <a:tc>
                  <a:txBody>
                    <a:bodyPr/>
                    <a:lstStyle/>
                    <a:p>
                      <a:pPr fontAlgn="b"/>
                      <a:r>
                        <a:rPr lang="en-US" sz="1600">
                          <a:effectLst/>
                        </a:rPr>
                        <a:t>Cleveland, USA</a:t>
                      </a:r>
                      <a:endParaRPr lang="en-US" sz="1600">
                        <a:effectLst/>
                        <a:latin typeface="Calibri"/>
                      </a:endParaRPr>
                    </a:p>
                  </a:txBody>
                  <a:tcPr marL="9525" marR="9525" marT="9525" anchor="b"/>
                </a:tc>
                <a:extLst>
                  <a:ext uri="{0D108BD9-81ED-4DB2-BD59-A6C34878D82A}">
                    <a16:rowId xmlns:a16="http://schemas.microsoft.com/office/drawing/2014/main" val="2645021709"/>
                  </a:ext>
                </a:extLst>
              </a:tr>
              <a:tr h="190500">
                <a:tc>
                  <a:txBody>
                    <a:bodyPr/>
                    <a:lstStyle/>
                    <a:p>
                      <a:pPr algn="r" fontAlgn="b"/>
                      <a:r>
                        <a:rPr lang="en-US" sz="1600">
                          <a:effectLst/>
                        </a:rPr>
                        <a:t>3</a:t>
                      </a:r>
                      <a:endParaRPr lang="en-US" sz="1600">
                        <a:effectLst/>
                        <a:latin typeface="Calibri"/>
                      </a:endParaRPr>
                    </a:p>
                  </a:txBody>
                  <a:tcPr marL="9525" marR="9525" marT="9525" anchor="b"/>
                </a:tc>
                <a:tc>
                  <a:txBody>
                    <a:bodyPr/>
                    <a:lstStyle/>
                    <a:p>
                      <a:pPr fontAlgn="b"/>
                      <a:r>
                        <a:rPr lang="en-US" sz="1600">
                          <a:effectLst/>
                        </a:rPr>
                        <a:t>The Johns Hopkins Hospital</a:t>
                      </a:r>
                      <a:endParaRPr lang="en-US" sz="1600">
                        <a:effectLst/>
                        <a:latin typeface="Calibri"/>
                      </a:endParaRPr>
                    </a:p>
                  </a:txBody>
                  <a:tcPr marL="9525" marR="9525" marT="9525" anchor="b"/>
                </a:tc>
                <a:tc>
                  <a:txBody>
                    <a:bodyPr/>
                    <a:lstStyle/>
                    <a:p>
                      <a:pPr fontAlgn="b"/>
                      <a:r>
                        <a:rPr lang="en-US" sz="1600">
                          <a:effectLst/>
                        </a:rPr>
                        <a:t>Baltimore, USA</a:t>
                      </a:r>
                      <a:endParaRPr lang="en-US" sz="1600">
                        <a:effectLst/>
                        <a:latin typeface="Calibri"/>
                      </a:endParaRPr>
                    </a:p>
                  </a:txBody>
                  <a:tcPr marL="9525" marR="9525" marT="9525" anchor="b"/>
                </a:tc>
                <a:extLst>
                  <a:ext uri="{0D108BD9-81ED-4DB2-BD59-A6C34878D82A}">
                    <a16:rowId xmlns:a16="http://schemas.microsoft.com/office/drawing/2014/main" val="1580963339"/>
                  </a:ext>
                </a:extLst>
              </a:tr>
            </a:tbl>
          </a:graphicData>
        </a:graphic>
      </p:graphicFrame>
    </p:spTree>
    <p:extLst>
      <p:ext uri="{BB962C8B-B14F-4D97-AF65-F5344CB8AC3E}">
        <p14:creationId xmlns:p14="http://schemas.microsoft.com/office/powerpoint/2010/main" val="2906826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71D78-E09A-4630-9A0A-3479AB5CFE37}"/>
              </a:ext>
            </a:extLst>
          </p:cNvPr>
          <p:cNvSpPr>
            <a:spLocks noGrp="1"/>
          </p:cNvSpPr>
          <p:nvPr>
            <p:ph type="title"/>
          </p:nvPr>
        </p:nvSpPr>
        <p:spPr/>
        <p:txBody>
          <a:bodyPr/>
          <a:lstStyle/>
          <a:p>
            <a:r>
              <a:rPr lang="en-US"/>
              <a:t>TABLE: ROOM</a:t>
            </a:r>
          </a:p>
        </p:txBody>
      </p:sp>
      <p:graphicFrame>
        <p:nvGraphicFramePr>
          <p:cNvPr id="5" name="Table 4">
            <a:extLst>
              <a:ext uri="{FF2B5EF4-FFF2-40B4-BE49-F238E27FC236}">
                <a16:creationId xmlns:a16="http://schemas.microsoft.com/office/drawing/2014/main" id="{EDAD4E00-BD44-483B-A4C5-5A9186A4AED3}"/>
              </a:ext>
            </a:extLst>
          </p:cNvPr>
          <p:cNvGraphicFramePr>
            <a:graphicFrameLocks noGrp="1"/>
          </p:cNvGraphicFramePr>
          <p:nvPr>
            <p:extLst>
              <p:ext uri="{D42A27DB-BD31-4B8C-83A1-F6EECF244321}">
                <p14:modId xmlns:p14="http://schemas.microsoft.com/office/powerpoint/2010/main" val="499486283"/>
              </p:ext>
            </p:extLst>
          </p:nvPr>
        </p:nvGraphicFramePr>
        <p:xfrm>
          <a:off x="3149600" y="2203132"/>
          <a:ext cx="5416549" cy="3625215"/>
        </p:xfrm>
        <a:graphic>
          <a:graphicData uri="http://schemas.openxmlformats.org/drawingml/2006/table">
            <a:tbl>
              <a:tblPr firstRow="1" bandRow="1">
                <a:tableStyleId>{5C22544A-7EE6-4342-B048-85BDC9FD1C3A}</a:tableStyleId>
              </a:tblPr>
              <a:tblGrid>
                <a:gridCol w="1813366">
                  <a:extLst>
                    <a:ext uri="{9D8B030D-6E8A-4147-A177-3AD203B41FA5}">
                      <a16:colId xmlns:a16="http://schemas.microsoft.com/office/drawing/2014/main" val="3845705455"/>
                    </a:ext>
                  </a:extLst>
                </a:gridCol>
                <a:gridCol w="1742716">
                  <a:extLst>
                    <a:ext uri="{9D8B030D-6E8A-4147-A177-3AD203B41FA5}">
                      <a16:colId xmlns:a16="http://schemas.microsoft.com/office/drawing/2014/main" val="339558777"/>
                    </a:ext>
                  </a:extLst>
                </a:gridCol>
                <a:gridCol w="1860467">
                  <a:extLst>
                    <a:ext uri="{9D8B030D-6E8A-4147-A177-3AD203B41FA5}">
                      <a16:colId xmlns:a16="http://schemas.microsoft.com/office/drawing/2014/main" val="3591098549"/>
                    </a:ext>
                  </a:extLst>
                </a:gridCol>
              </a:tblGrid>
              <a:tr h="190500">
                <a:tc>
                  <a:txBody>
                    <a:bodyPr/>
                    <a:lstStyle/>
                    <a:p>
                      <a:pPr fontAlgn="b"/>
                      <a:r>
                        <a:rPr lang="en-US" sz="1800">
                          <a:effectLst/>
                        </a:rPr>
                        <a:t>RoomID</a:t>
                      </a:r>
                      <a:endParaRPr lang="en-US" sz="1800">
                        <a:effectLst/>
                        <a:latin typeface="Calibri"/>
                      </a:endParaRPr>
                    </a:p>
                  </a:txBody>
                  <a:tcPr marL="9525" marR="9525" marT="9525" anchor="b"/>
                </a:tc>
                <a:tc>
                  <a:txBody>
                    <a:bodyPr/>
                    <a:lstStyle/>
                    <a:p>
                      <a:pPr fontAlgn="b"/>
                      <a:r>
                        <a:rPr lang="en-US" sz="1800">
                          <a:effectLst/>
                        </a:rPr>
                        <a:t>RoomNumber</a:t>
                      </a:r>
                      <a:endParaRPr lang="en-US" sz="1800">
                        <a:effectLst/>
                        <a:latin typeface="Calibri"/>
                      </a:endParaRPr>
                    </a:p>
                  </a:txBody>
                  <a:tcPr marL="9525" marR="9525" marT="9525" anchor="b"/>
                </a:tc>
                <a:tc>
                  <a:txBody>
                    <a:bodyPr/>
                    <a:lstStyle/>
                    <a:p>
                      <a:pPr fontAlgn="b"/>
                      <a:r>
                        <a:rPr lang="en-US" sz="1800">
                          <a:effectLst/>
                        </a:rPr>
                        <a:t>RoomType</a:t>
                      </a:r>
                      <a:endParaRPr lang="en-US" sz="1800">
                        <a:effectLst/>
                        <a:latin typeface="Calibri"/>
                      </a:endParaRPr>
                    </a:p>
                  </a:txBody>
                  <a:tcPr marL="9525" marR="9525" marT="9525" anchor="b"/>
                </a:tc>
                <a:extLst>
                  <a:ext uri="{0D108BD9-81ED-4DB2-BD59-A6C34878D82A}">
                    <a16:rowId xmlns:a16="http://schemas.microsoft.com/office/drawing/2014/main" val="539675990"/>
                  </a:ext>
                </a:extLst>
              </a:tr>
              <a:tr h="190500">
                <a:tc>
                  <a:txBody>
                    <a:bodyPr/>
                    <a:lstStyle/>
                    <a:p>
                      <a:pPr algn="r" fontAlgn="b"/>
                      <a:r>
                        <a:rPr lang="en-US" sz="1800">
                          <a:effectLst/>
                        </a:rPr>
                        <a:t>1</a:t>
                      </a:r>
                      <a:endParaRPr lang="en-US" sz="1800">
                        <a:effectLst/>
                        <a:latin typeface="Calibri"/>
                      </a:endParaRPr>
                    </a:p>
                  </a:txBody>
                  <a:tcPr marL="9525" marR="9525" marT="9525" anchor="b"/>
                </a:tc>
                <a:tc>
                  <a:txBody>
                    <a:bodyPr/>
                    <a:lstStyle/>
                    <a:p>
                      <a:pPr algn="r" fontAlgn="b"/>
                      <a:r>
                        <a:rPr lang="en-US" sz="1800">
                          <a:effectLst/>
                        </a:rPr>
                        <a:t>405</a:t>
                      </a:r>
                      <a:endParaRPr lang="en-US" sz="1800">
                        <a:effectLst/>
                        <a:latin typeface="Calibri"/>
                      </a:endParaRPr>
                    </a:p>
                  </a:txBody>
                  <a:tcPr marL="9525" marR="9525" marT="9525" anchor="b"/>
                </a:tc>
                <a:tc>
                  <a:txBody>
                    <a:bodyPr/>
                    <a:lstStyle/>
                    <a:p>
                      <a:pPr fontAlgn="b"/>
                      <a:r>
                        <a:rPr lang="en-US" sz="1800">
                          <a:effectLst/>
                        </a:rPr>
                        <a:t>OR</a:t>
                      </a:r>
                      <a:endParaRPr lang="en-US" sz="1800">
                        <a:effectLst/>
                        <a:latin typeface="Calibri"/>
                      </a:endParaRPr>
                    </a:p>
                  </a:txBody>
                  <a:tcPr marL="9525" marR="9525" marT="9525" anchor="b"/>
                </a:tc>
                <a:extLst>
                  <a:ext uri="{0D108BD9-81ED-4DB2-BD59-A6C34878D82A}">
                    <a16:rowId xmlns:a16="http://schemas.microsoft.com/office/drawing/2014/main" val="3212969054"/>
                  </a:ext>
                </a:extLst>
              </a:tr>
              <a:tr h="190500">
                <a:tc>
                  <a:txBody>
                    <a:bodyPr/>
                    <a:lstStyle/>
                    <a:p>
                      <a:pPr algn="r" fontAlgn="b"/>
                      <a:r>
                        <a:rPr lang="en-US" sz="1800">
                          <a:effectLst/>
                        </a:rPr>
                        <a:t>2</a:t>
                      </a:r>
                      <a:endParaRPr lang="en-US" sz="1800">
                        <a:effectLst/>
                        <a:latin typeface="Calibri"/>
                      </a:endParaRPr>
                    </a:p>
                  </a:txBody>
                  <a:tcPr marL="9525" marR="9525" marT="9525" anchor="b"/>
                </a:tc>
                <a:tc>
                  <a:txBody>
                    <a:bodyPr/>
                    <a:lstStyle/>
                    <a:p>
                      <a:pPr algn="r" fontAlgn="b"/>
                      <a:r>
                        <a:rPr lang="en-US" sz="1800">
                          <a:effectLst/>
                        </a:rPr>
                        <a:t>201</a:t>
                      </a:r>
                      <a:endParaRPr lang="en-US" sz="1800">
                        <a:effectLst/>
                        <a:latin typeface="Calibri"/>
                      </a:endParaRPr>
                    </a:p>
                  </a:txBody>
                  <a:tcPr marL="9525" marR="9525" marT="9525" anchor="b"/>
                </a:tc>
                <a:tc>
                  <a:txBody>
                    <a:bodyPr/>
                    <a:lstStyle/>
                    <a:p>
                      <a:pPr fontAlgn="b"/>
                      <a:r>
                        <a:rPr lang="en-US" sz="1800">
                          <a:effectLst/>
                        </a:rPr>
                        <a:t>ICU</a:t>
                      </a:r>
                      <a:endParaRPr lang="en-US" sz="1800">
                        <a:effectLst/>
                        <a:latin typeface="Calibri"/>
                      </a:endParaRPr>
                    </a:p>
                  </a:txBody>
                  <a:tcPr marL="9525" marR="9525" marT="9525" anchor="b"/>
                </a:tc>
                <a:extLst>
                  <a:ext uri="{0D108BD9-81ED-4DB2-BD59-A6C34878D82A}">
                    <a16:rowId xmlns:a16="http://schemas.microsoft.com/office/drawing/2014/main" val="944316676"/>
                  </a:ext>
                </a:extLst>
              </a:tr>
              <a:tr h="190500">
                <a:tc>
                  <a:txBody>
                    <a:bodyPr/>
                    <a:lstStyle/>
                    <a:p>
                      <a:pPr algn="r" fontAlgn="b"/>
                      <a:r>
                        <a:rPr lang="en-US" sz="1800">
                          <a:effectLst/>
                        </a:rPr>
                        <a:t>3</a:t>
                      </a:r>
                      <a:endParaRPr lang="en-US" sz="1800">
                        <a:effectLst/>
                        <a:latin typeface="Calibri"/>
                      </a:endParaRPr>
                    </a:p>
                  </a:txBody>
                  <a:tcPr marL="9525" marR="9525" marT="9525" anchor="b"/>
                </a:tc>
                <a:tc>
                  <a:txBody>
                    <a:bodyPr/>
                    <a:lstStyle/>
                    <a:p>
                      <a:pPr algn="r" fontAlgn="b"/>
                      <a:r>
                        <a:rPr lang="en-US" sz="1800">
                          <a:effectLst/>
                        </a:rPr>
                        <a:t>341</a:t>
                      </a:r>
                      <a:endParaRPr lang="en-US" sz="1800">
                        <a:effectLst/>
                        <a:latin typeface="Calibri"/>
                      </a:endParaRPr>
                    </a:p>
                  </a:txBody>
                  <a:tcPr marL="9525" marR="9525" marT="9525" anchor="b"/>
                </a:tc>
                <a:tc>
                  <a:txBody>
                    <a:bodyPr/>
                    <a:lstStyle/>
                    <a:p>
                      <a:pPr fontAlgn="b"/>
                      <a:r>
                        <a:rPr lang="en-US" sz="1800">
                          <a:effectLst/>
                        </a:rPr>
                        <a:t>REGULAR</a:t>
                      </a:r>
                      <a:endParaRPr lang="en-US" sz="1800">
                        <a:effectLst/>
                        <a:latin typeface="Calibri"/>
                      </a:endParaRPr>
                    </a:p>
                  </a:txBody>
                  <a:tcPr marL="9525" marR="9525" marT="9525" anchor="b"/>
                </a:tc>
                <a:extLst>
                  <a:ext uri="{0D108BD9-81ED-4DB2-BD59-A6C34878D82A}">
                    <a16:rowId xmlns:a16="http://schemas.microsoft.com/office/drawing/2014/main" val="4112666633"/>
                  </a:ext>
                </a:extLst>
              </a:tr>
              <a:tr h="190500">
                <a:tc>
                  <a:txBody>
                    <a:bodyPr/>
                    <a:lstStyle/>
                    <a:p>
                      <a:pPr algn="r" fontAlgn="b"/>
                      <a:r>
                        <a:rPr lang="en-US" sz="1800">
                          <a:effectLst/>
                        </a:rPr>
                        <a:t>4</a:t>
                      </a:r>
                      <a:endParaRPr lang="en-US" sz="1800">
                        <a:effectLst/>
                        <a:latin typeface="Calibri"/>
                      </a:endParaRPr>
                    </a:p>
                  </a:txBody>
                  <a:tcPr marL="9525" marR="9525" marT="9525" anchor="b"/>
                </a:tc>
                <a:tc>
                  <a:txBody>
                    <a:bodyPr/>
                    <a:lstStyle/>
                    <a:p>
                      <a:pPr algn="r" fontAlgn="b"/>
                      <a:r>
                        <a:rPr lang="en-US" sz="1800">
                          <a:effectLst/>
                        </a:rPr>
                        <a:t>205</a:t>
                      </a:r>
                      <a:endParaRPr lang="en-US" sz="1800">
                        <a:effectLst/>
                        <a:latin typeface="Calibri"/>
                      </a:endParaRPr>
                    </a:p>
                  </a:txBody>
                  <a:tcPr marL="9525" marR="9525" marT="9525" anchor="b"/>
                </a:tc>
                <a:tc>
                  <a:txBody>
                    <a:bodyPr/>
                    <a:lstStyle/>
                    <a:p>
                      <a:pPr fontAlgn="b"/>
                      <a:r>
                        <a:rPr lang="en-US" sz="1800">
                          <a:effectLst/>
                        </a:rPr>
                        <a:t>REGULAR</a:t>
                      </a:r>
                      <a:endParaRPr lang="en-US" sz="1800">
                        <a:effectLst/>
                        <a:latin typeface="Calibri"/>
                      </a:endParaRPr>
                    </a:p>
                  </a:txBody>
                  <a:tcPr marL="9525" marR="9525" marT="9525" anchor="b"/>
                </a:tc>
                <a:extLst>
                  <a:ext uri="{0D108BD9-81ED-4DB2-BD59-A6C34878D82A}">
                    <a16:rowId xmlns:a16="http://schemas.microsoft.com/office/drawing/2014/main" val="3463798899"/>
                  </a:ext>
                </a:extLst>
              </a:tr>
              <a:tr h="190500">
                <a:tc>
                  <a:txBody>
                    <a:bodyPr/>
                    <a:lstStyle/>
                    <a:p>
                      <a:pPr algn="r" fontAlgn="b"/>
                      <a:r>
                        <a:rPr lang="en-US" sz="1800">
                          <a:effectLst/>
                        </a:rPr>
                        <a:t>5</a:t>
                      </a:r>
                      <a:endParaRPr lang="en-US" sz="1800">
                        <a:effectLst/>
                        <a:latin typeface="Calibri"/>
                      </a:endParaRPr>
                    </a:p>
                  </a:txBody>
                  <a:tcPr marL="9525" marR="9525" marT="9525" anchor="b"/>
                </a:tc>
                <a:tc>
                  <a:txBody>
                    <a:bodyPr/>
                    <a:lstStyle/>
                    <a:p>
                      <a:pPr algn="r" fontAlgn="b"/>
                      <a:r>
                        <a:rPr lang="en-US" sz="1800">
                          <a:effectLst/>
                        </a:rPr>
                        <a:t>504</a:t>
                      </a:r>
                      <a:endParaRPr lang="en-US" sz="1800">
                        <a:effectLst/>
                        <a:latin typeface="Calibri"/>
                      </a:endParaRPr>
                    </a:p>
                  </a:txBody>
                  <a:tcPr marL="9525" marR="9525" marT="9525" anchor="b"/>
                </a:tc>
                <a:tc>
                  <a:txBody>
                    <a:bodyPr/>
                    <a:lstStyle/>
                    <a:p>
                      <a:pPr fontAlgn="b"/>
                      <a:r>
                        <a:rPr lang="en-US" sz="1800">
                          <a:effectLst/>
                        </a:rPr>
                        <a:t>ICU</a:t>
                      </a:r>
                      <a:endParaRPr lang="en-US" sz="1800">
                        <a:effectLst/>
                        <a:latin typeface="Calibri"/>
                      </a:endParaRPr>
                    </a:p>
                  </a:txBody>
                  <a:tcPr marL="9525" marR="9525" marT="9525" anchor="b"/>
                </a:tc>
                <a:extLst>
                  <a:ext uri="{0D108BD9-81ED-4DB2-BD59-A6C34878D82A}">
                    <a16:rowId xmlns:a16="http://schemas.microsoft.com/office/drawing/2014/main" val="565017036"/>
                  </a:ext>
                </a:extLst>
              </a:tr>
              <a:tr h="190500">
                <a:tc>
                  <a:txBody>
                    <a:bodyPr/>
                    <a:lstStyle/>
                    <a:p>
                      <a:pPr algn="r" fontAlgn="b"/>
                      <a:r>
                        <a:rPr lang="en-US" sz="1800">
                          <a:effectLst/>
                        </a:rPr>
                        <a:t>6</a:t>
                      </a:r>
                      <a:endParaRPr lang="en-US" sz="1800">
                        <a:effectLst/>
                        <a:latin typeface="Calibri"/>
                      </a:endParaRPr>
                    </a:p>
                  </a:txBody>
                  <a:tcPr marL="9525" marR="9525" marT="9525" anchor="b"/>
                </a:tc>
                <a:tc>
                  <a:txBody>
                    <a:bodyPr/>
                    <a:lstStyle/>
                    <a:p>
                      <a:pPr algn="r" fontAlgn="b"/>
                      <a:r>
                        <a:rPr lang="en-US" sz="1800">
                          <a:effectLst/>
                        </a:rPr>
                        <a:t>125</a:t>
                      </a:r>
                      <a:endParaRPr lang="en-US" sz="1800">
                        <a:effectLst/>
                        <a:latin typeface="Calibri"/>
                      </a:endParaRPr>
                    </a:p>
                  </a:txBody>
                  <a:tcPr marL="9525" marR="9525" marT="9525" anchor="b"/>
                </a:tc>
                <a:tc>
                  <a:txBody>
                    <a:bodyPr/>
                    <a:lstStyle/>
                    <a:p>
                      <a:pPr fontAlgn="b"/>
                      <a:r>
                        <a:rPr lang="en-US" sz="1800">
                          <a:effectLst/>
                        </a:rPr>
                        <a:t>REGULAR</a:t>
                      </a:r>
                      <a:endParaRPr lang="en-US" sz="1800">
                        <a:effectLst/>
                        <a:latin typeface="Calibri"/>
                      </a:endParaRPr>
                    </a:p>
                  </a:txBody>
                  <a:tcPr marL="9525" marR="9525" marT="9525" anchor="b"/>
                </a:tc>
                <a:extLst>
                  <a:ext uri="{0D108BD9-81ED-4DB2-BD59-A6C34878D82A}">
                    <a16:rowId xmlns:a16="http://schemas.microsoft.com/office/drawing/2014/main" val="2149785939"/>
                  </a:ext>
                </a:extLst>
              </a:tr>
              <a:tr h="190500">
                <a:tc>
                  <a:txBody>
                    <a:bodyPr/>
                    <a:lstStyle/>
                    <a:p>
                      <a:pPr algn="r" fontAlgn="b"/>
                      <a:r>
                        <a:rPr lang="en-US" sz="1800">
                          <a:effectLst/>
                        </a:rPr>
                        <a:t>7</a:t>
                      </a:r>
                      <a:endParaRPr lang="en-US" sz="1800">
                        <a:effectLst/>
                        <a:latin typeface="Calibri"/>
                      </a:endParaRPr>
                    </a:p>
                  </a:txBody>
                  <a:tcPr marL="9525" marR="9525" marT="9525" anchor="b"/>
                </a:tc>
                <a:tc>
                  <a:txBody>
                    <a:bodyPr/>
                    <a:lstStyle/>
                    <a:p>
                      <a:pPr algn="r" fontAlgn="b"/>
                      <a:r>
                        <a:rPr lang="en-US" sz="1800">
                          <a:effectLst/>
                        </a:rPr>
                        <a:t>412</a:t>
                      </a:r>
                      <a:endParaRPr lang="en-US" sz="1800">
                        <a:effectLst/>
                        <a:latin typeface="Calibri"/>
                      </a:endParaRPr>
                    </a:p>
                  </a:txBody>
                  <a:tcPr marL="9525" marR="9525" marT="9525" anchor="b"/>
                </a:tc>
                <a:tc>
                  <a:txBody>
                    <a:bodyPr/>
                    <a:lstStyle/>
                    <a:p>
                      <a:pPr fontAlgn="b"/>
                      <a:r>
                        <a:rPr lang="en-US" sz="1800">
                          <a:effectLst/>
                        </a:rPr>
                        <a:t>REGULAR</a:t>
                      </a:r>
                      <a:endParaRPr lang="en-US" sz="1800">
                        <a:effectLst/>
                        <a:latin typeface="Calibri"/>
                      </a:endParaRPr>
                    </a:p>
                  </a:txBody>
                  <a:tcPr marL="9525" marR="9525" marT="9525" anchor="b"/>
                </a:tc>
                <a:extLst>
                  <a:ext uri="{0D108BD9-81ED-4DB2-BD59-A6C34878D82A}">
                    <a16:rowId xmlns:a16="http://schemas.microsoft.com/office/drawing/2014/main" val="947031985"/>
                  </a:ext>
                </a:extLst>
              </a:tr>
              <a:tr h="190500">
                <a:tc>
                  <a:txBody>
                    <a:bodyPr/>
                    <a:lstStyle/>
                    <a:p>
                      <a:pPr algn="r" fontAlgn="b"/>
                      <a:r>
                        <a:rPr lang="en-US" sz="1800">
                          <a:effectLst/>
                        </a:rPr>
                        <a:t>8</a:t>
                      </a:r>
                      <a:endParaRPr lang="en-US" sz="1800">
                        <a:effectLst/>
                        <a:latin typeface="Calibri"/>
                      </a:endParaRPr>
                    </a:p>
                  </a:txBody>
                  <a:tcPr marL="9525" marR="9525" marT="9525" anchor="b"/>
                </a:tc>
                <a:tc>
                  <a:txBody>
                    <a:bodyPr/>
                    <a:lstStyle/>
                    <a:p>
                      <a:pPr algn="r" fontAlgn="b"/>
                      <a:r>
                        <a:rPr lang="en-US" sz="1800">
                          <a:effectLst/>
                        </a:rPr>
                        <a:t>200</a:t>
                      </a:r>
                      <a:endParaRPr lang="en-US" sz="1800">
                        <a:effectLst/>
                        <a:latin typeface="Calibri"/>
                      </a:endParaRPr>
                    </a:p>
                  </a:txBody>
                  <a:tcPr marL="9525" marR="9525" marT="9525" anchor="b"/>
                </a:tc>
                <a:tc>
                  <a:txBody>
                    <a:bodyPr/>
                    <a:lstStyle/>
                    <a:p>
                      <a:pPr fontAlgn="b"/>
                      <a:r>
                        <a:rPr lang="en-US" sz="1800">
                          <a:effectLst/>
                        </a:rPr>
                        <a:t>OR</a:t>
                      </a:r>
                      <a:endParaRPr lang="en-US" sz="1800">
                        <a:effectLst/>
                        <a:latin typeface="Calibri"/>
                      </a:endParaRPr>
                    </a:p>
                  </a:txBody>
                  <a:tcPr marL="9525" marR="9525" marT="9525" anchor="b"/>
                </a:tc>
                <a:extLst>
                  <a:ext uri="{0D108BD9-81ED-4DB2-BD59-A6C34878D82A}">
                    <a16:rowId xmlns:a16="http://schemas.microsoft.com/office/drawing/2014/main" val="2316147972"/>
                  </a:ext>
                </a:extLst>
              </a:tr>
              <a:tr h="190500">
                <a:tc>
                  <a:txBody>
                    <a:bodyPr/>
                    <a:lstStyle/>
                    <a:p>
                      <a:pPr algn="r" fontAlgn="b"/>
                      <a:r>
                        <a:rPr lang="en-US" sz="1800">
                          <a:effectLst/>
                        </a:rPr>
                        <a:t>9</a:t>
                      </a:r>
                      <a:endParaRPr lang="en-US" sz="1800">
                        <a:effectLst/>
                        <a:latin typeface="Calibri"/>
                      </a:endParaRPr>
                    </a:p>
                  </a:txBody>
                  <a:tcPr marL="9525" marR="9525" marT="9525" anchor="b"/>
                </a:tc>
                <a:tc>
                  <a:txBody>
                    <a:bodyPr/>
                    <a:lstStyle/>
                    <a:p>
                      <a:pPr algn="r" fontAlgn="b"/>
                      <a:r>
                        <a:rPr lang="en-US" sz="1800">
                          <a:effectLst/>
                        </a:rPr>
                        <a:t>401</a:t>
                      </a:r>
                      <a:endParaRPr lang="en-US" sz="1800">
                        <a:effectLst/>
                        <a:latin typeface="Calibri"/>
                      </a:endParaRPr>
                    </a:p>
                  </a:txBody>
                  <a:tcPr marL="9525" marR="9525" marT="9525" anchor="b"/>
                </a:tc>
                <a:tc>
                  <a:txBody>
                    <a:bodyPr/>
                    <a:lstStyle/>
                    <a:p>
                      <a:pPr fontAlgn="b"/>
                      <a:r>
                        <a:rPr lang="en-US" sz="1800">
                          <a:effectLst/>
                        </a:rPr>
                        <a:t>REGULAR</a:t>
                      </a:r>
                      <a:endParaRPr lang="en-US" sz="1800">
                        <a:effectLst/>
                        <a:latin typeface="Calibri"/>
                      </a:endParaRPr>
                    </a:p>
                  </a:txBody>
                  <a:tcPr marL="9525" marR="9525" marT="9525" anchor="b"/>
                </a:tc>
                <a:extLst>
                  <a:ext uri="{0D108BD9-81ED-4DB2-BD59-A6C34878D82A}">
                    <a16:rowId xmlns:a16="http://schemas.microsoft.com/office/drawing/2014/main" val="1219530313"/>
                  </a:ext>
                </a:extLst>
              </a:tr>
              <a:tr h="190500">
                <a:tc>
                  <a:txBody>
                    <a:bodyPr/>
                    <a:lstStyle/>
                    <a:p>
                      <a:pPr algn="r" fontAlgn="b"/>
                      <a:r>
                        <a:rPr lang="en-US" sz="1800">
                          <a:effectLst/>
                        </a:rPr>
                        <a:t>10</a:t>
                      </a:r>
                      <a:endParaRPr lang="en-US" sz="1800">
                        <a:effectLst/>
                        <a:latin typeface="Calibri"/>
                      </a:endParaRPr>
                    </a:p>
                  </a:txBody>
                  <a:tcPr marL="9525" marR="9525" marT="9525" anchor="b"/>
                </a:tc>
                <a:tc>
                  <a:txBody>
                    <a:bodyPr/>
                    <a:lstStyle/>
                    <a:p>
                      <a:pPr algn="r" fontAlgn="b"/>
                      <a:r>
                        <a:rPr lang="en-US" sz="1800">
                          <a:effectLst/>
                        </a:rPr>
                        <a:t>104</a:t>
                      </a:r>
                      <a:endParaRPr lang="en-US" sz="1800">
                        <a:effectLst/>
                        <a:latin typeface="Calibri"/>
                      </a:endParaRPr>
                    </a:p>
                  </a:txBody>
                  <a:tcPr marL="9525" marR="9525" marT="9525" anchor="b"/>
                </a:tc>
                <a:tc>
                  <a:txBody>
                    <a:bodyPr/>
                    <a:lstStyle/>
                    <a:p>
                      <a:pPr fontAlgn="b"/>
                      <a:r>
                        <a:rPr lang="en-US" sz="1800">
                          <a:effectLst/>
                        </a:rPr>
                        <a:t>REGULAR</a:t>
                      </a:r>
                      <a:endParaRPr lang="en-US" sz="1800">
                        <a:effectLst/>
                        <a:latin typeface="Calibri"/>
                      </a:endParaRPr>
                    </a:p>
                  </a:txBody>
                  <a:tcPr marL="9525" marR="9525" marT="9525" anchor="b"/>
                </a:tc>
                <a:extLst>
                  <a:ext uri="{0D108BD9-81ED-4DB2-BD59-A6C34878D82A}">
                    <a16:rowId xmlns:a16="http://schemas.microsoft.com/office/drawing/2014/main" val="4022837742"/>
                  </a:ext>
                </a:extLst>
              </a:tr>
            </a:tbl>
          </a:graphicData>
        </a:graphic>
      </p:graphicFrame>
    </p:spTree>
    <p:extLst>
      <p:ext uri="{BB962C8B-B14F-4D97-AF65-F5344CB8AC3E}">
        <p14:creationId xmlns:p14="http://schemas.microsoft.com/office/powerpoint/2010/main" val="1041336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570A4-A9F0-4C17-8E6C-D32C621FDF55}"/>
              </a:ext>
            </a:extLst>
          </p:cNvPr>
          <p:cNvSpPr>
            <a:spLocks noGrp="1"/>
          </p:cNvSpPr>
          <p:nvPr>
            <p:ph type="title"/>
          </p:nvPr>
        </p:nvSpPr>
        <p:spPr/>
        <p:txBody>
          <a:bodyPr/>
          <a:lstStyle/>
          <a:p>
            <a:r>
              <a:rPr lang="en-US"/>
              <a:t>TABLE: PATIENT_ROOM</a:t>
            </a:r>
          </a:p>
        </p:txBody>
      </p:sp>
      <p:graphicFrame>
        <p:nvGraphicFramePr>
          <p:cNvPr id="5" name="Content Placeholder 4">
            <a:extLst>
              <a:ext uri="{FF2B5EF4-FFF2-40B4-BE49-F238E27FC236}">
                <a16:creationId xmlns:a16="http://schemas.microsoft.com/office/drawing/2014/main" id="{09596DC3-DB49-4D34-B2A8-0887E159B051}"/>
              </a:ext>
            </a:extLst>
          </p:cNvPr>
          <p:cNvGraphicFramePr>
            <a:graphicFrameLocks noGrp="1"/>
          </p:cNvGraphicFramePr>
          <p:nvPr>
            <p:ph idx="1"/>
          </p:nvPr>
        </p:nvGraphicFramePr>
        <p:xfrm>
          <a:off x="1023938" y="2286000"/>
          <a:ext cx="9720260" cy="4023360"/>
        </p:xfrm>
        <a:graphic>
          <a:graphicData uri="http://schemas.openxmlformats.org/drawingml/2006/table">
            <a:tbl>
              <a:tblPr firstRow="1" bandRow="1">
                <a:tableStyleId>{5C22544A-7EE6-4342-B048-85BDC9FD1C3A}</a:tableStyleId>
              </a:tblPr>
              <a:tblGrid>
                <a:gridCol w="1495424">
                  <a:extLst>
                    <a:ext uri="{9D8B030D-6E8A-4147-A177-3AD203B41FA5}">
                      <a16:colId xmlns:a16="http://schemas.microsoft.com/office/drawing/2014/main" val="3366907028"/>
                    </a:ext>
                  </a:extLst>
                </a:gridCol>
                <a:gridCol w="1495424">
                  <a:extLst>
                    <a:ext uri="{9D8B030D-6E8A-4147-A177-3AD203B41FA5}">
                      <a16:colId xmlns:a16="http://schemas.microsoft.com/office/drawing/2014/main" val="2639218329"/>
                    </a:ext>
                  </a:extLst>
                </a:gridCol>
                <a:gridCol w="1495424">
                  <a:extLst>
                    <a:ext uri="{9D8B030D-6E8A-4147-A177-3AD203B41FA5}">
                      <a16:colId xmlns:a16="http://schemas.microsoft.com/office/drawing/2014/main" val="4220222418"/>
                    </a:ext>
                  </a:extLst>
                </a:gridCol>
                <a:gridCol w="2959695">
                  <a:extLst>
                    <a:ext uri="{9D8B030D-6E8A-4147-A177-3AD203B41FA5}">
                      <a16:colId xmlns:a16="http://schemas.microsoft.com/office/drawing/2014/main" val="180940845"/>
                    </a:ext>
                  </a:extLst>
                </a:gridCol>
                <a:gridCol w="2274293">
                  <a:extLst>
                    <a:ext uri="{9D8B030D-6E8A-4147-A177-3AD203B41FA5}">
                      <a16:colId xmlns:a16="http://schemas.microsoft.com/office/drawing/2014/main" val="2911252572"/>
                    </a:ext>
                  </a:extLst>
                </a:gridCol>
              </a:tblGrid>
              <a:tr h="190500">
                <a:tc>
                  <a:txBody>
                    <a:bodyPr/>
                    <a:lstStyle/>
                    <a:p>
                      <a:r>
                        <a:rPr lang="en-US">
                          <a:effectLst/>
                        </a:rPr>
                        <a:t>PatienID</a:t>
                      </a:r>
                    </a:p>
                  </a:txBody>
                  <a:tcPr anchor="ctr"/>
                </a:tc>
                <a:tc>
                  <a:txBody>
                    <a:bodyPr/>
                    <a:lstStyle/>
                    <a:p>
                      <a:r>
                        <a:rPr lang="en-US">
                          <a:effectLst/>
                        </a:rPr>
                        <a:t>RoomID</a:t>
                      </a:r>
                    </a:p>
                  </a:txBody>
                  <a:tcPr anchor="ctr"/>
                </a:tc>
                <a:tc>
                  <a:txBody>
                    <a:bodyPr/>
                    <a:lstStyle/>
                    <a:p>
                      <a:r>
                        <a:rPr lang="en-US">
                          <a:effectLst/>
                        </a:rPr>
                        <a:t>BillID</a:t>
                      </a:r>
                    </a:p>
                  </a:txBody>
                  <a:tcPr anchor="ctr"/>
                </a:tc>
                <a:tc>
                  <a:txBody>
                    <a:bodyPr/>
                    <a:lstStyle/>
                    <a:p>
                      <a:r>
                        <a:rPr lang="en-US">
                          <a:effectLst/>
                        </a:rPr>
                        <a:t>CheckInDate</a:t>
                      </a:r>
                    </a:p>
                  </a:txBody>
                  <a:tcPr anchor="ctr"/>
                </a:tc>
                <a:tc>
                  <a:txBody>
                    <a:bodyPr/>
                    <a:lstStyle/>
                    <a:p>
                      <a:r>
                        <a:rPr lang="en-US">
                          <a:effectLst/>
                        </a:rPr>
                        <a:t>CheckOutDate</a:t>
                      </a:r>
                    </a:p>
                  </a:txBody>
                  <a:tcPr anchor="ctr"/>
                </a:tc>
                <a:extLst>
                  <a:ext uri="{0D108BD9-81ED-4DB2-BD59-A6C34878D82A}">
                    <a16:rowId xmlns:a16="http://schemas.microsoft.com/office/drawing/2014/main" val="2325515456"/>
                  </a:ext>
                </a:extLst>
              </a:tr>
              <a:tr h="190500">
                <a:tc>
                  <a:txBody>
                    <a:bodyPr/>
                    <a:lstStyle/>
                    <a:p>
                      <a:pPr algn="r"/>
                      <a:r>
                        <a:rPr lang="en-US">
                          <a:effectLst/>
                        </a:rPr>
                        <a:t>2</a:t>
                      </a:r>
                    </a:p>
                  </a:txBody>
                  <a:tcPr anchor="ctr"/>
                </a:tc>
                <a:tc>
                  <a:txBody>
                    <a:bodyPr/>
                    <a:lstStyle/>
                    <a:p>
                      <a:pPr algn="r"/>
                      <a:r>
                        <a:rPr lang="en-US"/>
                        <a:t>3</a:t>
                      </a:r>
                    </a:p>
                  </a:txBody>
                  <a:tcPr anchor="ctr"/>
                </a:tc>
                <a:tc>
                  <a:txBody>
                    <a:bodyPr/>
                    <a:lstStyle/>
                    <a:p>
                      <a:pPr algn="r"/>
                      <a:r>
                        <a:rPr lang="en-US"/>
                        <a:t>6</a:t>
                      </a:r>
                    </a:p>
                  </a:txBody>
                  <a:tcPr anchor="ctr"/>
                </a:tc>
                <a:tc>
                  <a:txBody>
                    <a:bodyPr/>
                    <a:lstStyle/>
                    <a:p>
                      <a:pPr algn="r"/>
                      <a:r>
                        <a:rPr lang="en-US"/>
                        <a:t>2/2/1904</a:t>
                      </a:r>
                    </a:p>
                  </a:txBody>
                  <a:tcPr anchor="ctr"/>
                </a:tc>
                <a:tc>
                  <a:txBody>
                    <a:bodyPr/>
                    <a:lstStyle/>
                    <a:p>
                      <a:pPr algn="r"/>
                      <a:r>
                        <a:rPr lang="en-US"/>
                        <a:t>10/3/1903</a:t>
                      </a:r>
                    </a:p>
                  </a:txBody>
                  <a:tcPr anchor="ctr"/>
                </a:tc>
                <a:extLst>
                  <a:ext uri="{0D108BD9-81ED-4DB2-BD59-A6C34878D82A}">
                    <a16:rowId xmlns:a16="http://schemas.microsoft.com/office/drawing/2014/main" val="1149688462"/>
                  </a:ext>
                </a:extLst>
              </a:tr>
              <a:tr h="190500">
                <a:tc>
                  <a:txBody>
                    <a:bodyPr/>
                    <a:lstStyle/>
                    <a:p>
                      <a:pPr algn="r"/>
                      <a:r>
                        <a:rPr lang="en-US">
                          <a:effectLst/>
                        </a:rPr>
                        <a:t>3</a:t>
                      </a:r>
                    </a:p>
                  </a:txBody>
                  <a:tcPr anchor="ctr"/>
                </a:tc>
                <a:tc>
                  <a:txBody>
                    <a:bodyPr/>
                    <a:lstStyle/>
                    <a:p>
                      <a:pPr algn="r"/>
                      <a:r>
                        <a:rPr lang="en-US"/>
                        <a:t>2</a:t>
                      </a:r>
                    </a:p>
                  </a:txBody>
                  <a:tcPr anchor="ctr"/>
                </a:tc>
                <a:tc>
                  <a:txBody>
                    <a:bodyPr/>
                    <a:lstStyle/>
                    <a:p>
                      <a:pPr algn="r"/>
                      <a:r>
                        <a:rPr lang="en-US"/>
                        <a:t>3</a:t>
                      </a:r>
                    </a:p>
                  </a:txBody>
                  <a:tcPr anchor="ctr"/>
                </a:tc>
                <a:tc>
                  <a:txBody>
                    <a:bodyPr/>
                    <a:lstStyle/>
                    <a:p>
                      <a:pPr algn="r"/>
                      <a:r>
                        <a:rPr lang="en-US"/>
                        <a:t>10/12/1902</a:t>
                      </a:r>
                    </a:p>
                  </a:txBody>
                  <a:tcPr anchor="ctr"/>
                </a:tc>
                <a:tc>
                  <a:txBody>
                    <a:bodyPr/>
                    <a:lstStyle/>
                    <a:p>
                      <a:pPr algn="r"/>
                      <a:r>
                        <a:rPr lang="en-US"/>
                        <a:t>21/6/1904</a:t>
                      </a:r>
                    </a:p>
                  </a:txBody>
                  <a:tcPr anchor="ctr"/>
                </a:tc>
                <a:extLst>
                  <a:ext uri="{0D108BD9-81ED-4DB2-BD59-A6C34878D82A}">
                    <a16:rowId xmlns:a16="http://schemas.microsoft.com/office/drawing/2014/main" val="3392574866"/>
                  </a:ext>
                </a:extLst>
              </a:tr>
              <a:tr h="190500">
                <a:tc>
                  <a:txBody>
                    <a:bodyPr/>
                    <a:lstStyle/>
                    <a:p>
                      <a:pPr algn="r"/>
                      <a:r>
                        <a:rPr lang="en-US">
                          <a:effectLst/>
                        </a:rPr>
                        <a:t>3</a:t>
                      </a:r>
                    </a:p>
                  </a:txBody>
                  <a:tcPr anchor="ctr"/>
                </a:tc>
                <a:tc>
                  <a:txBody>
                    <a:bodyPr/>
                    <a:lstStyle/>
                    <a:p>
                      <a:pPr algn="r"/>
                      <a:r>
                        <a:rPr lang="en-US"/>
                        <a:t>1</a:t>
                      </a:r>
                    </a:p>
                  </a:txBody>
                  <a:tcPr anchor="ctr"/>
                </a:tc>
                <a:tc>
                  <a:txBody>
                    <a:bodyPr/>
                    <a:lstStyle/>
                    <a:p>
                      <a:pPr algn="r"/>
                      <a:r>
                        <a:rPr lang="en-US"/>
                        <a:t>8</a:t>
                      </a:r>
                    </a:p>
                  </a:txBody>
                  <a:tcPr anchor="ctr"/>
                </a:tc>
                <a:tc>
                  <a:txBody>
                    <a:bodyPr/>
                    <a:lstStyle/>
                    <a:p>
                      <a:pPr algn="r"/>
                      <a:r>
                        <a:rPr lang="en-US"/>
                        <a:t>10/7/1901</a:t>
                      </a:r>
                    </a:p>
                  </a:txBody>
                  <a:tcPr anchor="ctr"/>
                </a:tc>
                <a:tc>
                  <a:txBody>
                    <a:bodyPr/>
                    <a:lstStyle/>
                    <a:p>
                      <a:pPr algn="r"/>
                      <a:r>
                        <a:rPr lang="en-US"/>
                        <a:t>11/10/1900</a:t>
                      </a:r>
                    </a:p>
                  </a:txBody>
                  <a:tcPr anchor="ctr"/>
                </a:tc>
                <a:extLst>
                  <a:ext uri="{0D108BD9-81ED-4DB2-BD59-A6C34878D82A}">
                    <a16:rowId xmlns:a16="http://schemas.microsoft.com/office/drawing/2014/main" val="2453692089"/>
                  </a:ext>
                </a:extLst>
              </a:tr>
              <a:tr h="190500">
                <a:tc>
                  <a:txBody>
                    <a:bodyPr/>
                    <a:lstStyle/>
                    <a:p>
                      <a:pPr algn="r"/>
                      <a:r>
                        <a:rPr lang="en-US">
                          <a:effectLst/>
                        </a:rPr>
                        <a:t>1</a:t>
                      </a:r>
                    </a:p>
                  </a:txBody>
                  <a:tcPr anchor="ctr"/>
                </a:tc>
                <a:tc>
                  <a:txBody>
                    <a:bodyPr/>
                    <a:lstStyle/>
                    <a:p>
                      <a:pPr algn="r"/>
                      <a:r>
                        <a:rPr lang="en-US"/>
                        <a:t>1</a:t>
                      </a:r>
                    </a:p>
                  </a:txBody>
                  <a:tcPr anchor="ctr"/>
                </a:tc>
                <a:tc>
                  <a:txBody>
                    <a:bodyPr/>
                    <a:lstStyle/>
                    <a:p>
                      <a:pPr algn="r"/>
                      <a:r>
                        <a:rPr lang="en-US"/>
                        <a:t>1</a:t>
                      </a:r>
                    </a:p>
                  </a:txBody>
                  <a:tcPr anchor="ctr"/>
                </a:tc>
                <a:tc>
                  <a:txBody>
                    <a:bodyPr/>
                    <a:lstStyle/>
                    <a:p>
                      <a:pPr algn="r"/>
                      <a:r>
                        <a:rPr lang="en-US"/>
                        <a:t>24/1/1905</a:t>
                      </a:r>
                    </a:p>
                  </a:txBody>
                  <a:tcPr anchor="ctr"/>
                </a:tc>
                <a:tc>
                  <a:txBody>
                    <a:bodyPr/>
                    <a:lstStyle/>
                    <a:p>
                      <a:pPr algn="r"/>
                      <a:r>
                        <a:rPr lang="en-US"/>
                        <a:t>18/4/1903</a:t>
                      </a:r>
                    </a:p>
                  </a:txBody>
                  <a:tcPr anchor="ctr"/>
                </a:tc>
                <a:extLst>
                  <a:ext uri="{0D108BD9-81ED-4DB2-BD59-A6C34878D82A}">
                    <a16:rowId xmlns:a16="http://schemas.microsoft.com/office/drawing/2014/main" val="193535433"/>
                  </a:ext>
                </a:extLst>
              </a:tr>
              <a:tr h="190500">
                <a:tc>
                  <a:txBody>
                    <a:bodyPr/>
                    <a:lstStyle/>
                    <a:p>
                      <a:pPr algn="r"/>
                      <a:r>
                        <a:rPr lang="en-US">
                          <a:effectLst/>
                        </a:rPr>
                        <a:t>4</a:t>
                      </a:r>
                    </a:p>
                  </a:txBody>
                  <a:tcPr anchor="ctr"/>
                </a:tc>
                <a:tc>
                  <a:txBody>
                    <a:bodyPr/>
                    <a:lstStyle/>
                    <a:p>
                      <a:pPr algn="r"/>
                      <a:r>
                        <a:rPr lang="en-US"/>
                        <a:t>1</a:t>
                      </a:r>
                    </a:p>
                  </a:txBody>
                  <a:tcPr anchor="ctr"/>
                </a:tc>
                <a:tc>
                  <a:txBody>
                    <a:bodyPr/>
                    <a:lstStyle/>
                    <a:p>
                      <a:pPr algn="r"/>
                      <a:r>
                        <a:rPr lang="en-US"/>
                        <a:t>5</a:t>
                      </a:r>
                    </a:p>
                  </a:txBody>
                  <a:tcPr anchor="ctr"/>
                </a:tc>
                <a:tc>
                  <a:txBody>
                    <a:bodyPr/>
                    <a:lstStyle/>
                    <a:p>
                      <a:pPr algn="r"/>
                      <a:r>
                        <a:rPr lang="en-US"/>
                        <a:t>9/6/1900</a:t>
                      </a:r>
                    </a:p>
                  </a:txBody>
                  <a:tcPr anchor="ctr"/>
                </a:tc>
                <a:tc>
                  <a:txBody>
                    <a:bodyPr/>
                    <a:lstStyle/>
                    <a:p>
                      <a:pPr algn="r"/>
                      <a:r>
                        <a:rPr lang="en-US"/>
                        <a:t>5/3/1901</a:t>
                      </a:r>
                    </a:p>
                  </a:txBody>
                  <a:tcPr anchor="ctr"/>
                </a:tc>
                <a:extLst>
                  <a:ext uri="{0D108BD9-81ED-4DB2-BD59-A6C34878D82A}">
                    <a16:rowId xmlns:a16="http://schemas.microsoft.com/office/drawing/2014/main" val="367463940"/>
                  </a:ext>
                </a:extLst>
              </a:tr>
              <a:tr h="190500">
                <a:tc>
                  <a:txBody>
                    <a:bodyPr/>
                    <a:lstStyle/>
                    <a:p>
                      <a:pPr algn="r"/>
                      <a:r>
                        <a:rPr lang="en-US">
                          <a:effectLst/>
                        </a:rPr>
                        <a:t>10</a:t>
                      </a:r>
                    </a:p>
                  </a:txBody>
                  <a:tcPr anchor="ctr"/>
                </a:tc>
                <a:tc>
                  <a:txBody>
                    <a:bodyPr/>
                    <a:lstStyle/>
                    <a:p>
                      <a:pPr algn="r"/>
                      <a:r>
                        <a:rPr lang="en-US"/>
                        <a:t>4</a:t>
                      </a:r>
                    </a:p>
                  </a:txBody>
                  <a:tcPr anchor="ctr"/>
                </a:tc>
                <a:tc>
                  <a:txBody>
                    <a:bodyPr/>
                    <a:lstStyle/>
                    <a:p>
                      <a:pPr algn="r"/>
                      <a:r>
                        <a:rPr lang="en-US"/>
                        <a:t>7</a:t>
                      </a:r>
                    </a:p>
                  </a:txBody>
                  <a:tcPr anchor="ctr"/>
                </a:tc>
                <a:tc>
                  <a:txBody>
                    <a:bodyPr/>
                    <a:lstStyle/>
                    <a:p>
                      <a:pPr algn="r"/>
                      <a:r>
                        <a:rPr lang="en-US"/>
                        <a:t>2/6/1903</a:t>
                      </a:r>
                    </a:p>
                  </a:txBody>
                  <a:tcPr anchor="ctr"/>
                </a:tc>
                <a:tc>
                  <a:txBody>
                    <a:bodyPr/>
                    <a:lstStyle/>
                    <a:p>
                      <a:pPr algn="r"/>
                      <a:r>
                        <a:rPr lang="en-US"/>
                        <a:t>28/12/1904</a:t>
                      </a:r>
                    </a:p>
                  </a:txBody>
                  <a:tcPr anchor="ctr"/>
                </a:tc>
                <a:extLst>
                  <a:ext uri="{0D108BD9-81ED-4DB2-BD59-A6C34878D82A}">
                    <a16:rowId xmlns:a16="http://schemas.microsoft.com/office/drawing/2014/main" val="1002933782"/>
                  </a:ext>
                </a:extLst>
              </a:tr>
              <a:tr h="190500">
                <a:tc>
                  <a:txBody>
                    <a:bodyPr/>
                    <a:lstStyle/>
                    <a:p>
                      <a:pPr algn="r"/>
                      <a:r>
                        <a:rPr lang="en-US">
                          <a:effectLst/>
                        </a:rPr>
                        <a:t>8</a:t>
                      </a:r>
                    </a:p>
                  </a:txBody>
                  <a:tcPr anchor="ctr"/>
                </a:tc>
                <a:tc>
                  <a:txBody>
                    <a:bodyPr/>
                    <a:lstStyle/>
                    <a:p>
                      <a:pPr algn="r"/>
                      <a:r>
                        <a:rPr lang="en-US"/>
                        <a:t>5</a:t>
                      </a:r>
                    </a:p>
                  </a:txBody>
                  <a:tcPr anchor="ctr"/>
                </a:tc>
                <a:tc>
                  <a:txBody>
                    <a:bodyPr/>
                    <a:lstStyle/>
                    <a:p>
                      <a:pPr algn="r"/>
                      <a:r>
                        <a:rPr lang="en-US"/>
                        <a:t>2</a:t>
                      </a:r>
                    </a:p>
                  </a:txBody>
                  <a:tcPr anchor="ctr"/>
                </a:tc>
                <a:tc>
                  <a:txBody>
                    <a:bodyPr/>
                    <a:lstStyle/>
                    <a:p>
                      <a:pPr algn="r"/>
                      <a:r>
                        <a:rPr lang="en-US"/>
                        <a:t>2/6/1905</a:t>
                      </a:r>
                    </a:p>
                  </a:txBody>
                  <a:tcPr anchor="ctr"/>
                </a:tc>
                <a:tc>
                  <a:txBody>
                    <a:bodyPr/>
                    <a:lstStyle/>
                    <a:p>
                      <a:pPr algn="r"/>
                      <a:r>
                        <a:rPr lang="en-US"/>
                        <a:t>5/2/1903</a:t>
                      </a:r>
                    </a:p>
                  </a:txBody>
                  <a:tcPr anchor="ctr"/>
                </a:tc>
                <a:extLst>
                  <a:ext uri="{0D108BD9-81ED-4DB2-BD59-A6C34878D82A}">
                    <a16:rowId xmlns:a16="http://schemas.microsoft.com/office/drawing/2014/main" val="202710781"/>
                  </a:ext>
                </a:extLst>
              </a:tr>
              <a:tr h="190500">
                <a:tc>
                  <a:txBody>
                    <a:bodyPr/>
                    <a:lstStyle/>
                    <a:p>
                      <a:pPr algn="r"/>
                      <a:r>
                        <a:rPr lang="en-US">
                          <a:effectLst/>
                        </a:rPr>
                        <a:t>2</a:t>
                      </a:r>
                    </a:p>
                  </a:txBody>
                  <a:tcPr anchor="ctr"/>
                </a:tc>
                <a:tc>
                  <a:txBody>
                    <a:bodyPr/>
                    <a:lstStyle/>
                    <a:p>
                      <a:pPr algn="r"/>
                      <a:r>
                        <a:rPr lang="en-US"/>
                        <a:t>7</a:t>
                      </a:r>
                    </a:p>
                  </a:txBody>
                  <a:tcPr anchor="ctr"/>
                </a:tc>
                <a:tc>
                  <a:txBody>
                    <a:bodyPr/>
                    <a:lstStyle/>
                    <a:p>
                      <a:pPr algn="r"/>
                      <a:r>
                        <a:rPr lang="en-US"/>
                        <a:t>4</a:t>
                      </a:r>
                    </a:p>
                  </a:txBody>
                  <a:tcPr anchor="ctr"/>
                </a:tc>
                <a:tc>
                  <a:txBody>
                    <a:bodyPr/>
                    <a:lstStyle/>
                    <a:p>
                      <a:pPr algn="r"/>
                      <a:r>
                        <a:rPr lang="en-US"/>
                        <a:t>5/6/1902</a:t>
                      </a:r>
                    </a:p>
                  </a:txBody>
                  <a:tcPr anchor="ctr"/>
                </a:tc>
                <a:tc>
                  <a:txBody>
                    <a:bodyPr/>
                    <a:lstStyle/>
                    <a:p>
                      <a:pPr algn="r"/>
                      <a:r>
                        <a:rPr lang="en-US"/>
                        <a:t>25/4/1905</a:t>
                      </a:r>
                    </a:p>
                  </a:txBody>
                  <a:tcPr anchor="ctr"/>
                </a:tc>
                <a:extLst>
                  <a:ext uri="{0D108BD9-81ED-4DB2-BD59-A6C34878D82A}">
                    <a16:rowId xmlns:a16="http://schemas.microsoft.com/office/drawing/2014/main" val="3597726607"/>
                  </a:ext>
                </a:extLst>
              </a:tr>
              <a:tr h="190500">
                <a:tc>
                  <a:txBody>
                    <a:bodyPr/>
                    <a:lstStyle/>
                    <a:p>
                      <a:pPr algn="r"/>
                      <a:r>
                        <a:rPr lang="en-US">
                          <a:effectLst/>
                        </a:rPr>
                        <a:t>6</a:t>
                      </a:r>
                    </a:p>
                  </a:txBody>
                  <a:tcPr anchor="ctr"/>
                </a:tc>
                <a:tc>
                  <a:txBody>
                    <a:bodyPr/>
                    <a:lstStyle/>
                    <a:p>
                      <a:pPr algn="r"/>
                      <a:r>
                        <a:rPr lang="en-US"/>
                        <a:t>4</a:t>
                      </a:r>
                    </a:p>
                  </a:txBody>
                  <a:tcPr anchor="ctr"/>
                </a:tc>
                <a:tc>
                  <a:txBody>
                    <a:bodyPr/>
                    <a:lstStyle/>
                    <a:p>
                      <a:pPr algn="r"/>
                      <a:r>
                        <a:rPr lang="en-US"/>
                        <a:t>10</a:t>
                      </a:r>
                    </a:p>
                  </a:txBody>
                  <a:tcPr anchor="ctr"/>
                </a:tc>
                <a:tc>
                  <a:txBody>
                    <a:bodyPr/>
                    <a:lstStyle/>
                    <a:p>
                      <a:pPr algn="r"/>
                      <a:r>
                        <a:rPr lang="en-US"/>
                        <a:t>29/7/1904</a:t>
                      </a:r>
                    </a:p>
                  </a:txBody>
                  <a:tcPr anchor="ctr"/>
                </a:tc>
                <a:tc>
                  <a:txBody>
                    <a:bodyPr/>
                    <a:lstStyle/>
                    <a:p>
                      <a:pPr algn="r"/>
                      <a:r>
                        <a:rPr lang="en-US"/>
                        <a:t>29/5/1902</a:t>
                      </a:r>
                    </a:p>
                  </a:txBody>
                  <a:tcPr anchor="ctr"/>
                </a:tc>
                <a:extLst>
                  <a:ext uri="{0D108BD9-81ED-4DB2-BD59-A6C34878D82A}">
                    <a16:rowId xmlns:a16="http://schemas.microsoft.com/office/drawing/2014/main" val="1039375287"/>
                  </a:ext>
                </a:extLst>
              </a:tr>
              <a:tr h="190500">
                <a:tc>
                  <a:txBody>
                    <a:bodyPr/>
                    <a:lstStyle/>
                    <a:p>
                      <a:pPr algn="r"/>
                      <a:r>
                        <a:rPr lang="en-US">
                          <a:effectLst/>
                        </a:rPr>
                        <a:t>8</a:t>
                      </a:r>
                    </a:p>
                  </a:txBody>
                  <a:tcPr anchor="ctr"/>
                </a:tc>
                <a:tc>
                  <a:txBody>
                    <a:bodyPr/>
                    <a:lstStyle/>
                    <a:p>
                      <a:pPr algn="r"/>
                      <a:r>
                        <a:rPr lang="en-US"/>
                        <a:t>10</a:t>
                      </a:r>
                    </a:p>
                  </a:txBody>
                  <a:tcPr anchor="ctr"/>
                </a:tc>
                <a:tc>
                  <a:txBody>
                    <a:bodyPr/>
                    <a:lstStyle/>
                    <a:p>
                      <a:pPr algn="r"/>
                      <a:r>
                        <a:rPr lang="en-US"/>
                        <a:t>9</a:t>
                      </a:r>
                    </a:p>
                  </a:txBody>
                  <a:tcPr anchor="ctr"/>
                </a:tc>
                <a:tc>
                  <a:txBody>
                    <a:bodyPr/>
                    <a:lstStyle/>
                    <a:p>
                      <a:pPr algn="r"/>
                      <a:r>
                        <a:rPr lang="en-US"/>
                        <a:t>26/10/1902</a:t>
                      </a:r>
                    </a:p>
                  </a:txBody>
                  <a:tcPr anchor="ctr"/>
                </a:tc>
                <a:tc>
                  <a:txBody>
                    <a:bodyPr/>
                    <a:lstStyle/>
                    <a:p>
                      <a:pPr algn="r"/>
                      <a:r>
                        <a:rPr lang="en-US"/>
                        <a:t>1/9/1904</a:t>
                      </a:r>
                    </a:p>
                  </a:txBody>
                  <a:tcPr anchor="ctr"/>
                </a:tc>
                <a:extLst>
                  <a:ext uri="{0D108BD9-81ED-4DB2-BD59-A6C34878D82A}">
                    <a16:rowId xmlns:a16="http://schemas.microsoft.com/office/drawing/2014/main" val="426368210"/>
                  </a:ext>
                </a:extLst>
              </a:tr>
            </a:tbl>
          </a:graphicData>
        </a:graphic>
      </p:graphicFrame>
      <p:sp>
        <p:nvSpPr>
          <p:cNvPr id="6" name="TextBox 5">
            <a:extLst>
              <a:ext uri="{FF2B5EF4-FFF2-40B4-BE49-F238E27FC236}">
                <a16:creationId xmlns:a16="http://schemas.microsoft.com/office/drawing/2014/main" id="{AA643FA4-B627-40B1-BD86-34A9DBEFBBCA}"/>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Tree>
    <p:extLst>
      <p:ext uri="{BB962C8B-B14F-4D97-AF65-F5344CB8AC3E}">
        <p14:creationId xmlns:p14="http://schemas.microsoft.com/office/powerpoint/2010/main" val="2511659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4A98B-B7E4-4F0C-A40A-AB6576C85DC8}"/>
              </a:ext>
            </a:extLst>
          </p:cNvPr>
          <p:cNvSpPr>
            <a:spLocks noGrp="1"/>
          </p:cNvSpPr>
          <p:nvPr>
            <p:ph type="title"/>
          </p:nvPr>
        </p:nvSpPr>
        <p:spPr/>
        <p:txBody>
          <a:bodyPr/>
          <a:lstStyle/>
          <a:p>
            <a:r>
              <a:rPr lang="en-US"/>
              <a:t>TABLE: STAFF</a:t>
            </a:r>
          </a:p>
        </p:txBody>
      </p:sp>
      <p:graphicFrame>
        <p:nvGraphicFramePr>
          <p:cNvPr id="5" name="Content Placeholder 4">
            <a:extLst>
              <a:ext uri="{FF2B5EF4-FFF2-40B4-BE49-F238E27FC236}">
                <a16:creationId xmlns:a16="http://schemas.microsoft.com/office/drawing/2014/main" id="{16237341-7BD1-410F-A034-C263D4F78B3A}"/>
              </a:ext>
            </a:extLst>
          </p:cNvPr>
          <p:cNvGraphicFramePr>
            <a:graphicFrameLocks noGrp="1"/>
          </p:cNvGraphicFramePr>
          <p:nvPr>
            <p:ph idx="1"/>
          </p:nvPr>
        </p:nvGraphicFramePr>
        <p:xfrm>
          <a:off x="1023938" y="2286000"/>
          <a:ext cx="9720260" cy="4023360"/>
        </p:xfrm>
        <a:graphic>
          <a:graphicData uri="http://schemas.openxmlformats.org/drawingml/2006/table">
            <a:tbl>
              <a:tblPr firstRow="1" bandRow="1">
                <a:tableStyleId>{5C22544A-7EE6-4342-B048-85BDC9FD1C3A}</a:tableStyleId>
              </a:tblPr>
              <a:tblGrid>
                <a:gridCol w="1514846">
                  <a:extLst>
                    <a:ext uri="{9D8B030D-6E8A-4147-A177-3AD203B41FA5}">
                      <a16:colId xmlns:a16="http://schemas.microsoft.com/office/drawing/2014/main" val="1000819795"/>
                    </a:ext>
                  </a:extLst>
                </a:gridCol>
                <a:gridCol w="2430065">
                  <a:extLst>
                    <a:ext uri="{9D8B030D-6E8A-4147-A177-3AD203B41FA5}">
                      <a16:colId xmlns:a16="http://schemas.microsoft.com/office/drawing/2014/main" val="2057161551"/>
                    </a:ext>
                  </a:extLst>
                </a:gridCol>
                <a:gridCol w="1925116">
                  <a:extLst>
                    <a:ext uri="{9D8B030D-6E8A-4147-A177-3AD203B41FA5}">
                      <a16:colId xmlns:a16="http://schemas.microsoft.com/office/drawing/2014/main" val="407442374"/>
                    </a:ext>
                  </a:extLst>
                </a:gridCol>
                <a:gridCol w="2335387">
                  <a:extLst>
                    <a:ext uri="{9D8B030D-6E8A-4147-A177-3AD203B41FA5}">
                      <a16:colId xmlns:a16="http://schemas.microsoft.com/office/drawing/2014/main" val="704129550"/>
                    </a:ext>
                  </a:extLst>
                </a:gridCol>
                <a:gridCol w="1514846">
                  <a:extLst>
                    <a:ext uri="{9D8B030D-6E8A-4147-A177-3AD203B41FA5}">
                      <a16:colId xmlns:a16="http://schemas.microsoft.com/office/drawing/2014/main" val="3850988463"/>
                    </a:ext>
                  </a:extLst>
                </a:gridCol>
              </a:tblGrid>
              <a:tr h="190500">
                <a:tc>
                  <a:txBody>
                    <a:bodyPr/>
                    <a:lstStyle/>
                    <a:p>
                      <a:r>
                        <a:rPr lang="en-US">
                          <a:effectLst/>
                        </a:rPr>
                        <a:t>StaffID</a:t>
                      </a:r>
                    </a:p>
                  </a:txBody>
                  <a:tcPr anchor="ctr"/>
                </a:tc>
                <a:tc>
                  <a:txBody>
                    <a:bodyPr/>
                    <a:lstStyle/>
                    <a:p>
                      <a:r>
                        <a:rPr lang="en-US">
                          <a:effectLst/>
                        </a:rPr>
                        <a:t>FirstName</a:t>
                      </a:r>
                    </a:p>
                  </a:txBody>
                  <a:tcPr anchor="ctr"/>
                </a:tc>
                <a:tc>
                  <a:txBody>
                    <a:bodyPr/>
                    <a:lstStyle/>
                    <a:p>
                      <a:r>
                        <a:rPr lang="en-US">
                          <a:effectLst/>
                        </a:rPr>
                        <a:t>LastName</a:t>
                      </a:r>
                    </a:p>
                  </a:txBody>
                  <a:tcPr anchor="ctr"/>
                </a:tc>
                <a:tc>
                  <a:txBody>
                    <a:bodyPr/>
                    <a:lstStyle/>
                    <a:p>
                      <a:r>
                        <a:rPr lang="en-US">
                          <a:effectLst/>
                        </a:rPr>
                        <a:t>StaffType</a:t>
                      </a:r>
                    </a:p>
                  </a:txBody>
                  <a:tcPr anchor="ctr"/>
                </a:tc>
                <a:tc>
                  <a:txBody>
                    <a:bodyPr/>
                    <a:lstStyle/>
                    <a:p>
                      <a:r>
                        <a:rPr lang="en-US">
                          <a:effectLst/>
                        </a:rPr>
                        <a:t>HospitalID</a:t>
                      </a:r>
                    </a:p>
                  </a:txBody>
                  <a:tcPr anchor="ctr"/>
                </a:tc>
                <a:extLst>
                  <a:ext uri="{0D108BD9-81ED-4DB2-BD59-A6C34878D82A}">
                    <a16:rowId xmlns:a16="http://schemas.microsoft.com/office/drawing/2014/main" val="231179829"/>
                  </a:ext>
                </a:extLst>
              </a:tr>
              <a:tr h="190500">
                <a:tc>
                  <a:txBody>
                    <a:bodyPr/>
                    <a:lstStyle/>
                    <a:p>
                      <a:pPr algn="r"/>
                      <a:r>
                        <a:rPr lang="en-US">
                          <a:effectLst/>
                        </a:rPr>
                        <a:t>1</a:t>
                      </a:r>
                    </a:p>
                  </a:txBody>
                  <a:tcPr anchor="ctr"/>
                </a:tc>
                <a:tc>
                  <a:txBody>
                    <a:bodyPr/>
                    <a:lstStyle/>
                    <a:p>
                      <a:r>
                        <a:rPr lang="en-US"/>
                        <a:t>America</a:t>
                      </a:r>
                    </a:p>
                  </a:txBody>
                  <a:tcPr anchor="ctr"/>
                </a:tc>
                <a:tc>
                  <a:txBody>
                    <a:bodyPr/>
                    <a:lstStyle/>
                    <a:p>
                      <a:r>
                        <a:rPr lang="en-US"/>
                        <a:t>Carroll</a:t>
                      </a:r>
                    </a:p>
                  </a:txBody>
                  <a:tcPr anchor="ctr"/>
                </a:tc>
                <a:tc>
                  <a:txBody>
                    <a:bodyPr/>
                    <a:lstStyle/>
                    <a:p>
                      <a:r>
                        <a:rPr lang="en-US"/>
                        <a:t>DOCTOR</a:t>
                      </a:r>
                    </a:p>
                  </a:txBody>
                  <a:tcPr anchor="ctr"/>
                </a:tc>
                <a:tc>
                  <a:txBody>
                    <a:bodyPr/>
                    <a:lstStyle/>
                    <a:p>
                      <a:pPr algn="r"/>
                      <a:r>
                        <a:rPr lang="en-US"/>
                        <a:t>2</a:t>
                      </a:r>
                    </a:p>
                  </a:txBody>
                  <a:tcPr anchor="ctr"/>
                </a:tc>
                <a:extLst>
                  <a:ext uri="{0D108BD9-81ED-4DB2-BD59-A6C34878D82A}">
                    <a16:rowId xmlns:a16="http://schemas.microsoft.com/office/drawing/2014/main" val="2134623215"/>
                  </a:ext>
                </a:extLst>
              </a:tr>
              <a:tr h="190500">
                <a:tc>
                  <a:txBody>
                    <a:bodyPr/>
                    <a:lstStyle/>
                    <a:p>
                      <a:pPr algn="r"/>
                      <a:r>
                        <a:rPr lang="en-US">
                          <a:effectLst/>
                        </a:rPr>
                        <a:t>2</a:t>
                      </a:r>
                    </a:p>
                  </a:txBody>
                  <a:tcPr anchor="ctr"/>
                </a:tc>
                <a:tc>
                  <a:txBody>
                    <a:bodyPr/>
                    <a:lstStyle/>
                    <a:p>
                      <a:r>
                        <a:rPr lang="en-US"/>
                        <a:t>Juliana</a:t>
                      </a:r>
                    </a:p>
                  </a:txBody>
                  <a:tcPr anchor="ctr"/>
                </a:tc>
                <a:tc>
                  <a:txBody>
                    <a:bodyPr/>
                    <a:lstStyle/>
                    <a:p>
                      <a:r>
                        <a:rPr lang="en-US"/>
                        <a:t>Lombardo</a:t>
                      </a:r>
                    </a:p>
                  </a:txBody>
                  <a:tcPr anchor="ctr"/>
                </a:tc>
                <a:tc>
                  <a:txBody>
                    <a:bodyPr/>
                    <a:lstStyle/>
                    <a:p>
                      <a:r>
                        <a:rPr lang="en-US"/>
                        <a:t>DOCTOR</a:t>
                      </a:r>
                    </a:p>
                  </a:txBody>
                  <a:tcPr anchor="ctr"/>
                </a:tc>
                <a:tc>
                  <a:txBody>
                    <a:bodyPr/>
                    <a:lstStyle/>
                    <a:p>
                      <a:pPr algn="r"/>
                      <a:r>
                        <a:rPr lang="en-US"/>
                        <a:t>3</a:t>
                      </a:r>
                    </a:p>
                  </a:txBody>
                  <a:tcPr anchor="ctr"/>
                </a:tc>
                <a:extLst>
                  <a:ext uri="{0D108BD9-81ED-4DB2-BD59-A6C34878D82A}">
                    <a16:rowId xmlns:a16="http://schemas.microsoft.com/office/drawing/2014/main" val="707951352"/>
                  </a:ext>
                </a:extLst>
              </a:tr>
              <a:tr h="190500">
                <a:tc>
                  <a:txBody>
                    <a:bodyPr/>
                    <a:lstStyle/>
                    <a:p>
                      <a:pPr algn="r"/>
                      <a:r>
                        <a:rPr lang="en-US">
                          <a:effectLst/>
                        </a:rPr>
                        <a:t>3</a:t>
                      </a:r>
                    </a:p>
                  </a:txBody>
                  <a:tcPr anchor="ctr"/>
                </a:tc>
                <a:tc>
                  <a:txBody>
                    <a:bodyPr/>
                    <a:lstStyle/>
                    <a:p>
                      <a:r>
                        <a:rPr lang="en-US"/>
                        <a:t>Iris</a:t>
                      </a:r>
                    </a:p>
                  </a:txBody>
                  <a:tcPr anchor="ctr"/>
                </a:tc>
                <a:tc>
                  <a:txBody>
                    <a:bodyPr/>
                    <a:lstStyle/>
                    <a:p>
                      <a:r>
                        <a:rPr lang="en-US"/>
                        <a:t>Shermann</a:t>
                      </a:r>
                    </a:p>
                  </a:txBody>
                  <a:tcPr anchor="ctr"/>
                </a:tc>
                <a:tc>
                  <a:txBody>
                    <a:bodyPr/>
                    <a:lstStyle/>
                    <a:p>
                      <a:r>
                        <a:rPr lang="en-US"/>
                        <a:t>DOCTOR</a:t>
                      </a:r>
                    </a:p>
                  </a:txBody>
                  <a:tcPr anchor="ctr"/>
                </a:tc>
                <a:tc>
                  <a:txBody>
                    <a:bodyPr/>
                    <a:lstStyle/>
                    <a:p>
                      <a:pPr algn="r"/>
                      <a:r>
                        <a:rPr lang="en-US"/>
                        <a:t>3</a:t>
                      </a:r>
                    </a:p>
                  </a:txBody>
                  <a:tcPr anchor="ctr"/>
                </a:tc>
                <a:extLst>
                  <a:ext uri="{0D108BD9-81ED-4DB2-BD59-A6C34878D82A}">
                    <a16:rowId xmlns:a16="http://schemas.microsoft.com/office/drawing/2014/main" val="2269640263"/>
                  </a:ext>
                </a:extLst>
              </a:tr>
              <a:tr h="190500">
                <a:tc>
                  <a:txBody>
                    <a:bodyPr/>
                    <a:lstStyle/>
                    <a:p>
                      <a:pPr algn="r"/>
                      <a:r>
                        <a:rPr lang="en-US">
                          <a:effectLst/>
                        </a:rPr>
                        <a:t>4</a:t>
                      </a:r>
                    </a:p>
                  </a:txBody>
                  <a:tcPr anchor="ctr"/>
                </a:tc>
                <a:tc>
                  <a:txBody>
                    <a:bodyPr/>
                    <a:lstStyle/>
                    <a:p>
                      <a:r>
                        <a:rPr lang="en-US"/>
                        <a:t>Kaiden</a:t>
                      </a:r>
                    </a:p>
                  </a:txBody>
                  <a:tcPr anchor="ctr"/>
                </a:tc>
                <a:tc>
                  <a:txBody>
                    <a:bodyPr/>
                    <a:lstStyle/>
                    <a:p>
                      <a:r>
                        <a:rPr lang="en-US"/>
                        <a:t>Martinez</a:t>
                      </a:r>
                    </a:p>
                  </a:txBody>
                  <a:tcPr anchor="ctr"/>
                </a:tc>
                <a:tc>
                  <a:txBody>
                    <a:bodyPr/>
                    <a:lstStyle/>
                    <a:p>
                      <a:r>
                        <a:rPr lang="en-US"/>
                        <a:t>NURSE</a:t>
                      </a:r>
                    </a:p>
                  </a:txBody>
                  <a:tcPr anchor="ctr"/>
                </a:tc>
                <a:tc>
                  <a:txBody>
                    <a:bodyPr/>
                    <a:lstStyle/>
                    <a:p>
                      <a:pPr algn="r"/>
                      <a:r>
                        <a:rPr lang="en-US"/>
                        <a:t>1</a:t>
                      </a:r>
                    </a:p>
                  </a:txBody>
                  <a:tcPr anchor="ctr"/>
                </a:tc>
                <a:extLst>
                  <a:ext uri="{0D108BD9-81ED-4DB2-BD59-A6C34878D82A}">
                    <a16:rowId xmlns:a16="http://schemas.microsoft.com/office/drawing/2014/main" val="1448411222"/>
                  </a:ext>
                </a:extLst>
              </a:tr>
              <a:tr h="190500">
                <a:tc>
                  <a:txBody>
                    <a:bodyPr/>
                    <a:lstStyle/>
                    <a:p>
                      <a:pPr algn="r"/>
                      <a:r>
                        <a:rPr lang="en-US">
                          <a:effectLst/>
                        </a:rPr>
                        <a:t>5</a:t>
                      </a:r>
                    </a:p>
                  </a:txBody>
                  <a:tcPr anchor="ctr"/>
                </a:tc>
                <a:tc>
                  <a:txBody>
                    <a:bodyPr/>
                    <a:lstStyle/>
                    <a:p>
                      <a:r>
                        <a:rPr lang="en-US"/>
                        <a:t>Luz</a:t>
                      </a:r>
                    </a:p>
                  </a:txBody>
                  <a:tcPr anchor="ctr"/>
                </a:tc>
                <a:tc>
                  <a:txBody>
                    <a:bodyPr/>
                    <a:lstStyle/>
                    <a:p>
                      <a:r>
                        <a:rPr lang="en-US"/>
                        <a:t>Gallegos</a:t>
                      </a:r>
                    </a:p>
                  </a:txBody>
                  <a:tcPr anchor="ctr"/>
                </a:tc>
                <a:tc>
                  <a:txBody>
                    <a:bodyPr/>
                    <a:lstStyle/>
                    <a:p>
                      <a:r>
                        <a:rPr lang="en-US"/>
                        <a:t>WARDBOY</a:t>
                      </a:r>
                    </a:p>
                  </a:txBody>
                  <a:tcPr anchor="ctr"/>
                </a:tc>
                <a:tc>
                  <a:txBody>
                    <a:bodyPr/>
                    <a:lstStyle/>
                    <a:p>
                      <a:pPr algn="r"/>
                      <a:r>
                        <a:rPr lang="en-US"/>
                        <a:t>1</a:t>
                      </a:r>
                    </a:p>
                  </a:txBody>
                  <a:tcPr anchor="ctr"/>
                </a:tc>
                <a:extLst>
                  <a:ext uri="{0D108BD9-81ED-4DB2-BD59-A6C34878D82A}">
                    <a16:rowId xmlns:a16="http://schemas.microsoft.com/office/drawing/2014/main" val="932139524"/>
                  </a:ext>
                </a:extLst>
              </a:tr>
              <a:tr h="190500">
                <a:tc>
                  <a:txBody>
                    <a:bodyPr/>
                    <a:lstStyle/>
                    <a:p>
                      <a:pPr algn="r"/>
                      <a:r>
                        <a:rPr lang="en-US">
                          <a:effectLst/>
                        </a:rPr>
                        <a:t>6</a:t>
                      </a:r>
                    </a:p>
                  </a:txBody>
                  <a:tcPr anchor="ctr"/>
                </a:tc>
                <a:tc>
                  <a:txBody>
                    <a:bodyPr/>
                    <a:lstStyle/>
                    <a:p>
                      <a:r>
                        <a:rPr lang="en-US"/>
                        <a:t>Dawson</a:t>
                      </a:r>
                    </a:p>
                  </a:txBody>
                  <a:tcPr anchor="ctr"/>
                </a:tc>
                <a:tc>
                  <a:txBody>
                    <a:bodyPr/>
                    <a:lstStyle/>
                    <a:p>
                      <a:r>
                        <a:rPr lang="en-US"/>
                        <a:t>Smith</a:t>
                      </a:r>
                    </a:p>
                  </a:txBody>
                  <a:tcPr anchor="ctr"/>
                </a:tc>
                <a:tc>
                  <a:txBody>
                    <a:bodyPr/>
                    <a:lstStyle/>
                    <a:p>
                      <a:r>
                        <a:rPr lang="en-US"/>
                        <a:t>NURSE</a:t>
                      </a:r>
                    </a:p>
                  </a:txBody>
                  <a:tcPr anchor="ctr"/>
                </a:tc>
                <a:tc>
                  <a:txBody>
                    <a:bodyPr/>
                    <a:lstStyle/>
                    <a:p>
                      <a:pPr algn="r"/>
                      <a:r>
                        <a:rPr lang="en-US"/>
                        <a:t>1</a:t>
                      </a:r>
                    </a:p>
                  </a:txBody>
                  <a:tcPr anchor="ctr"/>
                </a:tc>
                <a:extLst>
                  <a:ext uri="{0D108BD9-81ED-4DB2-BD59-A6C34878D82A}">
                    <a16:rowId xmlns:a16="http://schemas.microsoft.com/office/drawing/2014/main" val="907995193"/>
                  </a:ext>
                </a:extLst>
              </a:tr>
              <a:tr h="190500">
                <a:tc>
                  <a:txBody>
                    <a:bodyPr/>
                    <a:lstStyle/>
                    <a:p>
                      <a:pPr algn="r"/>
                      <a:r>
                        <a:rPr lang="en-US">
                          <a:effectLst/>
                        </a:rPr>
                        <a:t>7</a:t>
                      </a:r>
                    </a:p>
                  </a:txBody>
                  <a:tcPr anchor="ctr"/>
                </a:tc>
                <a:tc>
                  <a:txBody>
                    <a:bodyPr/>
                    <a:lstStyle/>
                    <a:p>
                      <a:r>
                        <a:rPr lang="en-US"/>
                        <a:t>Allison</a:t>
                      </a:r>
                    </a:p>
                  </a:txBody>
                  <a:tcPr anchor="ctr"/>
                </a:tc>
                <a:tc>
                  <a:txBody>
                    <a:bodyPr/>
                    <a:lstStyle/>
                    <a:p>
                      <a:r>
                        <a:rPr lang="en-US"/>
                        <a:t>Wilkinson</a:t>
                      </a:r>
                    </a:p>
                  </a:txBody>
                  <a:tcPr anchor="ctr"/>
                </a:tc>
                <a:tc>
                  <a:txBody>
                    <a:bodyPr/>
                    <a:lstStyle/>
                    <a:p>
                      <a:r>
                        <a:rPr lang="en-US"/>
                        <a:t>NURSE</a:t>
                      </a:r>
                    </a:p>
                  </a:txBody>
                  <a:tcPr anchor="ctr"/>
                </a:tc>
                <a:tc>
                  <a:txBody>
                    <a:bodyPr/>
                    <a:lstStyle/>
                    <a:p>
                      <a:pPr algn="r"/>
                      <a:r>
                        <a:rPr lang="en-US"/>
                        <a:t>2</a:t>
                      </a:r>
                    </a:p>
                  </a:txBody>
                  <a:tcPr anchor="ctr"/>
                </a:tc>
                <a:extLst>
                  <a:ext uri="{0D108BD9-81ED-4DB2-BD59-A6C34878D82A}">
                    <a16:rowId xmlns:a16="http://schemas.microsoft.com/office/drawing/2014/main" val="1483904529"/>
                  </a:ext>
                </a:extLst>
              </a:tr>
              <a:tr h="190500">
                <a:tc>
                  <a:txBody>
                    <a:bodyPr/>
                    <a:lstStyle/>
                    <a:p>
                      <a:pPr algn="r"/>
                      <a:r>
                        <a:rPr lang="en-US">
                          <a:effectLst/>
                        </a:rPr>
                        <a:t>8</a:t>
                      </a:r>
                    </a:p>
                  </a:txBody>
                  <a:tcPr anchor="ctr"/>
                </a:tc>
                <a:tc>
                  <a:txBody>
                    <a:bodyPr/>
                    <a:lstStyle/>
                    <a:p>
                      <a:r>
                        <a:rPr lang="en-US"/>
                        <a:t>Cooper</a:t>
                      </a:r>
                    </a:p>
                  </a:txBody>
                  <a:tcPr anchor="ctr"/>
                </a:tc>
                <a:tc>
                  <a:txBody>
                    <a:bodyPr/>
                    <a:lstStyle/>
                    <a:p>
                      <a:r>
                        <a:rPr lang="en-US"/>
                        <a:t>Cohen</a:t>
                      </a:r>
                    </a:p>
                  </a:txBody>
                  <a:tcPr anchor="ctr"/>
                </a:tc>
                <a:tc>
                  <a:txBody>
                    <a:bodyPr/>
                    <a:lstStyle/>
                    <a:p>
                      <a:r>
                        <a:rPr lang="en-US"/>
                        <a:t>WARDBOY</a:t>
                      </a:r>
                    </a:p>
                  </a:txBody>
                  <a:tcPr anchor="ctr"/>
                </a:tc>
                <a:tc>
                  <a:txBody>
                    <a:bodyPr/>
                    <a:lstStyle/>
                    <a:p>
                      <a:pPr algn="r"/>
                      <a:r>
                        <a:rPr lang="en-US"/>
                        <a:t>3</a:t>
                      </a:r>
                    </a:p>
                  </a:txBody>
                  <a:tcPr anchor="ctr"/>
                </a:tc>
                <a:extLst>
                  <a:ext uri="{0D108BD9-81ED-4DB2-BD59-A6C34878D82A}">
                    <a16:rowId xmlns:a16="http://schemas.microsoft.com/office/drawing/2014/main" val="513154718"/>
                  </a:ext>
                </a:extLst>
              </a:tr>
              <a:tr h="190500">
                <a:tc>
                  <a:txBody>
                    <a:bodyPr/>
                    <a:lstStyle/>
                    <a:p>
                      <a:pPr algn="r"/>
                      <a:r>
                        <a:rPr lang="en-US">
                          <a:effectLst/>
                        </a:rPr>
                        <a:t>9</a:t>
                      </a:r>
                    </a:p>
                  </a:txBody>
                  <a:tcPr anchor="ctr"/>
                </a:tc>
                <a:tc>
                  <a:txBody>
                    <a:bodyPr/>
                    <a:lstStyle/>
                    <a:p>
                      <a:r>
                        <a:rPr lang="en-US"/>
                        <a:t>Lucia</a:t>
                      </a:r>
                    </a:p>
                  </a:txBody>
                  <a:tcPr anchor="ctr"/>
                </a:tc>
                <a:tc>
                  <a:txBody>
                    <a:bodyPr/>
                    <a:lstStyle/>
                    <a:p>
                      <a:r>
                        <a:rPr lang="en-US"/>
                        <a:t>Valdez</a:t>
                      </a:r>
                    </a:p>
                  </a:txBody>
                  <a:tcPr anchor="ctr"/>
                </a:tc>
                <a:tc>
                  <a:txBody>
                    <a:bodyPr/>
                    <a:lstStyle/>
                    <a:p>
                      <a:r>
                        <a:rPr lang="en-US"/>
                        <a:t>NURSE</a:t>
                      </a:r>
                    </a:p>
                  </a:txBody>
                  <a:tcPr anchor="ctr"/>
                </a:tc>
                <a:tc>
                  <a:txBody>
                    <a:bodyPr/>
                    <a:lstStyle/>
                    <a:p>
                      <a:pPr algn="r"/>
                      <a:r>
                        <a:rPr lang="en-US"/>
                        <a:t>2</a:t>
                      </a:r>
                    </a:p>
                  </a:txBody>
                  <a:tcPr anchor="ctr"/>
                </a:tc>
                <a:extLst>
                  <a:ext uri="{0D108BD9-81ED-4DB2-BD59-A6C34878D82A}">
                    <a16:rowId xmlns:a16="http://schemas.microsoft.com/office/drawing/2014/main" val="520668573"/>
                  </a:ext>
                </a:extLst>
              </a:tr>
              <a:tr h="190500">
                <a:tc>
                  <a:txBody>
                    <a:bodyPr/>
                    <a:lstStyle/>
                    <a:p>
                      <a:pPr algn="r"/>
                      <a:r>
                        <a:rPr lang="en-US">
                          <a:effectLst/>
                        </a:rPr>
                        <a:t>10</a:t>
                      </a:r>
                    </a:p>
                  </a:txBody>
                  <a:tcPr anchor="ctr"/>
                </a:tc>
                <a:tc>
                  <a:txBody>
                    <a:bodyPr/>
                    <a:lstStyle/>
                    <a:p>
                      <a:r>
                        <a:rPr lang="en-US"/>
                        <a:t>Roberta</a:t>
                      </a:r>
                    </a:p>
                  </a:txBody>
                  <a:tcPr anchor="ctr"/>
                </a:tc>
                <a:tc>
                  <a:txBody>
                    <a:bodyPr/>
                    <a:lstStyle/>
                    <a:p>
                      <a:r>
                        <a:rPr lang="en-US"/>
                        <a:t>White</a:t>
                      </a:r>
                    </a:p>
                  </a:txBody>
                  <a:tcPr anchor="ctr"/>
                </a:tc>
                <a:tc>
                  <a:txBody>
                    <a:bodyPr/>
                    <a:lstStyle/>
                    <a:p>
                      <a:r>
                        <a:rPr lang="en-US"/>
                        <a:t>DOCTOR</a:t>
                      </a:r>
                    </a:p>
                  </a:txBody>
                  <a:tcPr anchor="ctr"/>
                </a:tc>
                <a:tc>
                  <a:txBody>
                    <a:bodyPr/>
                    <a:lstStyle/>
                    <a:p>
                      <a:pPr algn="r"/>
                      <a:r>
                        <a:rPr lang="en-US"/>
                        <a:t>3</a:t>
                      </a:r>
                    </a:p>
                  </a:txBody>
                  <a:tcPr anchor="ctr"/>
                </a:tc>
                <a:extLst>
                  <a:ext uri="{0D108BD9-81ED-4DB2-BD59-A6C34878D82A}">
                    <a16:rowId xmlns:a16="http://schemas.microsoft.com/office/drawing/2014/main" val="229393660"/>
                  </a:ext>
                </a:extLst>
              </a:tr>
            </a:tbl>
          </a:graphicData>
        </a:graphic>
      </p:graphicFrame>
      <p:sp>
        <p:nvSpPr>
          <p:cNvPr id="6" name="TextBox 5">
            <a:extLst>
              <a:ext uri="{FF2B5EF4-FFF2-40B4-BE49-F238E27FC236}">
                <a16:creationId xmlns:a16="http://schemas.microsoft.com/office/drawing/2014/main" id="{4AD98A37-102A-4359-B709-775F735ED554}"/>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Tree>
    <p:extLst>
      <p:ext uri="{BB962C8B-B14F-4D97-AF65-F5344CB8AC3E}">
        <p14:creationId xmlns:p14="http://schemas.microsoft.com/office/powerpoint/2010/main" val="1487155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D13B8-F2D9-4719-998A-AA825C1EFDE1}"/>
              </a:ext>
            </a:extLst>
          </p:cNvPr>
          <p:cNvSpPr>
            <a:spLocks noGrp="1"/>
          </p:cNvSpPr>
          <p:nvPr>
            <p:ph type="title"/>
          </p:nvPr>
        </p:nvSpPr>
        <p:spPr/>
        <p:txBody>
          <a:bodyPr/>
          <a:lstStyle/>
          <a:p>
            <a:r>
              <a:rPr lang="en-US"/>
              <a:t>TABLE: PATIENT_STAFF</a:t>
            </a:r>
          </a:p>
        </p:txBody>
      </p:sp>
      <p:graphicFrame>
        <p:nvGraphicFramePr>
          <p:cNvPr id="5" name="Content Placeholder 4">
            <a:extLst>
              <a:ext uri="{FF2B5EF4-FFF2-40B4-BE49-F238E27FC236}">
                <a16:creationId xmlns:a16="http://schemas.microsoft.com/office/drawing/2014/main" id="{14ADE4B6-6A1D-4D4C-9653-77D0B8EA331F}"/>
              </a:ext>
            </a:extLst>
          </p:cNvPr>
          <p:cNvGraphicFramePr>
            <a:graphicFrameLocks noGrp="1"/>
          </p:cNvGraphicFramePr>
          <p:nvPr>
            <p:ph idx="1"/>
          </p:nvPr>
        </p:nvGraphicFramePr>
        <p:xfrm>
          <a:off x="1023938" y="2286000"/>
          <a:ext cx="9720262" cy="4023360"/>
        </p:xfrm>
        <a:graphic>
          <a:graphicData uri="http://schemas.openxmlformats.org/drawingml/2006/table">
            <a:tbl>
              <a:tblPr firstRow="1" bandRow="1">
                <a:tableStyleId>{5C22544A-7EE6-4342-B048-85BDC9FD1C3A}</a:tableStyleId>
              </a:tblPr>
              <a:tblGrid>
                <a:gridCol w="4860131">
                  <a:extLst>
                    <a:ext uri="{9D8B030D-6E8A-4147-A177-3AD203B41FA5}">
                      <a16:colId xmlns:a16="http://schemas.microsoft.com/office/drawing/2014/main" val="38931511"/>
                    </a:ext>
                  </a:extLst>
                </a:gridCol>
                <a:gridCol w="4860131">
                  <a:extLst>
                    <a:ext uri="{9D8B030D-6E8A-4147-A177-3AD203B41FA5}">
                      <a16:colId xmlns:a16="http://schemas.microsoft.com/office/drawing/2014/main" val="1412429752"/>
                    </a:ext>
                  </a:extLst>
                </a:gridCol>
              </a:tblGrid>
              <a:tr h="190500">
                <a:tc>
                  <a:txBody>
                    <a:bodyPr/>
                    <a:lstStyle/>
                    <a:p>
                      <a:r>
                        <a:rPr lang="en-US">
                          <a:effectLst/>
                        </a:rPr>
                        <a:t>PatientID</a:t>
                      </a:r>
                    </a:p>
                  </a:txBody>
                  <a:tcPr anchor="ctr"/>
                </a:tc>
                <a:tc>
                  <a:txBody>
                    <a:bodyPr/>
                    <a:lstStyle/>
                    <a:p>
                      <a:r>
                        <a:rPr lang="en-US">
                          <a:effectLst/>
                        </a:rPr>
                        <a:t>StaffID</a:t>
                      </a:r>
                    </a:p>
                  </a:txBody>
                  <a:tcPr anchor="ctr"/>
                </a:tc>
                <a:extLst>
                  <a:ext uri="{0D108BD9-81ED-4DB2-BD59-A6C34878D82A}">
                    <a16:rowId xmlns:a16="http://schemas.microsoft.com/office/drawing/2014/main" val="3661817927"/>
                  </a:ext>
                </a:extLst>
              </a:tr>
              <a:tr h="190500">
                <a:tc>
                  <a:txBody>
                    <a:bodyPr/>
                    <a:lstStyle/>
                    <a:p>
                      <a:pPr algn="r"/>
                      <a:r>
                        <a:rPr lang="en-US">
                          <a:effectLst/>
                        </a:rPr>
                        <a:t>3</a:t>
                      </a:r>
                    </a:p>
                  </a:txBody>
                  <a:tcPr anchor="ctr"/>
                </a:tc>
                <a:tc>
                  <a:txBody>
                    <a:bodyPr/>
                    <a:lstStyle/>
                    <a:p>
                      <a:pPr algn="r"/>
                      <a:r>
                        <a:rPr lang="en-US"/>
                        <a:t>6</a:t>
                      </a:r>
                    </a:p>
                  </a:txBody>
                  <a:tcPr anchor="ctr"/>
                </a:tc>
                <a:extLst>
                  <a:ext uri="{0D108BD9-81ED-4DB2-BD59-A6C34878D82A}">
                    <a16:rowId xmlns:a16="http://schemas.microsoft.com/office/drawing/2014/main" val="2790052590"/>
                  </a:ext>
                </a:extLst>
              </a:tr>
              <a:tr h="190500">
                <a:tc>
                  <a:txBody>
                    <a:bodyPr/>
                    <a:lstStyle/>
                    <a:p>
                      <a:pPr algn="r"/>
                      <a:r>
                        <a:rPr lang="en-US">
                          <a:effectLst/>
                        </a:rPr>
                        <a:t>4</a:t>
                      </a:r>
                    </a:p>
                  </a:txBody>
                  <a:tcPr anchor="ctr"/>
                </a:tc>
                <a:tc>
                  <a:txBody>
                    <a:bodyPr/>
                    <a:lstStyle/>
                    <a:p>
                      <a:pPr algn="r"/>
                      <a:r>
                        <a:rPr lang="en-US"/>
                        <a:t>3</a:t>
                      </a:r>
                    </a:p>
                  </a:txBody>
                  <a:tcPr anchor="ctr"/>
                </a:tc>
                <a:extLst>
                  <a:ext uri="{0D108BD9-81ED-4DB2-BD59-A6C34878D82A}">
                    <a16:rowId xmlns:a16="http://schemas.microsoft.com/office/drawing/2014/main" val="4056166679"/>
                  </a:ext>
                </a:extLst>
              </a:tr>
              <a:tr h="190500">
                <a:tc>
                  <a:txBody>
                    <a:bodyPr/>
                    <a:lstStyle/>
                    <a:p>
                      <a:pPr algn="r"/>
                      <a:r>
                        <a:rPr lang="en-US">
                          <a:effectLst/>
                        </a:rPr>
                        <a:t>1</a:t>
                      </a:r>
                    </a:p>
                  </a:txBody>
                  <a:tcPr anchor="ctr"/>
                </a:tc>
                <a:tc>
                  <a:txBody>
                    <a:bodyPr/>
                    <a:lstStyle/>
                    <a:p>
                      <a:pPr algn="r"/>
                      <a:r>
                        <a:rPr lang="en-US"/>
                        <a:t>4</a:t>
                      </a:r>
                    </a:p>
                  </a:txBody>
                  <a:tcPr anchor="ctr"/>
                </a:tc>
                <a:extLst>
                  <a:ext uri="{0D108BD9-81ED-4DB2-BD59-A6C34878D82A}">
                    <a16:rowId xmlns:a16="http://schemas.microsoft.com/office/drawing/2014/main" val="332632407"/>
                  </a:ext>
                </a:extLst>
              </a:tr>
              <a:tr h="190500">
                <a:tc>
                  <a:txBody>
                    <a:bodyPr/>
                    <a:lstStyle/>
                    <a:p>
                      <a:pPr algn="r"/>
                      <a:r>
                        <a:rPr lang="en-US">
                          <a:effectLst/>
                        </a:rPr>
                        <a:t>2</a:t>
                      </a:r>
                    </a:p>
                  </a:txBody>
                  <a:tcPr anchor="ctr"/>
                </a:tc>
                <a:tc>
                  <a:txBody>
                    <a:bodyPr/>
                    <a:lstStyle/>
                    <a:p>
                      <a:pPr algn="r"/>
                      <a:r>
                        <a:rPr lang="en-US"/>
                        <a:t>2</a:t>
                      </a:r>
                    </a:p>
                  </a:txBody>
                  <a:tcPr anchor="ctr"/>
                </a:tc>
                <a:extLst>
                  <a:ext uri="{0D108BD9-81ED-4DB2-BD59-A6C34878D82A}">
                    <a16:rowId xmlns:a16="http://schemas.microsoft.com/office/drawing/2014/main" val="105104254"/>
                  </a:ext>
                </a:extLst>
              </a:tr>
              <a:tr h="190500">
                <a:tc>
                  <a:txBody>
                    <a:bodyPr/>
                    <a:lstStyle/>
                    <a:p>
                      <a:pPr algn="r"/>
                      <a:r>
                        <a:rPr lang="en-US">
                          <a:effectLst/>
                        </a:rPr>
                        <a:t>2</a:t>
                      </a:r>
                    </a:p>
                  </a:txBody>
                  <a:tcPr anchor="ctr"/>
                </a:tc>
                <a:tc>
                  <a:txBody>
                    <a:bodyPr/>
                    <a:lstStyle/>
                    <a:p>
                      <a:pPr algn="r"/>
                      <a:r>
                        <a:rPr lang="en-US"/>
                        <a:t>7</a:t>
                      </a:r>
                    </a:p>
                  </a:txBody>
                  <a:tcPr anchor="ctr"/>
                </a:tc>
                <a:extLst>
                  <a:ext uri="{0D108BD9-81ED-4DB2-BD59-A6C34878D82A}">
                    <a16:rowId xmlns:a16="http://schemas.microsoft.com/office/drawing/2014/main" val="4042994266"/>
                  </a:ext>
                </a:extLst>
              </a:tr>
              <a:tr h="190500">
                <a:tc>
                  <a:txBody>
                    <a:bodyPr/>
                    <a:lstStyle/>
                    <a:p>
                      <a:pPr algn="r"/>
                      <a:r>
                        <a:rPr lang="en-US">
                          <a:effectLst/>
                        </a:rPr>
                        <a:t>10</a:t>
                      </a:r>
                    </a:p>
                  </a:txBody>
                  <a:tcPr anchor="ctr"/>
                </a:tc>
                <a:tc>
                  <a:txBody>
                    <a:bodyPr/>
                    <a:lstStyle/>
                    <a:p>
                      <a:pPr algn="r"/>
                      <a:r>
                        <a:rPr lang="en-US"/>
                        <a:t>9</a:t>
                      </a:r>
                    </a:p>
                  </a:txBody>
                  <a:tcPr anchor="ctr"/>
                </a:tc>
                <a:extLst>
                  <a:ext uri="{0D108BD9-81ED-4DB2-BD59-A6C34878D82A}">
                    <a16:rowId xmlns:a16="http://schemas.microsoft.com/office/drawing/2014/main" val="1008298462"/>
                  </a:ext>
                </a:extLst>
              </a:tr>
              <a:tr h="190500">
                <a:tc>
                  <a:txBody>
                    <a:bodyPr/>
                    <a:lstStyle/>
                    <a:p>
                      <a:pPr algn="r"/>
                      <a:r>
                        <a:rPr lang="en-US">
                          <a:effectLst/>
                        </a:rPr>
                        <a:t>6</a:t>
                      </a:r>
                    </a:p>
                  </a:txBody>
                  <a:tcPr anchor="ctr"/>
                </a:tc>
                <a:tc>
                  <a:txBody>
                    <a:bodyPr/>
                    <a:lstStyle/>
                    <a:p>
                      <a:pPr algn="r"/>
                      <a:r>
                        <a:rPr lang="en-US"/>
                        <a:t>7</a:t>
                      </a:r>
                    </a:p>
                  </a:txBody>
                  <a:tcPr anchor="ctr"/>
                </a:tc>
                <a:extLst>
                  <a:ext uri="{0D108BD9-81ED-4DB2-BD59-A6C34878D82A}">
                    <a16:rowId xmlns:a16="http://schemas.microsoft.com/office/drawing/2014/main" val="1072883593"/>
                  </a:ext>
                </a:extLst>
              </a:tr>
              <a:tr h="190500">
                <a:tc>
                  <a:txBody>
                    <a:bodyPr/>
                    <a:lstStyle/>
                    <a:p>
                      <a:pPr algn="r"/>
                      <a:r>
                        <a:rPr lang="en-US">
                          <a:effectLst/>
                        </a:rPr>
                        <a:t>4</a:t>
                      </a:r>
                    </a:p>
                  </a:txBody>
                  <a:tcPr anchor="ctr"/>
                </a:tc>
                <a:tc>
                  <a:txBody>
                    <a:bodyPr/>
                    <a:lstStyle/>
                    <a:p>
                      <a:pPr algn="r"/>
                      <a:r>
                        <a:rPr lang="en-US"/>
                        <a:t>1</a:t>
                      </a:r>
                    </a:p>
                  </a:txBody>
                  <a:tcPr anchor="ctr"/>
                </a:tc>
                <a:extLst>
                  <a:ext uri="{0D108BD9-81ED-4DB2-BD59-A6C34878D82A}">
                    <a16:rowId xmlns:a16="http://schemas.microsoft.com/office/drawing/2014/main" val="2683129543"/>
                  </a:ext>
                </a:extLst>
              </a:tr>
              <a:tr h="190500">
                <a:tc>
                  <a:txBody>
                    <a:bodyPr/>
                    <a:lstStyle/>
                    <a:p>
                      <a:pPr algn="r"/>
                      <a:r>
                        <a:rPr lang="en-US">
                          <a:effectLst/>
                        </a:rPr>
                        <a:t>3</a:t>
                      </a:r>
                    </a:p>
                  </a:txBody>
                  <a:tcPr anchor="ctr"/>
                </a:tc>
                <a:tc>
                  <a:txBody>
                    <a:bodyPr/>
                    <a:lstStyle/>
                    <a:p>
                      <a:pPr algn="r"/>
                      <a:r>
                        <a:rPr lang="en-US"/>
                        <a:t>2</a:t>
                      </a:r>
                    </a:p>
                  </a:txBody>
                  <a:tcPr anchor="ctr"/>
                </a:tc>
                <a:extLst>
                  <a:ext uri="{0D108BD9-81ED-4DB2-BD59-A6C34878D82A}">
                    <a16:rowId xmlns:a16="http://schemas.microsoft.com/office/drawing/2014/main" val="680070342"/>
                  </a:ext>
                </a:extLst>
              </a:tr>
              <a:tr h="190500">
                <a:tc>
                  <a:txBody>
                    <a:bodyPr/>
                    <a:lstStyle/>
                    <a:p>
                      <a:pPr algn="r"/>
                      <a:r>
                        <a:rPr lang="en-US">
                          <a:effectLst/>
                        </a:rPr>
                        <a:t>8</a:t>
                      </a:r>
                    </a:p>
                  </a:txBody>
                  <a:tcPr anchor="ctr"/>
                </a:tc>
                <a:tc>
                  <a:txBody>
                    <a:bodyPr/>
                    <a:lstStyle/>
                    <a:p>
                      <a:pPr algn="r"/>
                      <a:r>
                        <a:rPr lang="en-US"/>
                        <a:t>10</a:t>
                      </a:r>
                    </a:p>
                  </a:txBody>
                  <a:tcPr anchor="ctr"/>
                </a:tc>
                <a:extLst>
                  <a:ext uri="{0D108BD9-81ED-4DB2-BD59-A6C34878D82A}">
                    <a16:rowId xmlns:a16="http://schemas.microsoft.com/office/drawing/2014/main" val="1295887737"/>
                  </a:ext>
                </a:extLst>
              </a:tr>
            </a:tbl>
          </a:graphicData>
        </a:graphic>
      </p:graphicFrame>
      <p:sp>
        <p:nvSpPr>
          <p:cNvPr id="6" name="TextBox 5">
            <a:extLst>
              <a:ext uri="{FF2B5EF4-FFF2-40B4-BE49-F238E27FC236}">
                <a16:creationId xmlns:a16="http://schemas.microsoft.com/office/drawing/2014/main" id="{A691AB87-D57A-4D4B-921D-8EDB58092789}"/>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Tree>
    <p:extLst>
      <p:ext uri="{BB962C8B-B14F-4D97-AF65-F5344CB8AC3E}">
        <p14:creationId xmlns:p14="http://schemas.microsoft.com/office/powerpoint/2010/main" val="2160457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4DD41-2AC3-491E-AE71-EE5FCE68AAAB}"/>
              </a:ext>
            </a:extLst>
          </p:cNvPr>
          <p:cNvSpPr>
            <a:spLocks noGrp="1"/>
          </p:cNvSpPr>
          <p:nvPr>
            <p:ph type="title"/>
          </p:nvPr>
        </p:nvSpPr>
        <p:spPr/>
        <p:txBody>
          <a:bodyPr/>
          <a:lstStyle/>
          <a:p>
            <a:r>
              <a:rPr lang="en-US"/>
              <a:t>TABLE: BILL</a:t>
            </a:r>
          </a:p>
        </p:txBody>
      </p:sp>
      <p:graphicFrame>
        <p:nvGraphicFramePr>
          <p:cNvPr id="5" name="Content Placeholder 4">
            <a:extLst>
              <a:ext uri="{FF2B5EF4-FFF2-40B4-BE49-F238E27FC236}">
                <a16:creationId xmlns:a16="http://schemas.microsoft.com/office/drawing/2014/main" id="{E6FBDA54-1476-4918-9CE0-3FCEE988453A}"/>
              </a:ext>
            </a:extLst>
          </p:cNvPr>
          <p:cNvGraphicFramePr>
            <a:graphicFrameLocks noGrp="1"/>
          </p:cNvGraphicFramePr>
          <p:nvPr>
            <p:ph idx="1"/>
          </p:nvPr>
        </p:nvGraphicFramePr>
        <p:xfrm>
          <a:off x="1023938" y="2286000"/>
          <a:ext cx="9720261" cy="4023360"/>
        </p:xfrm>
        <a:graphic>
          <a:graphicData uri="http://schemas.openxmlformats.org/drawingml/2006/table">
            <a:tbl>
              <a:tblPr firstRow="1" bandRow="1">
                <a:tableStyleId>{5C22544A-7EE6-4342-B048-85BDC9FD1C3A}</a:tableStyleId>
              </a:tblPr>
              <a:tblGrid>
                <a:gridCol w="1529746">
                  <a:extLst>
                    <a:ext uri="{9D8B030D-6E8A-4147-A177-3AD203B41FA5}">
                      <a16:colId xmlns:a16="http://schemas.microsoft.com/office/drawing/2014/main" val="2061854717"/>
                    </a:ext>
                  </a:extLst>
                </a:gridCol>
                <a:gridCol w="5800287">
                  <a:extLst>
                    <a:ext uri="{9D8B030D-6E8A-4147-A177-3AD203B41FA5}">
                      <a16:colId xmlns:a16="http://schemas.microsoft.com/office/drawing/2014/main" val="3383286568"/>
                    </a:ext>
                  </a:extLst>
                </a:gridCol>
                <a:gridCol w="2390228">
                  <a:extLst>
                    <a:ext uri="{9D8B030D-6E8A-4147-A177-3AD203B41FA5}">
                      <a16:colId xmlns:a16="http://schemas.microsoft.com/office/drawing/2014/main" val="2163274402"/>
                    </a:ext>
                  </a:extLst>
                </a:gridCol>
              </a:tblGrid>
              <a:tr h="190500">
                <a:tc>
                  <a:txBody>
                    <a:bodyPr/>
                    <a:lstStyle/>
                    <a:p>
                      <a:r>
                        <a:rPr lang="en-US">
                          <a:effectLst/>
                        </a:rPr>
                        <a:t>BillID</a:t>
                      </a:r>
                    </a:p>
                  </a:txBody>
                  <a:tcPr anchor="ctr"/>
                </a:tc>
                <a:tc>
                  <a:txBody>
                    <a:bodyPr/>
                    <a:lstStyle/>
                    <a:p>
                      <a:r>
                        <a:rPr lang="en-US">
                          <a:effectLst/>
                        </a:rPr>
                        <a:t>BillDescription</a:t>
                      </a:r>
                    </a:p>
                  </a:txBody>
                  <a:tcPr anchor="ctr"/>
                </a:tc>
                <a:tc>
                  <a:txBody>
                    <a:bodyPr/>
                    <a:lstStyle/>
                    <a:p>
                      <a:r>
                        <a:rPr lang="en-US">
                          <a:effectLst/>
                        </a:rPr>
                        <a:t>BillPrice</a:t>
                      </a:r>
                    </a:p>
                  </a:txBody>
                  <a:tcPr anchor="ctr"/>
                </a:tc>
                <a:extLst>
                  <a:ext uri="{0D108BD9-81ED-4DB2-BD59-A6C34878D82A}">
                    <a16:rowId xmlns:a16="http://schemas.microsoft.com/office/drawing/2014/main" val="2361518269"/>
                  </a:ext>
                </a:extLst>
              </a:tr>
              <a:tr h="190500">
                <a:tc>
                  <a:txBody>
                    <a:bodyPr/>
                    <a:lstStyle/>
                    <a:p>
                      <a:pPr algn="r"/>
                      <a:r>
                        <a:rPr lang="en-US">
                          <a:effectLst/>
                        </a:rPr>
                        <a:t>1</a:t>
                      </a:r>
                    </a:p>
                  </a:txBody>
                  <a:tcPr anchor="ctr"/>
                </a:tc>
                <a:tc>
                  <a:txBody>
                    <a:bodyPr/>
                    <a:lstStyle/>
                    <a:p>
                      <a:r>
                        <a:rPr lang="en-US"/>
                        <a:t>See attachment for more information</a:t>
                      </a:r>
                    </a:p>
                  </a:txBody>
                  <a:tcPr anchor="ctr"/>
                </a:tc>
                <a:tc>
                  <a:txBody>
                    <a:bodyPr/>
                    <a:lstStyle/>
                    <a:p>
                      <a:pPr algn="r"/>
                      <a:r>
                        <a:rPr lang="en-US">
                          <a:effectLst/>
                        </a:rPr>
                        <a:t> </a:t>
                      </a:r>
                      <a:r>
                        <a:rPr lang="en-US"/>
                        <a:t>$1.200,00</a:t>
                      </a:r>
                      <a:r>
                        <a:rPr lang="en-US">
                          <a:effectLst/>
                        </a:rPr>
                        <a:t> </a:t>
                      </a:r>
                      <a:endParaRPr lang="en-US"/>
                    </a:p>
                  </a:txBody>
                  <a:tcPr anchor="ctr"/>
                </a:tc>
                <a:extLst>
                  <a:ext uri="{0D108BD9-81ED-4DB2-BD59-A6C34878D82A}">
                    <a16:rowId xmlns:a16="http://schemas.microsoft.com/office/drawing/2014/main" val="117023743"/>
                  </a:ext>
                </a:extLst>
              </a:tr>
              <a:tr h="190500">
                <a:tc>
                  <a:txBody>
                    <a:bodyPr/>
                    <a:lstStyle/>
                    <a:p>
                      <a:pPr algn="r"/>
                      <a:r>
                        <a:rPr lang="en-US">
                          <a:effectLst/>
                        </a:rPr>
                        <a:t>2</a:t>
                      </a:r>
                    </a:p>
                  </a:txBody>
                  <a:tcPr anchor="ctr"/>
                </a:tc>
                <a:tc>
                  <a:txBody>
                    <a:bodyPr/>
                    <a:lstStyle/>
                    <a:p>
                      <a:r>
                        <a:rPr lang="en-US"/>
                        <a:t>See attachment for more information</a:t>
                      </a:r>
                    </a:p>
                  </a:txBody>
                  <a:tcPr anchor="ctr"/>
                </a:tc>
                <a:tc>
                  <a:txBody>
                    <a:bodyPr/>
                    <a:lstStyle/>
                    <a:p>
                      <a:pPr algn="r"/>
                      <a:r>
                        <a:rPr lang="en-US">
                          <a:effectLst/>
                        </a:rPr>
                        <a:t> </a:t>
                      </a:r>
                      <a:r>
                        <a:rPr lang="en-US"/>
                        <a:t>$280,00</a:t>
                      </a:r>
                      <a:r>
                        <a:rPr lang="en-US">
                          <a:effectLst/>
                        </a:rPr>
                        <a:t> </a:t>
                      </a:r>
                      <a:endParaRPr lang="en-US"/>
                    </a:p>
                  </a:txBody>
                  <a:tcPr anchor="ctr"/>
                </a:tc>
                <a:extLst>
                  <a:ext uri="{0D108BD9-81ED-4DB2-BD59-A6C34878D82A}">
                    <a16:rowId xmlns:a16="http://schemas.microsoft.com/office/drawing/2014/main" val="1252663947"/>
                  </a:ext>
                </a:extLst>
              </a:tr>
              <a:tr h="190500">
                <a:tc>
                  <a:txBody>
                    <a:bodyPr/>
                    <a:lstStyle/>
                    <a:p>
                      <a:pPr algn="r"/>
                      <a:r>
                        <a:rPr lang="en-US">
                          <a:effectLst/>
                        </a:rPr>
                        <a:t>3</a:t>
                      </a:r>
                    </a:p>
                  </a:txBody>
                  <a:tcPr anchor="ctr"/>
                </a:tc>
                <a:tc>
                  <a:txBody>
                    <a:bodyPr/>
                    <a:lstStyle/>
                    <a:p>
                      <a:r>
                        <a:rPr lang="en-US"/>
                        <a:t>See attachment for more information</a:t>
                      </a:r>
                    </a:p>
                  </a:txBody>
                  <a:tcPr anchor="ctr"/>
                </a:tc>
                <a:tc>
                  <a:txBody>
                    <a:bodyPr/>
                    <a:lstStyle/>
                    <a:p>
                      <a:pPr algn="r"/>
                      <a:r>
                        <a:rPr lang="en-US">
                          <a:effectLst/>
                        </a:rPr>
                        <a:t> </a:t>
                      </a:r>
                      <a:r>
                        <a:rPr lang="en-US"/>
                        <a:t>$100,00</a:t>
                      </a:r>
                      <a:r>
                        <a:rPr lang="en-US">
                          <a:effectLst/>
                        </a:rPr>
                        <a:t> </a:t>
                      </a:r>
                      <a:endParaRPr lang="en-US"/>
                    </a:p>
                  </a:txBody>
                  <a:tcPr anchor="ctr"/>
                </a:tc>
                <a:extLst>
                  <a:ext uri="{0D108BD9-81ED-4DB2-BD59-A6C34878D82A}">
                    <a16:rowId xmlns:a16="http://schemas.microsoft.com/office/drawing/2014/main" val="3796480032"/>
                  </a:ext>
                </a:extLst>
              </a:tr>
              <a:tr h="190500">
                <a:tc>
                  <a:txBody>
                    <a:bodyPr/>
                    <a:lstStyle/>
                    <a:p>
                      <a:pPr algn="r"/>
                      <a:r>
                        <a:rPr lang="en-US">
                          <a:effectLst/>
                        </a:rPr>
                        <a:t>4</a:t>
                      </a:r>
                    </a:p>
                  </a:txBody>
                  <a:tcPr anchor="ctr"/>
                </a:tc>
                <a:tc>
                  <a:txBody>
                    <a:bodyPr/>
                    <a:lstStyle/>
                    <a:p>
                      <a:r>
                        <a:rPr lang="en-US"/>
                        <a:t>See attachment for more information</a:t>
                      </a:r>
                    </a:p>
                  </a:txBody>
                  <a:tcPr anchor="ctr"/>
                </a:tc>
                <a:tc>
                  <a:txBody>
                    <a:bodyPr/>
                    <a:lstStyle/>
                    <a:p>
                      <a:pPr algn="r"/>
                      <a:r>
                        <a:rPr lang="en-US">
                          <a:effectLst/>
                        </a:rPr>
                        <a:t> </a:t>
                      </a:r>
                      <a:r>
                        <a:rPr lang="en-US"/>
                        <a:t>$6.000,00</a:t>
                      </a:r>
                      <a:r>
                        <a:rPr lang="en-US">
                          <a:effectLst/>
                        </a:rPr>
                        <a:t> </a:t>
                      </a:r>
                      <a:endParaRPr lang="en-US"/>
                    </a:p>
                  </a:txBody>
                  <a:tcPr anchor="ctr"/>
                </a:tc>
                <a:extLst>
                  <a:ext uri="{0D108BD9-81ED-4DB2-BD59-A6C34878D82A}">
                    <a16:rowId xmlns:a16="http://schemas.microsoft.com/office/drawing/2014/main" val="903547770"/>
                  </a:ext>
                </a:extLst>
              </a:tr>
              <a:tr h="190500">
                <a:tc>
                  <a:txBody>
                    <a:bodyPr/>
                    <a:lstStyle/>
                    <a:p>
                      <a:pPr algn="r"/>
                      <a:r>
                        <a:rPr lang="en-US">
                          <a:effectLst/>
                        </a:rPr>
                        <a:t>5</a:t>
                      </a:r>
                    </a:p>
                  </a:txBody>
                  <a:tcPr anchor="ctr"/>
                </a:tc>
                <a:tc>
                  <a:txBody>
                    <a:bodyPr/>
                    <a:lstStyle/>
                    <a:p>
                      <a:r>
                        <a:rPr lang="en-US"/>
                        <a:t>See attachment for more information</a:t>
                      </a:r>
                    </a:p>
                  </a:txBody>
                  <a:tcPr anchor="ctr"/>
                </a:tc>
                <a:tc>
                  <a:txBody>
                    <a:bodyPr/>
                    <a:lstStyle/>
                    <a:p>
                      <a:pPr algn="r"/>
                      <a:r>
                        <a:rPr lang="en-US">
                          <a:effectLst/>
                        </a:rPr>
                        <a:t> </a:t>
                      </a:r>
                      <a:r>
                        <a:rPr lang="en-US"/>
                        <a:t>$750,00</a:t>
                      </a:r>
                      <a:r>
                        <a:rPr lang="en-US">
                          <a:effectLst/>
                        </a:rPr>
                        <a:t> </a:t>
                      </a:r>
                      <a:endParaRPr lang="en-US"/>
                    </a:p>
                  </a:txBody>
                  <a:tcPr anchor="ctr"/>
                </a:tc>
                <a:extLst>
                  <a:ext uri="{0D108BD9-81ED-4DB2-BD59-A6C34878D82A}">
                    <a16:rowId xmlns:a16="http://schemas.microsoft.com/office/drawing/2014/main" val="64527981"/>
                  </a:ext>
                </a:extLst>
              </a:tr>
              <a:tr h="190500">
                <a:tc>
                  <a:txBody>
                    <a:bodyPr/>
                    <a:lstStyle/>
                    <a:p>
                      <a:pPr algn="r"/>
                      <a:r>
                        <a:rPr lang="en-US">
                          <a:effectLst/>
                        </a:rPr>
                        <a:t>6</a:t>
                      </a:r>
                    </a:p>
                  </a:txBody>
                  <a:tcPr anchor="ctr"/>
                </a:tc>
                <a:tc>
                  <a:txBody>
                    <a:bodyPr/>
                    <a:lstStyle/>
                    <a:p>
                      <a:r>
                        <a:rPr lang="en-US"/>
                        <a:t>See attachment for more information</a:t>
                      </a:r>
                    </a:p>
                  </a:txBody>
                  <a:tcPr anchor="ctr"/>
                </a:tc>
                <a:tc>
                  <a:txBody>
                    <a:bodyPr/>
                    <a:lstStyle/>
                    <a:p>
                      <a:pPr algn="r"/>
                      <a:r>
                        <a:rPr lang="en-US">
                          <a:effectLst/>
                        </a:rPr>
                        <a:t> </a:t>
                      </a:r>
                      <a:r>
                        <a:rPr lang="en-US"/>
                        <a:t>$2.700,00</a:t>
                      </a:r>
                      <a:r>
                        <a:rPr lang="en-US">
                          <a:effectLst/>
                        </a:rPr>
                        <a:t> </a:t>
                      </a:r>
                      <a:endParaRPr lang="en-US"/>
                    </a:p>
                  </a:txBody>
                  <a:tcPr anchor="ctr"/>
                </a:tc>
                <a:extLst>
                  <a:ext uri="{0D108BD9-81ED-4DB2-BD59-A6C34878D82A}">
                    <a16:rowId xmlns:a16="http://schemas.microsoft.com/office/drawing/2014/main" val="997236241"/>
                  </a:ext>
                </a:extLst>
              </a:tr>
              <a:tr h="190500">
                <a:tc>
                  <a:txBody>
                    <a:bodyPr/>
                    <a:lstStyle/>
                    <a:p>
                      <a:pPr algn="r"/>
                      <a:r>
                        <a:rPr lang="en-US">
                          <a:effectLst/>
                        </a:rPr>
                        <a:t>7</a:t>
                      </a:r>
                    </a:p>
                  </a:txBody>
                  <a:tcPr anchor="ctr"/>
                </a:tc>
                <a:tc>
                  <a:txBody>
                    <a:bodyPr/>
                    <a:lstStyle/>
                    <a:p>
                      <a:r>
                        <a:rPr lang="en-US"/>
                        <a:t>See attachment for more information</a:t>
                      </a:r>
                    </a:p>
                  </a:txBody>
                  <a:tcPr anchor="ctr"/>
                </a:tc>
                <a:tc>
                  <a:txBody>
                    <a:bodyPr/>
                    <a:lstStyle/>
                    <a:p>
                      <a:pPr algn="r"/>
                      <a:r>
                        <a:rPr lang="en-US">
                          <a:effectLst/>
                        </a:rPr>
                        <a:t> </a:t>
                      </a:r>
                      <a:r>
                        <a:rPr lang="en-US"/>
                        <a:t>$150,00</a:t>
                      </a:r>
                      <a:r>
                        <a:rPr lang="en-US">
                          <a:effectLst/>
                        </a:rPr>
                        <a:t> </a:t>
                      </a:r>
                      <a:endParaRPr lang="en-US"/>
                    </a:p>
                  </a:txBody>
                  <a:tcPr anchor="ctr"/>
                </a:tc>
                <a:extLst>
                  <a:ext uri="{0D108BD9-81ED-4DB2-BD59-A6C34878D82A}">
                    <a16:rowId xmlns:a16="http://schemas.microsoft.com/office/drawing/2014/main" val="2024295028"/>
                  </a:ext>
                </a:extLst>
              </a:tr>
              <a:tr h="190500">
                <a:tc>
                  <a:txBody>
                    <a:bodyPr/>
                    <a:lstStyle/>
                    <a:p>
                      <a:pPr algn="r"/>
                      <a:r>
                        <a:rPr lang="en-US">
                          <a:effectLst/>
                        </a:rPr>
                        <a:t>8</a:t>
                      </a:r>
                    </a:p>
                  </a:txBody>
                  <a:tcPr anchor="ctr"/>
                </a:tc>
                <a:tc>
                  <a:txBody>
                    <a:bodyPr/>
                    <a:lstStyle/>
                    <a:p>
                      <a:r>
                        <a:rPr lang="en-US"/>
                        <a:t>See attachment for more information</a:t>
                      </a:r>
                    </a:p>
                  </a:txBody>
                  <a:tcPr anchor="ctr"/>
                </a:tc>
                <a:tc>
                  <a:txBody>
                    <a:bodyPr/>
                    <a:lstStyle/>
                    <a:p>
                      <a:pPr algn="r"/>
                      <a:r>
                        <a:rPr lang="en-US">
                          <a:effectLst/>
                        </a:rPr>
                        <a:t> </a:t>
                      </a:r>
                      <a:r>
                        <a:rPr lang="en-US"/>
                        <a:t>$3.790,00</a:t>
                      </a:r>
                      <a:r>
                        <a:rPr lang="en-US">
                          <a:effectLst/>
                        </a:rPr>
                        <a:t> </a:t>
                      </a:r>
                      <a:endParaRPr lang="en-US"/>
                    </a:p>
                  </a:txBody>
                  <a:tcPr anchor="ctr"/>
                </a:tc>
                <a:extLst>
                  <a:ext uri="{0D108BD9-81ED-4DB2-BD59-A6C34878D82A}">
                    <a16:rowId xmlns:a16="http://schemas.microsoft.com/office/drawing/2014/main" val="3783429117"/>
                  </a:ext>
                </a:extLst>
              </a:tr>
              <a:tr h="190500">
                <a:tc>
                  <a:txBody>
                    <a:bodyPr/>
                    <a:lstStyle/>
                    <a:p>
                      <a:pPr algn="r"/>
                      <a:r>
                        <a:rPr lang="en-US">
                          <a:effectLst/>
                        </a:rPr>
                        <a:t>9</a:t>
                      </a:r>
                    </a:p>
                  </a:txBody>
                  <a:tcPr anchor="ctr"/>
                </a:tc>
                <a:tc>
                  <a:txBody>
                    <a:bodyPr/>
                    <a:lstStyle/>
                    <a:p>
                      <a:r>
                        <a:rPr lang="en-US"/>
                        <a:t>See attachment for more information</a:t>
                      </a:r>
                    </a:p>
                  </a:txBody>
                  <a:tcPr anchor="ctr"/>
                </a:tc>
                <a:tc>
                  <a:txBody>
                    <a:bodyPr/>
                    <a:lstStyle/>
                    <a:p>
                      <a:pPr algn="r"/>
                      <a:r>
                        <a:rPr lang="en-US">
                          <a:effectLst/>
                        </a:rPr>
                        <a:t> </a:t>
                      </a:r>
                      <a:r>
                        <a:rPr lang="en-US"/>
                        <a:t>$2.700,00</a:t>
                      </a:r>
                      <a:r>
                        <a:rPr lang="en-US">
                          <a:effectLst/>
                        </a:rPr>
                        <a:t> </a:t>
                      </a:r>
                      <a:endParaRPr lang="en-US"/>
                    </a:p>
                  </a:txBody>
                  <a:tcPr anchor="ctr"/>
                </a:tc>
                <a:extLst>
                  <a:ext uri="{0D108BD9-81ED-4DB2-BD59-A6C34878D82A}">
                    <a16:rowId xmlns:a16="http://schemas.microsoft.com/office/drawing/2014/main" val="1387835164"/>
                  </a:ext>
                </a:extLst>
              </a:tr>
              <a:tr h="190500">
                <a:tc>
                  <a:txBody>
                    <a:bodyPr/>
                    <a:lstStyle/>
                    <a:p>
                      <a:pPr algn="r"/>
                      <a:r>
                        <a:rPr lang="en-US">
                          <a:effectLst/>
                        </a:rPr>
                        <a:t>10</a:t>
                      </a:r>
                    </a:p>
                  </a:txBody>
                  <a:tcPr anchor="ctr"/>
                </a:tc>
                <a:tc>
                  <a:txBody>
                    <a:bodyPr/>
                    <a:lstStyle/>
                    <a:p>
                      <a:r>
                        <a:rPr lang="en-US"/>
                        <a:t>See attachment for more information</a:t>
                      </a:r>
                    </a:p>
                  </a:txBody>
                  <a:tcPr anchor="ctr"/>
                </a:tc>
                <a:tc>
                  <a:txBody>
                    <a:bodyPr/>
                    <a:lstStyle/>
                    <a:p>
                      <a:pPr algn="r"/>
                      <a:r>
                        <a:rPr lang="en-US">
                          <a:effectLst/>
                        </a:rPr>
                        <a:t> </a:t>
                      </a:r>
                      <a:r>
                        <a:rPr lang="en-US"/>
                        <a:t>$3.600,00</a:t>
                      </a:r>
                      <a:r>
                        <a:rPr lang="en-US">
                          <a:effectLst/>
                        </a:rPr>
                        <a:t> </a:t>
                      </a:r>
                      <a:endParaRPr lang="en-US"/>
                    </a:p>
                  </a:txBody>
                  <a:tcPr anchor="ctr"/>
                </a:tc>
                <a:extLst>
                  <a:ext uri="{0D108BD9-81ED-4DB2-BD59-A6C34878D82A}">
                    <a16:rowId xmlns:a16="http://schemas.microsoft.com/office/drawing/2014/main" val="101056964"/>
                  </a:ext>
                </a:extLst>
              </a:tr>
            </a:tbl>
          </a:graphicData>
        </a:graphic>
      </p:graphicFrame>
      <p:sp>
        <p:nvSpPr>
          <p:cNvPr id="6" name="TextBox 5">
            <a:extLst>
              <a:ext uri="{FF2B5EF4-FFF2-40B4-BE49-F238E27FC236}">
                <a16:creationId xmlns:a16="http://schemas.microsoft.com/office/drawing/2014/main" id="{59B98144-30D0-40F6-8FFF-5530EB197844}"/>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Tree>
    <p:extLst>
      <p:ext uri="{BB962C8B-B14F-4D97-AF65-F5344CB8AC3E}">
        <p14:creationId xmlns:p14="http://schemas.microsoft.com/office/powerpoint/2010/main" val="3711023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5F034-BA91-4F07-8583-682C9BF65835}"/>
              </a:ext>
            </a:extLst>
          </p:cNvPr>
          <p:cNvSpPr>
            <a:spLocks noGrp="1"/>
          </p:cNvSpPr>
          <p:nvPr>
            <p:ph type="title"/>
          </p:nvPr>
        </p:nvSpPr>
        <p:spPr/>
        <p:txBody>
          <a:bodyPr/>
          <a:lstStyle/>
          <a:p>
            <a:r>
              <a:rPr lang="en-US" dirty="0"/>
              <a:t>reports</a:t>
            </a:r>
          </a:p>
        </p:txBody>
      </p:sp>
      <p:sp>
        <p:nvSpPr>
          <p:cNvPr id="3" name="Content Placeholder 2">
            <a:extLst>
              <a:ext uri="{FF2B5EF4-FFF2-40B4-BE49-F238E27FC236}">
                <a16:creationId xmlns:a16="http://schemas.microsoft.com/office/drawing/2014/main" id="{3C114CE4-86B6-4CB5-8D21-12F5D22CA4D3}"/>
              </a:ext>
            </a:extLst>
          </p:cNvPr>
          <p:cNvSpPr>
            <a:spLocks noGrp="1"/>
          </p:cNvSpPr>
          <p:nvPr>
            <p:ph idx="1"/>
          </p:nvPr>
        </p:nvSpPr>
        <p:spPr/>
        <p:txBody>
          <a:bodyPr vert="horz" lIns="45720" tIns="45720" rIns="45720" bIns="45720" rtlCol="0" anchor="t">
            <a:normAutofit/>
          </a:bodyPr>
          <a:lstStyle/>
          <a:p>
            <a:pPr>
              <a:buFont typeface="Arial" panose="020B0602020104020603" pitchFamily="34" charset="0"/>
              <a:buChar char="•"/>
            </a:pPr>
            <a:r>
              <a:rPr lang="en-US" sz="2800" dirty="0"/>
              <a:t>Bill information generated according to treatment and number of days.</a:t>
            </a:r>
          </a:p>
          <a:p>
            <a:pPr>
              <a:buFont typeface="Arial" panose="020B0602020104020603" pitchFamily="34" charset="0"/>
              <a:buChar char="•"/>
            </a:pPr>
            <a:r>
              <a:rPr lang="en-US" sz="2800" dirty="0"/>
              <a:t>List of patients being treated by a specific doctor or nurse.</a:t>
            </a:r>
          </a:p>
          <a:p>
            <a:pPr>
              <a:buFont typeface="Arial" panose="020B0602020104020603" pitchFamily="34" charset="0"/>
              <a:buChar char="•"/>
            </a:pPr>
            <a:r>
              <a:rPr lang="en-US" sz="2800" dirty="0"/>
              <a:t>List of patients on surgery.</a:t>
            </a:r>
          </a:p>
          <a:p>
            <a:pPr>
              <a:buFont typeface="Arial" panose="020B0602020104020603" pitchFamily="34" charset="0"/>
              <a:buChar char="•"/>
            </a:pPr>
            <a:r>
              <a:rPr lang="en-US" sz="2800" dirty="0"/>
              <a:t>Number of patients hospitalized in a specific hospital.</a:t>
            </a:r>
            <a:endParaRPr lang="en-US" dirty="0">
              <a:ea typeface="+mn-lt"/>
              <a:cs typeface="+mn-lt"/>
            </a:endParaRPr>
          </a:p>
          <a:p>
            <a:pPr>
              <a:buFont typeface="Arial" panose="020B0602020104020603" pitchFamily="34" charset="0"/>
              <a:buChar char="•"/>
            </a:pPr>
            <a:r>
              <a:rPr lang="en" sz="2800" dirty="0">
                <a:ea typeface="+mn-lt"/>
                <a:cs typeface="+mn-lt"/>
              </a:rPr>
              <a:t>List of staff working in a hospital.</a:t>
            </a:r>
            <a:endParaRPr lang="en-US" dirty="0"/>
          </a:p>
          <a:p>
            <a:pPr>
              <a:buFont typeface="Arial" panose="020B0602020104020603" pitchFamily="34" charset="0"/>
              <a:buChar char="•"/>
            </a:pPr>
            <a:endParaRPr lang="en-US" sz="2800" dirty="0"/>
          </a:p>
          <a:p>
            <a:pPr>
              <a:buFont typeface="Arial" panose="020B0602020104020603" pitchFamily="34" charset="0"/>
              <a:buChar char="•"/>
            </a:pPr>
            <a:endParaRPr lang="en-US" sz="2800" dirty="0"/>
          </a:p>
          <a:p>
            <a:pPr>
              <a:buFont typeface="Arial" panose="020B0602020104020603" pitchFamily="34" charset="0"/>
              <a:buChar char="•"/>
            </a:pPr>
            <a:endParaRPr lang="en-US"/>
          </a:p>
        </p:txBody>
      </p:sp>
    </p:spTree>
    <p:extLst>
      <p:ext uri="{BB962C8B-B14F-4D97-AF65-F5344CB8AC3E}">
        <p14:creationId xmlns:p14="http://schemas.microsoft.com/office/powerpoint/2010/main" val="3385723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B6E2C-3098-43E2-825F-9C996DE78614}"/>
              </a:ext>
            </a:extLst>
          </p:cNvPr>
          <p:cNvSpPr>
            <a:spLocks noGrp="1"/>
          </p:cNvSpPr>
          <p:nvPr>
            <p:ph type="title"/>
          </p:nvPr>
        </p:nvSpPr>
        <p:spPr/>
        <p:txBody>
          <a:bodyPr/>
          <a:lstStyle/>
          <a:p>
            <a:r>
              <a:rPr lang="en-US"/>
              <a:t>Formatting and validations</a:t>
            </a:r>
          </a:p>
        </p:txBody>
      </p:sp>
      <p:sp>
        <p:nvSpPr>
          <p:cNvPr id="3" name="Content Placeholder 2">
            <a:extLst>
              <a:ext uri="{FF2B5EF4-FFF2-40B4-BE49-F238E27FC236}">
                <a16:creationId xmlns:a16="http://schemas.microsoft.com/office/drawing/2014/main" id="{9B8C3E11-2204-46B0-96D7-83FAD11D33C5}"/>
              </a:ext>
            </a:extLst>
          </p:cNvPr>
          <p:cNvSpPr>
            <a:spLocks noGrp="1"/>
          </p:cNvSpPr>
          <p:nvPr>
            <p:ph idx="1"/>
          </p:nvPr>
        </p:nvSpPr>
        <p:spPr/>
        <p:txBody>
          <a:bodyPr vert="horz" lIns="45720" tIns="45720" rIns="45720" bIns="45720" rtlCol="0" anchor="t">
            <a:normAutofit lnSpcReduction="10000"/>
          </a:bodyPr>
          <a:lstStyle/>
          <a:p>
            <a:pPr>
              <a:spcBef>
                <a:spcPts val="1200"/>
              </a:spcBef>
              <a:spcAft>
                <a:spcPts val="200"/>
              </a:spcAft>
              <a:buFont typeface="Arial" panose="020B0602020104020603" pitchFamily="34" charset="0"/>
              <a:buChar char="•"/>
            </a:pPr>
            <a:r>
              <a:rPr lang="en-US" sz="3000"/>
              <a:t>Patients can be only related with StaffType = 'Doctor' and/or </a:t>
            </a:r>
            <a:r>
              <a:rPr lang="en-US" sz="3000">
                <a:ea typeface="+mn-lt"/>
                <a:cs typeface="+mn-lt"/>
              </a:rPr>
              <a:t>StaffType = 'Nurse'.</a:t>
            </a:r>
            <a:endParaRPr lang="en-US"/>
          </a:p>
          <a:p>
            <a:pPr marL="0" indent="0">
              <a:buNone/>
            </a:pPr>
            <a:endParaRPr lang="en-US" sz="3000" dirty="0"/>
          </a:p>
          <a:p>
            <a:pPr marL="0" indent="0" algn="ctr">
              <a:buNone/>
            </a:pPr>
            <a:r>
              <a:rPr lang="en-US" sz="3000"/>
              <a:t>*    *    *</a:t>
            </a:r>
            <a:endParaRPr lang="en-US" sz="3000" dirty="0"/>
          </a:p>
          <a:p>
            <a:pPr marL="0" indent="0" algn="ctr">
              <a:buNone/>
            </a:pPr>
            <a:endParaRPr lang="en-US" sz="3000" dirty="0"/>
          </a:p>
          <a:p>
            <a:pPr>
              <a:buFont typeface="Arial" panose="020B0602020104020603" pitchFamily="34" charset="0"/>
              <a:buChar char="•"/>
            </a:pPr>
            <a:r>
              <a:rPr lang="en-US" sz="3000"/>
              <a:t>BillPrice from table Bill: money format.</a:t>
            </a:r>
            <a:endParaRPr lang="en-US" sz="3000" dirty="0"/>
          </a:p>
          <a:p>
            <a:pPr>
              <a:buFont typeface="Arial" panose="020B0602020104020603" pitchFamily="34" charset="0"/>
              <a:buChar char="•"/>
            </a:pPr>
            <a:r>
              <a:rPr lang="en-US" sz="3000"/>
              <a:t>CheckInDate and CheckOutDate from table Patient_Room: date format</a:t>
            </a:r>
            <a:endParaRPr lang="en-US" sz="3000" dirty="0"/>
          </a:p>
          <a:p>
            <a:pPr>
              <a:buFont typeface="Arial" panose="020B0602020104020603" pitchFamily="34" charset="0"/>
              <a:buChar char="•"/>
            </a:pPr>
            <a:endParaRPr lang="en-US" sz="3000" dirty="0"/>
          </a:p>
        </p:txBody>
      </p:sp>
    </p:spTree>
    <p:extLst>
      <p:ext uri="{BB962C8B-B14F-4D97-AF65-F5344CB8AC3E}">
        <p14:creationId xmlns:p14="http://schemas.microsoft.com/office/powerpoint/2010/main" val="3698441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EEC02-B67E-490F-AE6D-7F0E947E152D}"/>
              </a:ext>
            </a:extLst>
          </p:cNvPr>
          <p:cNvSpPr>
            <a:spLocks noGrp="1"/>
          </p:cNvSpPr>
          <p:nvPr>
            <p:ph type="title"/>
          </p:nvPr>
        </p:nvSpPr>
        <p:spPr>
          <a:xfrm>
            <a:off x="1024128" y="585216"/>
            <a:ext cx="9720072" cy="5648316"/>
          </a:xfrm>
        </p:spPr>
        <p:txBody>
          <a:bodyPr>
            <a:normAutofit/>
          </a:bodyPr>
          <a:lstStyle/>
          <a:p>
            <a:pPr algn="ctr"/>
            <a:r>
              <a:rPr lang="en-US" sz="8000" dirty="0"/>
              <a:t>THE END</a:t>
            </a:r>
            <a:endParaRPr lang="en-CA" sz="8000" dirty="0"/>
          </a:p>
        </p:txBody>
      </p:sp>
    </p:spTree>
    <p:extLst>
      <p:ext uri="{BB962C8B-B14F-4D97-AF65-F5344CB8AC3E}">
        <p14:creationId xmlns:p14="http://schemas.microsoft.com/office/powerpoint/2010/main" val="572009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2BB61-C02B-47A8-85E3-23FBFCBFAB8B}"/>
              </a:ext>
            </a:extLst>
          </p:cNvPr>
          <p:cNvSpPr>
            <a:spLocks noGrp="1"/>
          </p:cNvSpPr>
          <p:nvPr>
            <p:ph type="title"/>
          </p:nvPr>
        </p:nvSpPr>
        <p:spPr/>
        <p:txBody>
          <a:bodyPr>
            <a:normAutofit/>
          </a:bodyPr>
          <a:lstStyle/>
          <a:p>
            <a:r>
              <a:rPr lang="en-US" dirty="0"/>
              <a:t>Project Idea #3</a:t>
            </a:r>
            <a:endParaRPr lang="en-CA" dirty="0"/>
          </a:p>
        </p:txBody>
      </p:sp>
      <p:sp>
        <p:nvSpPr>
          <p:cNvPr id="3" name="Content Placeholder 2">
            <a:extLst>
              <a:ext uri="{FF2B5EF4-FFF2-40B4-BE49-F238E27FC236}">
                <a16:creationId xmlns:a16="http://schemas.microsoft.com/office/drawing/2014/main" id="{8A10651D-8B68-4B24-908D-D0048A55FE18}"/>
              </a:ext>
            </a:extLst>
          </p:cNvPr>
          <p:cNvSpPr>
            <a:spLocks noGrp="1"/>
          </p:cNvSpPr>
          <p:nvPr>
            <p:ph idx="1"/>
          </p:nvPr>
        </p:nvSpPr>
        <p:spPr/>
        <p:txBody>
          <a:bodyPr/>
          <a:lstStyle/>
          <a:p>
            <a:pPr algn="just"/>
            <a:r>
              <a:rPr lang="en-US" dirty="0"/>
              <a:t>A patient will have unique Patient ID. Full description about the patient include personal details and phone number, and then Disease and what treatment they are undergoing. Doctors will handle patients; one doctor can treat more than 1 patient. Also, each doctor will have unique ID. Doctor and Patients will be related. Patients can be admitted to hospital. So different room numbers will be there, also rooms for Operation Theaters and ICU. There are some nurses, and ward boys for the maintenance of hospital and for patient take care. Based upon the number of days and treatment bill will be generated.</a:t>
            </a:r>
            <a:endParaRPr lang="en-CA" dirty="0"/>
          </a:p>
        </p:txBody>
      </p:sp>
    </p:spTree>
    <p:extLst>
      <p:ext uri="{BB962C8B-B14F-4D97-AF65-F5344CB8AC3E}">
        <p14:creationId xmlns:p14="http://schemas.microsoft.com/office/powerpoint/2010/main" val="736889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E359-B895-4596-ACD0-7507899EBE57}"/>
              </a:ext>
            </a:extLst>
          </p:cNvPr>
          <p:cNvSpPr>
            <a:spLocks noGrp="1"/>
          </p:cNvSpPr>
          <p:nvPr>
            <p:ph type="title"/>
          </p:nvPr>
        </p:nvSpPr>
        <p:spPr/>
        <p:txBody>
          <a:bodyPr>
            <a:normAutofit/>
          </a:bodyPr>
          <a:lstStyle/>
          <a:p>
            <a:r>
              <a:rPr lang="en-US" dirty="0"/>
              <a:t>What entities did you discover in your project?</a:t>
            </a:r>
            <a:endParaRPr lang="en-CA" dirty="0"/>
          </a:p>
        </p:txBody>
      </p:sp>
      <p:graphicFrame>
        <p:nvGraphicFramePr>
          <p:cNvPr id="6" name="Content Placeholder 5">
            <a:extLst>
              <a:ext uri="{FF2B5EF4-FFF2-40B4-BE49-F238E27FC236}">
                <a16:creationId xmlns:a16="http://schemas.microsoft.com/office/drawing/2014/main" id="{3F69960F-96EE-454F-9BB9-4056AC25E6FF}"/>
              </a:ext>
            </a:extLst>
          </p:cNvPr>
          <p:cNvGraphicFramePr>
            <a:graphicFrameLocks noGrp="1"/>
          </p:cNvGraphicFramePr>
          <p:nvPr>
            <p:ph idx="1"/>
            <p:extLst>
              <p:ext uri="{D42A27DB-BD31-4B8C-83A1-F6EECF244321}">
                <p14:modId xmlns:p14="http://schemas.microsoft.com/office/powerpoint/2010/main" val="4225813511"/>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6488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BD2C9-0D27-432C-8161-1011BA0D4DD4}"/>
              </a:ext>
            </a:extLst>
          </p:cNvPr>
          <p:cNvSpPr>
            <a:spLocks noGrp="1"/>
          </p:cNvSpPr>
          <p:nvPr>
            <p:ph type="title"/>
          </p:nvPr>
        </p:nvSpPr>
        <p:spPr>
          <a:xfrm>
            <a:off x="1024128" y="549275"/>
            <a:ext cx="9720072" cy="1499616"/>
          </a:xfrm>
        </p:spPr>
        <p:txBody>
          <a:bodyPr/>
          <a:lstStyle/>
          <a:p>
            <a:r>
              <a:rPr lang="en-US" dirty="0"/>
              <a:t>What attributes do they have?</a:t>
            </a:r>
            <a:endParaRPr lang="en-CA" dirty="0"/>
          </a:p>
        </p:txBody>
      </p:sp>
      <p:grpSp>
        <p:nvGrpSpPr>
          <p:cNvPr id="3" name="Group 2">
            <a:extLst>
              <a:ext uri="{FF2B5EF4-FFF2-40B4-BE49-F238E27FC236}">
                <a16:creationId xmlns:a16="http://schemas.microsoft.com/office/drawing/2014/main" id="{E268CD3F-8528-4B12-A7A1-DA9D8A0CD7C0}"/>
              </a:ext>
            </a:extLst>
          </p:cNvPr>
          <p:cNvGrpSpPr/>
          <p:nvPr/>
        </p:nvGrpSpPr>
        <p:grpSpPr>
          <a:xfrm>
            <a:off x="1024120" y="2322934"/>
            <a:ext cx="9720079" cy="3985791"/>
            <a:chOff x="1024120" y="2322934"/>
            <a:chExt cx="9720079" cy="3985791"/>
          </a:xfrm>
        </p:grpSpPr>
        <p:sp>
          <p:nvSpPr>
            <p:cNvPr id="5" name="Freeform: Shape 4">
              <a:extLst>
                <a:ext uri="{FF2B5EF4-FFF2-40B4-BE49-F238E27FC236}">
                  <a16:creationId xmlns:a16="http://schemas.microsoft.com/office/drawing/2014/main" id="{C244D07F-AAC0-4F5B-9112-1A04D4BCDBD7}"/>
                </a:ext>
              </a:extLst>
            </p:cNvPr>
            <p:cNvSpPr/>
            <p:nvPr/>
          </p:nvSpPr>
          <p:spPr>
            <a:xfrm>
              <a:off x="1024120" y="2322934"/>
              <a:ext cx="3037581" cy="3985791"/>
            </a:xfrm>
            <a:custGeom>
              <a:avLst/>
              <a:gdLst>
                <a:gd name="connsiteX0" fmla="*/ 0 w 3037581"/>
                <a:gd name="connsiteY0" fmla="*/ 0 h 1822549"/>
                <a:gd name="connsiteX1" fmla="*/ 3037581 w 3037581"/>
                <a:gd name="connsiteY1" fmla="*/ 0 h 1822549"/>
                <a:gd name="connsiteX2" fmla="*/ 3037581 w 3037581"/>
                <a:gd name="connsiteY2" fmla="*/ 1822549 h 1822549"/>
                <a:gd name="connsiteX3" fmla="*/ 0 w 3037581"/>
                <a:gd name="connsiteY3" fmla="*/ 1822549 h 1822549"/>
                <a:gd name="connsiteX4" fmla="*/ 0 w 3037581"/>
                <a:gd name="connsiteY4" fmla="*/ 0 h 1822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7581" h="1822549">
                  <a:moveTo>
                    <a:pt x="0" y="0"/>
                  </a:moveTo>
                  <a:lnTo>
                    <a:pt x="3037581" y="0"/>
                  </a:lnTo>
                  <a:lnTo>
                    <a:pt x="3037581" y="1822549"/>
                  </a:lnTo>
                  <a:lnTo>
                    <a:pt x="0" y="1822549"/>
                  </a:lnTo>
                  <a:lnTo>
                    <a:pt x="0" y="0"/>
                  </a:lnTo>
                  <a:close/>
                </a:path>
              </a:pathLst>
            </a:cu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34290" tIns="34290" rIns="34290" bIns="34290" numCol="1" spcCol="1270" anchor="t" anchorCtr="0">
              <a:noAutofit/>
            </a:bodyPr>
            <a:lstStyle/>
            <a:p>
              <a:pPr marL="0" lvl="0" indent="0" algn="ctr" defTabSz="400050">
                <a:lnSpc>
                  <a:spcPct val="90000"/>
                </a:lnSpc>
                <a:spcBef>
                  <a:spcPct val="0"/>
                </a:spcBef>
                <a:spcAft>
                  <a:spcPct val="35000"/>
                </a:spcAft>
                <a:buNone/>
              </a:pPr>
              <a:r>
                <a:rPr lang="en-US" kern="1200" dirty="0"/>
                <a:t>PATIENT</a:t>
              </a:r>
              <a:endParaRPr lang="en-CA" kern="1200" dirty="0"/>
            </a:p>
            <a:p>
              <a:pPr marL="57150" lvl="1" indent="-57150" algn="l" defTabSz="400050">
                <a:lnSpc>
                  <a:spcPct val="90000"/>
                </a:lnSpc>
                <a:spcBef>
                  <a:spcPct val="0"/>
                </a:spcBef>
                <a:spcAft>
                  <a:spcPct val="15000"/>
                </a:spcAft>
                <a:buChar char="•"/>
              </a:pPr>
              <a:r>
                <a:rPr lang="en-CA" kern="1200" dirty="0" err="1"/>
                <a:t>patientID</a:t>
              </a:r>
              <a:r>
                <a:rPr lang="en-CA" kern="1200" dirty="0"/>
                <a:t> (PK, int)</a:t>
              </a:r>
            </a:p>
            <a:p>
              <a:pPr marL="57150" lvl="1" indent="-57150" algn="l" defTabSz="400050">
                <a:lnSpc>
                  <a:spcPct val="90000"/>
                </a:lnSpc>
                <a:spcBef>
                  <a:spcPct val="0"/>
                </a:spcBef>
                <a:spcAft>
                  <a:spcPct val="15000"/>
                </a:spcAft>
                <a:buChar char="•"/>
              </a:pPr>
              <a:r>
                <a:rPr lang="en-CA" kern="1200" dirty="0" err="1"/>
                <a:t>firstName</a:t>
              </a:r>
              <a:r>
                <a:rPr lang="en-CA" kern="1200" dirty="0"/>
                <a:t> (varchar, 100)</a:t>
              </a:r>
            </a:p>
            <a:p>
              <a:pPr marL="57150" lvl="1" indent="-57150" algn="l" defTabSz="400050">
                <a:lnSpc>
                  <a:spcPct val="90000"/>
                </a:lnSpc>
                <a:spcBef>
                  <a:spcPct val="0"/>
                </a:spcBef>
                <a:spcAft>
                  <a:spcPct val="15000"/>
                </a:spcAft>
                <a:buChar char="•"/>
              </a:pPr>
              <a:r>
                <a:rPr lang="en-CA" kern="1200" dirty="0" err="1"/>
                <a:t>lastName</a:t>
              </a:r>
              <a:r>
                <a:rPr lang="en-CA" kern="1200" dirty="0"/>
                <a:t> (varchar, 100)</a:t>
              </a:r>
            </a:p>
            <a:p>
              <a:pPr marL="57150" lvl="1" indent="-57150" algn="l" defTabSz="400050">
                <a:lnSpc>
                  <a:spcPct val="90000"/>
                </a:lnSpc>
                <a:spcBef>
                  <a:spcPct val="0"/>
                </a:spcBef>
                <a:spcAft>
                  <a:spcPct val="15000"/>
                </a:spcAft>
                <a:buChar char="•"/>
              </a:pPr>
              <a:r>
                <a:rPr lang="en-CA" kern="1200" dirty="0"/>
                <a:t>age (int)</a:t>
              </a:r>
            </a:p>
            <a:p>
              <a:pPr marL="57150" lvl="1" indent="-57150" algn="l" defTabSz="400050">
                <a:lnSpc>
                  <a:spcPct val="90000"/>
                </a:lnSpc>
                <a:spcBef>
                  <a:spcPct val="0"/>
                </a:spcBef>
                <a:spcAft>
                  <a:spcPct val="15000"/>
                </a:spcAft>
                <a:buChar char="•"/>
              </a:pPr>
              <a:r>
                <a:rPr lang="en-CA" kern="1200" dirty="0"/>
                <a:t>gender (varchar, 50)</a:t>
              </a:r>
            </a:p>
            <a:p>
              <a:pPr marL="57150" lvl="1" indent="-57150" algn="l" defTabSz="400050">
                <a:lnSpc>
                  <a:spcPct val="90000"/>
                </a:lnSpc>
                <a:spcBef>
                  <a:spcPct val="0"/>
                </a:spcBef>
                <a:spcAft>
                  <a:spcPct val="15000"/>
                </a:spcAft>
                <a:buChar char="•"/>
              </a:pPr>
              <a:r>
                <a:rPr lang="en-CA" kern="1200" dirty="0" err="1"/>
                <a:t>phoneNumber</a:t>
              </a:r>
              <a:r>
                <a:rPr lang="en-CA" kern="1200" dirty="0"/>
                <a:t> (int, 10)</a:t>
              </a:r>
            </a:p>
            <a:p>
              <a:pPr marL="57150" lvl="1" indent="-57150" algn="l" defTabSz="400050">
                <a:lnSpc>
                  <a:spcPct val="90000"/>
                </a:lnSpc>
                <a:spcBef>
                  <a:spcPct val="0"/>
                </a:spcBef>
                <a:spcAft>
                  <a:spcPct val="15000"/>
                </a:spcAft>
                <a:buChar char="•"/>
              </a:pPr>
              <a:r>
                <a:rPr lang="en-CA" kern="1200" dirty="0"/>
                <a:t>disease (varchar, 100)</a:t>
              </a:r>
            </a:p>
            <a:p>
              <a:pPr marL="57150" lvl="1" indent="-57150" algn="l" defTabSz="400050">
                <a:lnSpc>
                  <a:spcPct val="90000"/>
                </a:lnSpc>
                <a:spcBef>
                  <a:spcPct val="0"/>
                </a:spcBef>
                <a:spcAft>
                  <a:spcPct val="15000"/>
                </a:spcAft>
                <a:buChar char="•"/>
              </a:pPr>
              <a:r>
                <a:rPr lang="en-CA" kern="1200" dirty="0"/>
                <a:t>treatment (varchar, 300)</a:t>
              </a:r>
            </a:p>
            <a:p>
              <a:pPr marL="57150" lvl="1" indent="-57150" algn="l" defTabSz="400050">
                <a:lnSpc>
                  <a:spcPct val="90000"/>
                </a:lnSpc>
                <a:spcBef>
                  <a:spcPct val="0"/>
                </a:spcBef>
                <a:spcAft>
                  <a:spcPct val="15000"/>
                </a:spcAft>
                <a:buChar char="•"/>
              </a:pPr>
              <a:r>
                <a:rPr lang="en-CA" kern="1200" dirty="0" err="1"/>
                <a:t>treatmentDaysAmount</a:t>
              </a:r>
              <a:r>
                <a:rPr lang="en-CA" kern="1200" dirty="0"/>
                <a:t> (int)</a:t>
              </a:r>
            </a:p>
            <a:p>
              <a:pPr marL="57150" lvl="1" indent="-57150" algn="l" defTabSz="400050">
                <a:lnSpc>
                  <a:spcPct val="90000"/>
                </a:lnSpc>
                <a:spcBef>
                  <a:spcPct val="0"/>
                </a:spcBef>
                <a:spcAft>
                  <a:spcPct val="15000"/>
                </a:spcAft>
                <a:buChar char="•"/>
              </a:pPr>
              <a:r>
                <a:rPr lang="en-CA" kern="1200" dirty="0" err="1"/>
                <a:t>billInformation</a:t>
              </a:r>
              <a:r>
                <a:rPr lang="en-CA" kern="1200" dirty="0"/>
                <a:t> (varchar, 300)</a:t>
              </a:r>
            </a:p>
            <a:p>
              <a:pPr marL="57150" lvl="1" indent="-57150" algn="l" defTabSz="400050">
                <a:lnSpc>
                  <a:spcPct val="90000"/>
                </a:lnSpc>
                <a:spcBef>
                  <a:spcPct val="0"/>
                </a:spcBef>
                <a:spcAft>
                  <a:spcPct val="15000"/>
                </a:spcAft>
                <a:buChar char="•"/>
              </a:pPr>
              <a:r>
                <a:rPr lang="en-CA" kern="1200" dirty="0" err="1"/>
                <a:t>hospitalID</a:t>
              </a:r>
              <a:r>
                <a:rPr lang="en-CA" kern="1200" dirty="0"/>
                <a:t> (FK)</a:t>
              </a:r>
            </a:p>
            <a:p>
              <a:pPr marL="57150" lvl="1" indent="-57150" algn="l" defTabSz="400050">
                <a:lnSpc>
                  <a:spcPct val="90000"/>
                </a:lnSpc>
                <a:spcBef>
                  <a:spcPct val="0"/>
                </a:spcBef>
                <a:spcAft>
                  <a:spcPct val="15000"/>
                </a:spcAft>
                <a:buChar char="•"/>
              </a:pPr>
              <a:r>
                <a:rPr lang="en-CA" kern="1200" dirty="0" err="1"/>
                <a:t>nurseID</a:t>
              </a:r>
              <a:r>
                <a:rPr lang="en-CA" kern="1200" dirty="0"/>
                <a:t> (FK)</a:t>
              </a:r>
            </a:p>
          </p:txBody>
        </p:sp>
        <p:sp>
          <p:nvSpPr>
            <p:cNvPr id="6" name="Freeform: Shape 5">
              <a:extLst>
                <a:ext uri="{FF2B5EF4-FFF2-40B4-BE49-F238E27FC236}">
                  <a16:creationId xmlns:a16="http://schemas.microsoft.com/office/drawing/2014/main" id="{0F7E0ECD-1CF7-49D1-A5B0-3C337D992852}"/>
                </a:ext>
              </a:extLst>
            </p:cNvPr>
            <p:cNvSpPr/>
            <p:nvPr/>
          </p:nvSpPr>
          <p:spPr>
            <a:xfrm>
              <a:off x="4365278" y="2322934"/>
              <a:ext cx="3037581" cy="1822549"/>
            </a:xfrm>
            <a:custGeom>
              <a:avLst/>
              <a:gdLst>
                <a:gd name="connsiteX0" fmla="*/ 0 w 3037581"/>
                <a:gd name="connsiteY0" fmla="*/ 0 h 1822549"/>
                <a:gd name="connsiteX1" fmla="*/ 3037581 w 3037581"/>
                <a:gd name="connsiteY1" fmla="*/ 0 h 1822549"/>
                <a:gd name="connsiteX2" fmla="*/ 3037581 w 3037581"/>
                <a:gd name="connsiteY2" fmla="*/ 1822549 h 1822549"/>
                <a:gd name="connsiteX3" fmla="*/ 0 w 3037581"/>
                <a:gd name="connsiteY3" fmla="*/ 1822549 h 1822549"/>
                <a:gd name="connsiteX4" fmla="*/ 0 w 3037581"/>
                <a:gd name="connsiteY4" fmla="*/ 0 h 1822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7581" h="1822549">
                  <a:moveTo>
                    <a:pt x="0" y="0"/>
                  </a:moveTo>
                  <a:lnTo>
                    <a:pt x="3037581" y="0"/>
                  </a:lnTo>
                  <a:lnTo>
                    <a:pt x="3037581" y="1822549"/>
                  </a:lnTo>
                  <a:lnTo>
                    <a:pt x="0" y="1822549"/>
                  </a:lnTo>
                  <a:lnTo>
                    <a:pt x="0" y="0"/>
                  </a:lnTo>
                  <a:close/>
                </a:path>
              </a:pathLst>
            </a:cu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DOCTOR</a:t>
              </a:r>
              <a:endParaRPr lang="en-CA" sz="1800" kern="1200" dirty="0"/>
            </a:p>
            <a:p>
              <a:pPr marL="114300" lvl="1" indent="-114300" algn="l" defTabSz="622300">
                <a:lnSpc>
                  <a:spcPct val="90000"/>
                </a:lnSpc>
                <a:spcBef>
                  <a:spcPct val="0"/>
                </a:spcBef>
                <a:spcAft>
                  <a:spcPct val="15000"/>
                </a:spcAft>
                <a:buChar char="•"/>
              </a:pPr>
              <a:r>
                <a:rPr lang="en-CA" sz="1400" kern="1200"/>
                <a:t>doctorID (PK)</a:t>
              </a:r>
              <a:endParaRPr lang="en-CA" sz="1400" kern="1200" dirty="0"/>
            </a:p>
            <a:p>
              <a:pPr marL="114300" lvl="1" indent="-114300" algn="l" defTabSz="622300">
                <a:lnSpc>
                  <a:spcPct val="90000"/>
                </a:lnSpc>
                <a:spcBef>
                  <a:spcPct val="0"/>
                </a:spcBef>
                <a:spcAft>
                  <a:spcPct val="15000"/>
                </a:spcAft>
                <a:buChar char="•"/>
              </a:pPr>
              <a:r>
                <a:rPr lang="en-CA" sz="1400" kern="1200" dirty="0" err="1"/>
                <a:t>patientID</a:t>
              </a:r>
              <a:r>
                <a:rPr lang="en-CA" sz="1400" kern="1200" dirty="0"/>
                <a:t> (FK)</a:t>
              </a:r>
            </a:p>
            <a:p>
              <a:pPr marL="114300" lvl="1" indent="-114300" algn="l" defTabSz="622300">
                <a:lnSpc>
                  <a:spcPct val="90000"/>
                </a:lnSpc>
                <a:spcBef>
                  <a:spcPct val="0"/>
                </a:spcBef>
                <a:spcAft>
                  <a:spcPct val="15000"/>
                </a:spcAft>
                <a:buChar char="•"/>
              </a:pPr>
              <a:r>
                <a:rPr lang="en-CA" sz="1400" kern="1200" dirty="0" err="1"/>
                <a:t>firstName</a:t>
              </a:r>
              <a:r>
                <a:rPr lang="en-CA" sz="1400" kern="1200" dirty="0"/>
                <a:t> (varchar, 100)</a:t>
              </a:r>
            </a:p>
            <a:p>
              <a:pPr marL="114300" lvl="1" indent="-114300" algn="l" defTabSz="622300">
                <a:lnSpc>
                  <a:spcPct val="90000"/>
                </a:lnSpc>
                <a:spcBef>
                  <a:spcPct val="0"/>
                </a:spcBef>
                <a:spcAft>
                  <a:spcPct val="15000"/>
                </a:spcAft>
                <a:buChar char="•"/>
              </a:pPr>
              <a:r>
                <a:rPr lang="en-CA" sz="1400" kern="1200" dirty="0" err="1"/>
                <a:t>lastName</a:t>
              </a:r>
              <a:r>
                <a:rPr lang="en-CA" sz="1400" kern="1200" dirty="0"/>
                <a:t> (varchar, 100)</a:t>
              </a:r>
            </a:p>
          </p:txBody>
        </p:sp>
        <p:sp>
          <p:nvSpPr>
            <p:cNvPr id="7" name="Freeform: Shape 6">
              <a:extLst>
                <a:ext uri="{FF2B5EF4-FFF2-40B4-BE49-F238E27FC236}">
                  <a16:creationId xmlns:a16="http://schemas.microsoft.com/office/drawing/2014/main" id="{3973F924-D649-4526-827C-1132B6FD52ED}"/>
                </a:ext>
              </a:extLst>
            </p:cNvPr>
            <p:cNvSpPr/>
            <p:nvPr/>
          </p:nvSpPr>
          <p:spPr>
            <a:xfrm>
              <a:off x="7706618" y="2322934"/>
              <a:ext cx="3037581" cy="1822549"/>
            </a:xfrm>
            <a:custGeom>
              <a:avLst/>
              <a:gdLst>
                <a:gd name="connsiteX0" fmla="*/ 0 w 3037581"/>
                <a:gd name="connsiteY0" fmla="*/ 0 h 1822549"/>
                <a:gd name="connsiteX1" fmla="*/ 3037581 w 3037581"/>
                <a:gd name="connsiteY1" fmla="*/ 0 h 1822549"/>
                <a:gd name="connsiteX2" fmla="*/ 3037581 w 3037581"/>
                <a:gd name="connsiteY2" fmla="*/ 1822549 h 1822549"/>
                <a:gd name="connsiteX3" fmla="*/ 0 w 3037581"/>
                <a:gd name="connsiteY3" fmla="*/ 1822549 h 1822549"/>
                <a:gd name="connsiteX4" fmla="*/ 0 w 3037581"/>
                <a:gd name="connsiteY4" fmla="*/ 0 h 1822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7581" h="1822549">
                  <a:moveTo>
                    <a:pt x="0" y="0"/>
                  </a:moveTo>
                  <a:lnTo>
                    <a:pt x="3037581" y="0"/>
                  </a:lnTo>
                  <a:lnTo>
                    <a:pt x="3037581" y="1822549"/>
                  </a:lnTo>
                  <a:lnTo>
                    <a:pt x="0" y="1822549"/>
                  </a:lnTo>
                  <a:lnTo>
                    <a:pt x="0" y="0"/>
                  </a:lnTo>
                  <a:close/>
                </a:path>
              </a:pathLst>
            </a:cu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HOSPITAL</a:t>
              </a:r>
              <a:endParaRPr lang="en-CA" sz="1800" kern="1200" dirty="0"/>
            </a:p>
            <a:p>
              <a:pPr marL="114300" lvl="1" indent="-114300" algn="l" defTabSz="622300">
                <a:lnSpc>
                  <a:spcPct val="90000"/>
                </a:lnSpc>
                <a:spcBef>
                  <a:spcPct val="0"/>
                </a:spcBef>
                <a:spcAft>
                  <a:spcPct val="15000"/>
                </a:spcAft>
                <a:buChar char="•"/>
              </a:pPr>
              <a:r>
                <a:rPr lang="en-CA" sz="1400" kern="1200" dirty="0" err="1"/>
                <a:t>hospitalID</a:t>
              </a:r>
              <a:r>
                <a:rPr lang="en-CA" sz="1400" kern="1200" dirty="0"/>
                <a:t> (PK)</a:t>
              </a:r>
            </a:p>
            <a:p>
              <a:pPr marL="114300" lvl="1" indent="-114300" algn="l" defTabSz="622300">
                <a:lnSpc>
                  <a:spcPct val="90000"/>
                </a:lnSpc>
                <a:spcBef>
                  <a:spcPct val="0"/>
                </a:spcBef>
                <a:spcAft>
                  <a:spcPct val="15000"/>
                </a:spcAft>
                <a:buChar char="•"/>
              </a:pPr>
              <a:r>
                <a:rPr lang="en-CA" sz="1400" kern="1200" dirty="0" err="1"/>
                <a:t>hospitalName</a:t>
              </a:r>
              <a:r>
                <a:rPr lang="en-CA" sz="1400" kern="1200" dirty="0"/>
                <a:t> (varchar, 100)</a:t>
              </a:r>
            </a:p>
            <a:p>
              <a:pPr marL="114300" lvl="1" indent="-114300" algn="l" defTabSz="622300">
                <a:lnSpc>
                  <a:spcPct val="90000"/>
                </a:lnSpc>
                <a:spcBef>
                  <a:spcPct val="0"/>
                </a:spcBef>
                <a:spcAft>
                  <a:spcPct val="15000"/>
                </a:spcAft>
                <a:buChar char="•"/>
              </a:pPr>
              <a:r>
                <a:rPr lang="en-CA" sz="1400" kern="1200" dirty="0" err="1"/>
                <a:t>hospitalAddress</a:t>
              </a:r>
              <a:r>
                <a:rPr lang="en-CA" sz="1400" kern="1200" dirty="0"/>
                <a:t> (varchar, 100)</a:t>
              </a:r>
            </a:p>
            <a:p>
              <a:pPr marL="114300" lvl="1" indent="-114300" algn="l" defTabSz="622300">
                <a:lnSpc>
                  <a:spcPct val="90000"/>
                </a:lnSpc>
                <a:spcBef>
                  <a:spcPct val="0"/>
                </a:spcBef>
                <a:spcAft>
                  <a:spcPct val="15000"/>
                </a:spcAft>
                <a:buChar char="•"/>
              </a:pPr>
              <a:r>
                <a:rPr lang="en-CA" sz="1400" kern="1200" dirty="0" err="1"/>
                <a:t>roomNumber</a:t>
              </a:r>
              <a:r>
                <a:rPr lang="en-CA" sz="1400" kern="1200" dirty="0"/>
                <a:t> (int)</a:t>
              </a:r>
            </a:p>
            <a:p>
              <a:pPr marL="114300" lvl="1" indent="-114300" algn="l" defTabSz="622300">
                <a:lnSpc>
                  <a:spcPct val="90000"/>
                </a:lnSpc>
                <a:spcBef>
                  <a:spcPct val="0"/>
                </a:spcBef>
                <a:spcAft>
                  <a:spcPct val="15000"/>
                </a:spcAft>
                <a:buChar char="•"/>
              </a:pPr>
              <a:r>
                <a:rPr lang="en-CA" sz="1400" kern="1200" dirty="0" err="1"/>
                <a:t>roomType</a:t>
              </a:r>
              <a:r>
                <a:rPr lang="en-CA" sz="1400" kern="1200" dirty="0"/>
                <a:t> (varchar, 20)</a:t>
              </a:r>
            </a:p>
            <a:p>
              <a:pPr marL="114300" lvl="1" indent="-114300" algn="l" defTabSz="622300">
                <a:lnSpc>
                  <a:spcPct val="90000"/>
                </a:lnSpc>
                <a:spcBef>
                  <a:spcPct val="0"/>
                </a:spcBef>
                <a:spcAft>
                  <a:spcPct val="15000"/>
                </a:spcAft>
                <a:buChar char="•"/>
              </a:pPr>
              <a:r>
                <a:rPr lang="en-US" sz="1400" kern="1200"/>
                <a:t>patientAdmisionInf </a:t>
              </a:r>
              <a:r>
                <a:rPr lang="en-US" sz="1400" kern="1200" dirty="0"/>
                <a:t>(varchar, 50)</a:t>
              </a:r>
              <a:endParaRPr lang="en-CA" sz="1400" kern="1200" dirty="0"/>
            </a:p>
          </p:txBody>
        </p:sp>
        <p:sp>
          <p:nvSpPr>
            <p:cNvPr id="8" name="Freeform: Shape 7">
              <a:extLst>
                <a:ext uri="{FF2B5EF4-FFF2-40B4-BE49-F238E27FC236}">
                  <a16:creationId xmlns:a16="http://schemas.microsoft.com/office/drawing/2014/main" id="{414EC8FA-7C79-47BC-97B7-4FE2612DFBB9}"/>
                </a:ext>
              </a:extLst>
            </p:cNvPr>
            <p:cNvSpPr/>
            <p:nvPr/>
          </p:nvSpPr>
          <p:spPr>
            <a:xfrm>
              <a:off x="4365369" y="4450243"/>
              <a:ext cx="3037581" cy="1822549"/>
            </a:xfrm>
            <a:custGeom>
              <a:avLst/>
              <a:gdLst>
                <a:gd name="connsiteX0" fmla="*/ 0 w 3037581"/>
                <a:gd name="connsiteY0" fmla="*/ 0 h 1822549"/>
                <a:gd name="connsiteX1" fmla="*/ 3037581 w 3037581"/>
                <a:gd name="connsiteY1" fmla="*/ 0 h 1822549"/>
                <a:gd name="connsiteX2" fmla="*/ 3037581 w 3037581"/>
                <a:gd name="connsiteY2" fmla="*/ 1822549 h 1822549"/>
                <a:gd name="connsiteX3" fmla="*/ 0 w 3037581"/>
                <a:gd name="connsiteY3" fmla="*/ 1822549 h 1822549"/>
                <a:gd name="connsiteX4" fmla="*/ 0 w 3037581"/>
                <a:gd name="connsiteY4" fmla="*/ 0 h 1822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7581" h="1822549">
                  <a:moveTo>
                    <a:pt x="0" y="0"/>
                  </a:moveTo>
                  <a:lnTo>
                    <a:pt x="3037581" y="0"/>
                  </a:lnTo>
                  <a:lnTo>
                    <a:pt x="3037581" y="1822549"/>
                  </a:lnTo>
                  <a:lnTo>
                    <a:pt x="0" y="1822549"/>
                  </a:lnTo>
                  <a:lnTo>
                    <a:pt x="0" y="0"/>
                  </a:lnTo>
                  <a:close/>
                </a:path>
              </a:pathLst>
            </a:cu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NURSE</a:t>
              </a:r>
              <a:endParaRPr lang="en-CA" sz="1800" kern="1200" dirty="0"/>
            </a:p>
            <a:p>
              <a:pPr marL="114300" lvl="1" indent="-114300" algn="l" defTabSz="622300">
                <a:lnSpc>
                  <a:spcPct val="90000"/>
                </a:lnSpc>
                <a:spcBef>
                  <a:spcPct val="0"/>
                </a:spcBef>
                <a:spcAft>
                  <a:spcPct val="15000"/>
                </a:spcAft>
                <a:buChar char="•"/>
              </a:pPr>
              <a:r>
                <a:rPr lang="en-CA" sz="1400" kern="1200" dirty="0" err="1"/>
                <a:t>nurseID</a:t>
              </a:r>
              <a:r>
                <a:rPr lang="en-CA" sz="1400" kern="1200" dirty="0"/>
                <a:t> (PK)</a:t>
              </a:r>
            </a:p>
            <a:p>
              <a:pPr marL="114300" lvl="1" indent="-114300" algn="l" defTabSz="622300">
                <a:lnSpc>
                  <a:spcPct val="90000"/>
                </a:lnSpc>
                <a:spcBef>
                  <a:spcPct val="0"/>
                </a:spcBef>
                <a:spcAft>
                  <a:spcPct val="15000"/>
                </a:spcAft>
                <a:buChar char="•"/>
              </a:pPr>
              <a:r>
                <a:rPr lang="en-CA" sz="1400" kern="1200" dirty="0" err="1"/>
                <a:t>hospitalID</a:t>
              </a:r>
              <a:r>
                <a:rPr lang="en-CA" sz="1400" kern="1200" dirty="0"/>
                <a:t> (FK)</a:t>
              </a:r>
            </a:p>
            <a:p>
              <a:pPr marL="114300" lvl="1" indent="-114300" algn="l" defTabSz="622300">
                <a:lnSpc>
                  <a:spcPct val="90000"/>
                </a:lnSpc>
                <a:spcBef>
                  <a:spcPct val="0"/>
                </a:spcBef>
                <a:spcAft>
                  <a:spcPct val="15000"/>
                </a:spcAft>
                <a:buChar char="•"/>
              </a:pPr>
              <a:r>
                <a:rPr lang="en-CA" sz="1400" kern="1200" dirty="0" err="1"/>
                <a:t>firstName</a:t>
              </a:r>
              <a:r>
                <a:rPr lang="en-CA" sz="1400" kern="1200" dirty="0"/>
                <a:t> (varchar, 100)</a:t>
              </a:r>
            </a:p>
            <a:p>
              <a:pPr marL="114300" lvl="1" indent="-114300" algn="l" defTabSz="622300">
                <a:lnSpc>
                  <a:spcPct val="90000"/>
                </a:lnSpc>
                <a:spcBef>
                  <a:spcPct val="0"/>
                </a:spcBef>
                <a:spcAft>
                  <a:spcPct val="15000"/>
                </a:spcAft>
                <a:buChar char="•"/>
              </a:pPr>
              <a:r>
                <a:rPr lang="en-CA" sz="1400" kern="1200" dirty="0" err="1"/>
                <a:t>lastName</a:t>
              </a:r>
              <a:r>
                <a:rPr lang="en-CA" sz="1400" kern="1200" dirty="0"/>
                <a:t> (varchar, 100)</a:t>
              </a:r>
            </a:p>
          </p:txBody>
        </p:sp>
        <p:sp>
          <p:nvSpPr>
            <p:cNvPr id="9" name="Freeform: Shape 8">
              <a:extLst>
                <a:ext uri="{FF2B5EF4-FFF2-40B4-BE49-F238E27FC236}">
                  <a16:creationId xmlns:a16="http://schemas.microsoft.com/office/drawing/2014/main" id="{D58C0D9C-406D-4F9F-9F0A-7A80E73ED2BE}"/>
                </a:ext>
              </a:extLst>
            </p:cNvPr>
            <p:cNvSpPr/>
            <p:nvPr/>
          </p:nvSpPr>
          <p:spPr>
            <a:xfrm>
              <a:off x="7706618" y="4450243"/>
              <a:ext cx="3037581" cy="1822549"/>
            </a:xfrm>
            <a:custGeom>
              <a:avLst/>
              <a:gdLst>
                <a:gd name="connsiteX0" fmla="*/ 0 w 3037581"/>
                <a:gd name="connsiteY0" fmla="*/ 0 h 1822549"/>
                <a:gd name="connsiteX1" fmla="*/ 3037581 w 3037581"/>
                <a:gd name="connsiteY1" fmla="*/ 0 h 1822549"/>
                <a:gd name="connsiteX2" fmla="*/ 3037581 w 3037581"/>
                <a:gd name="connsiteY2" fmla="*/ 1822549 h 1822549"/>
                <a:gd name="connsiteX3" fmla="*/ 0 w 3037581"/>
                <a:gd name="connsiteY3" fmla="*/ 1822549 h 1822549"/>
                <a:gd name="connsiteX4" fmla="*/ 0 w 3037581"/>
                <a:gd name="connsiteY4" fmla="*/ 0 h 1822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7581" h="1822549">
                  <a:moveTo>
                    <a:pt x="0" y="0"/>
                  </a:moveTo>
                  <a:lnTo>
                    <a:pt x="3037581" y="0"/>
                  </a:lnTo>
                  <a:lnTo>
                    <a:pt x="3037581" y="1822549"/>
                  </a:lnTo>
                  <a:lnTo>
                    <a:pt x="0" y="1822549"/>
                  </a:lnTo>
                  <a:lnTo>
                    <a:pt x="0" y="0"/>
                  </a:lnTo>
                  <a:close/>
                </a:path>
              </a:pathLst>
            </a:cu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WARD BOY</a:t>
              </a:r>
              <a:endParaRPr lang="en-CA" sz="1800" kern="1200" dirty="0"/>
            </a:p>
            <a:p>
              <a:pPr marL="114300" lvl="1" indent="-114300" algn="l" defTabSz="622300">
                <a:lnSpc>
                  <a:spcPct val="90000"/>
                </a:lnSpc>
                <a:spcBef>
                  <a:spcPct val="0"/>
                </a:spcBef>
                <a:spcAft>
                  <a:spcPct val="15000"/>
                </a:spcAft>
                <a:buChar char="•"/>
              </a:pPr>
              <a:r>
                <a:rPr lang="en-CA" sz="1400" kern="1200"/>
                <a:t>wardBoyID (PK)</a:t>
              </a:r>
              <a:endParaRPr lang="en-CA" sz="1400" kern="1200" dirty="0"/>
            </a:p>
            <a:p>
              <a:pPr marL="114300" lvl="1" indent="-114300" algn="l" defTabSz="622300">
                <a:lnSpc>
                  <a:spcPct val="90000"/>
                </a:lnSpc>
                <a:spcBef>
                  <a:spcPct val="0"/>
                </a:spcBef>
                <a:spcAft>
                  <a:spcPct val="15000"/>
                </a:spcAft>
                <a:buChar char="•"/>
              </a:pPr>
              <a:r>
                <a:rPr lang="en-CA" sz="1400" kern="1200" dirty="0" err="1"/>
                <a:t>hospitalID</a:t>
              </a:r>
              <a:r>
                <a:rPr lang="en-CA" sz="1400" kern="1200" dirty="0"/>
                <a:t> (FK)</a:t>
              </a:r>
            </a:p>
            <a:p>
              <a:pPr marL="114300" lvl="1" indent="-114300" algn="l" defTabSz="622300">
                <a:lnSpc>
                  <a:spcPct val="90000"/>
                </a:lnSpc>
                <a:spcBef>
                  <a:spcPct val="0"/>
                </a:spcBef>
                <a:spcAft>
                  <a:spcPct val="15000"/>
                </a:spcAft>
                <a:buChar char="•"/>
              </a:pPr>
              <a:r>
                <a:rPr lang="en-CA" sz="1400" kern="1200" dirty="0" err="1"/>
                <a:t>firstName</a:t>
              </a:r>
              <a:r>
                <a:rPr lang="en-CA" sz="1400" kern="1200" dirty="0"/>
                <a:t> (varchar, 100)</a:t>
              </a:r>
            </a:p>
            <a:p>
              <a:pPr marL="114300" lvl="1" indent="-114300" algn="l" defTabSz="622300">
                <a:lnSpc>
                  <a:spcPct val="90000"/>
                </a:lnSpc>
                <a:spcBef>
                  <a:spcPct val="0"/>
                </a:spcBef>
                <a:spcAft>
                  <a:spcPct val="15000"/>
                </a:spcAft>
                <a:buChar char="•"/>
              </a:pPr>
              <a:r>
                <a:rPr lang="en-CA" sz="1400" kern="1200" dirty="0" err="1"/>
                <a:t>lastName</a:t>
              </a:r>
              <a:r>
                <a:rPr lang="en-CA" sz="1400" kern="1200" dirty="0"/>
                <a:t> (varchar, 100)</a:t>
              </a:r>
            </a:p>
          </p:txBody>
        </p:sp>
      </p:grpSp>
    </p:spTree>
    <p:extLst>
      <p:ext uri="{BB962C8B-B14F-4D97-AF65-F5344CB8AC3E}">
        <p14:creationId xmlns:p14="http://schemas.microsoft.com/office/powerpoint/2010/main" val="3188709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6F05B-E9F5-4CF1-8F5A-2B6D9540AE05}"/>
              </a:ext>
            </a:extLst>
          </p:cNvPr>
          <p:cNvSpPr>
            <a:spLocks noGrp="1"/>
          </p:cNvSpPr>
          <p:nvPr>
            <p:ph type="title"/>
          </p:nvPr>
        </p:nvSpPr>
        <p:spPr/>
        <p:txBody>
          <a:bodyPr/>
          <a:lstStyle/>
          <a:p>
            <a:r>
              <a:rPr lang="en-US" dirty="0"/>
              <a:t>What information is probably not important and can be removed?</a:t>
            </a:r>
            <a:endParaRPr lang="en-CA" dirty="0"/>
          </a:p>
        </p:txBody>
      </p:sp>
      <p:sp>
        <p:nvSpPr>
          <p:cNvPr id="3" name="Content Placeholder 2">
            <a:extLst>
              <a:ext uri="{FF2B5EF4-FFF2-40B4-BE49-F238E27FC236}">
                <a16:creationId xmlns:a16="http://schemas.microsoft.com/office/drawing/2014/main" id="{BB9C9D7B-FE0D-443A-84BA-63389496218B}"/>
              </a:ext>
            </a:extLst>
          </p:cNvPr>
          <p:cNvSpPr>
            <a:spLocks noGrp="1"/>
          </p:cNvSpPr>
          <p:nvPr>
            <p:ph idx="1"/>
          </p:nvPr>
        </p:nvSpPr>
        <p:spPr/>
        <p:txBody>
          <a:bodyPr>
            <a:normAutofit/>
          </a:bodyPr>
          <a:lstStyle/>
          <a:p>
            <a:pPr>
              <a:buFont typeface="Wingdings" panose="05000000000000000000" pitchFamily="2" charset="2"/>
              <a:buChar char="§"/>
            </a:pPr>
            <a:r>
              <a:rPr lang="en-US" sz="4000" dirty="0"/>
              <a:t>Disease ? (from Patient)</a:t>
            </a:r>
            <a:endParaRPr lang="en-CA" sz="4000" dirty="0"/>
          </a:p>
        </p:txBody>
      </p:sp>
    </p:spTree>
    <p:extLst>
      <p:ext uri="{BB962C8B-B14F-4D97-AF65-F5344CB8AC3E}">
        <p14:creationId xmlns:p14="http://schemas.microsoft.com/office/powerpoint/2010/main" val="2110622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1C131-3C94-4675-972B-2463A602B6F0}"/>
              </a:ext>
            </a:extLst>
          </p:cNvPr>
          <p:cNvSpPr>
            <a:spLocks noGrp="1"/>
          </p:cNvSpPr>
          <p:nvPr>
            <p:ph type="title"/>
          </p:nvPr>
        </p:nvSpPr>
        <p:spPr/>
        <p:txBody>
          <a:bodyPr/>
          <a:lstStyle/>
          <a:p>
            <a:r>
              <a:rPr lang="en-US" dirty="0"/>
              <a:t>What information is important and must be included?</a:t>
            </a:r>
            <a:endParaRPr lang="en-CA" dirty="0"/>
          </a:p>
        </p:txBody>
      </p:sp>
      <p:sp>
        <p:nvSpPr>
          <p:cNvPr id="3" name="Content Placeholder 2">
            <a:extLst>
              <a:ext uri="{FF2B5EF4-FFF2-40B4-BE49-F238E27FC236}">
                <a16:creationId xmlns:a16="http://schemas.microsoft.com/office/drawing/2014/main" id="{5D0B1E35-3185-4527-B741-9DF7BEE9D829}"/>
              </a:ext>
            </a:extLst>
          </p:cNvPr>
          <p:cNvSpPr>
            <a:spLocks noGrp="1"/>
          </p:cNvSpPr>
          <p:nvPr>
            <p:ph idx="1"/>
          </p:nvPr>
        </p:nvSpPr>
        <p:spPr/>
        <p:txBody>
          <a:bodyPr>
            <a:normAutofit/>
          </a:bodyPr>
          <a:lstStyle/>
          <a:p>
            <a:pPr marL="0" indent="0">
              <a:buNone/>
            </a:pPr>
            <a:r>
              <a:rPr lang="en-US" sz="4800" dirty="0"/>
              <a:t>I included:</a:t>
            </a:r>
          </a:p>
          <a:p>
            <a:pPr>
              <a:buFont typeface="Wingdings" panose="05000000000000000000" pitchFamily="2" charset="2"/>
              <a:buChar char="§"/>
            </a:pPr>
            <a:r>
              <a:rPr lang="en-US" sz="4800" dirty="0"/>
              <a:t>Name and last name for every entity related with people.</a:t>
            </a:r>
          </a:p>
          <a:p>
            <a:pPr>
              <a:buFont typeface="Wingdings" panose="05000000000000000000" pitchFamily="2" charset="2"/>
              <a:buChar char="§"/>
            </a:pPr>
            <a:r>
              <a:rPr lang="en-US" sz="4800" dirty="0"/>
              <a:t>Amount of days of treatment.</a:t>
            </a:r>
          </a:p>
          <a:p>
            <a:pPr>
              <a:buFont typeface="Wingdings" panose="05000000000000000000" pitchFamily="2" charset="2"/>
              <a:buChar char="§"/>
            </a:pPr>
            <a:r>
              <a:rPr lang="en-US" sz="4800" dirty="0"/>
              <a:t>Bill Information</a:t>
            </a:r>
            <a:endParaRPr lang="en-CA" sz="4800" dirty="0"/>
          </a:p>
        </p:txBody>
      </p:sp>
    </p:spTree>
    <p:extLst>
      <p:ext uri="{BB962C8B-B14F-4D97-AF65-F5344CB8AC3E}">
        <p14:creationId xmlns:p14="http://schemas.microsoft.com/office/powerpoint/2010/main" val="2646562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3A6E-7E8B-401C-9250-BEF5C71DCFEA}"/>
              </a:ext>
            </a:extLst>
          </p:cNvPr>
          <p:cNvSpPr>
            <a:spLocks noGrp="1"/>
          </p:cNvSpPr>
          <p:nvPr>
            <p:ph type="title"/>
          </p:nvPr>
        </p:nvSpPr>
        <p:spPr/>
        <p:txBody>
          <a:bodyPr>
            <a:normAutofit fontScale="90000"/>
          </a:bodyPr>
          <a:lstStyle/>
          <a:p>
            <a:r>
              <a:rPr lang="en-US" dirty="0"/>
              <a:t>Can some of these entities be generalized? For example: In a school, Teacher and Advisor are both ‘Staff’</a:t>
            </a:r>
            <a:endParaRPr lang="en-CA" dirty="0"/>
          </a:p>
        </p:txBody>
      </p:sp>
      <p:graphicFrame>
        <p:nvGraphicFramePr>
          <p:cNvPr id="4" name="Content Placeholder 3">
            <a:extLst>
              <a:ext uri="{FF2B5EF4-FFF2-40B4-BE49-F238E27FC236}">
                <a16:creationId xmlns:a16="http://schemas.microsoft.com/office/drawing/2014/main" id="{2EFE0042-5B41-46FC-9EDE-36718695F027}"/>
              </a:ext>
            </a:extLst>
          </p:cNvPr>
          <p:cNvGraphicFramePr>
            <a:graphicFrameLocks noGrp="1"/>
          </p:cNvGraphicFramePr>
          <p:nvPr>
            <p:ph idx="1"/>
            <p:extLst>
              <p:ext uri="{D42A27DB-BD31-4B8C-83A1-F6EECF244321}">
                <p14:modId xmlns:p14="http://schemas.microsoft.com/office/powerpoint/2010/main" val="1428939380"/>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3406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2FCC6-AF6C-4303-833F-187C83E9DA95}"/>
              </a:ext>
            </a:extLst>
          </p:cNvPr>
          <p:cNvSpPr>
            <a:spLocks noGrp="1"/>
          </p:cNvSpPr>
          <p:nvPr>
            <p:ph type="title"/>
          </p:nvPr>
        </p:nvSpPr>
        <p:spPr/>
        <p:txBody>
          <a:bodyPr/>
          <a:lstStyle/>
          <a:p>
            <a:r>
              <a:rPr lang="en-US"/>
              <a:t>erd</a:t>
            </a:r>
          </a:p>
        </p:txBody>
      </p:sp>
      <p:pic>
        <p:nvPicPr>
          <p:cNvPr id="4" name="Picture 4" descr="Diagram&#10;&#10;Description automatically generated">
            <a:extLst>
              <a:ext uri="{FF2B5EF4-FFF2-40B4-BE49-F238E27FC236}">
                <a16:creationId xmlns:a16="http://schemas.microsoft.com/office/drawing/2014/main" id="{6EB08FF9-8697-427B-B6CB-B0FE4FD82EC4}"/>
              </a:ext>
            </a:extLst>
          </p:cNvPr>
          <p:cNvPicPr>
            <a:picLocks noGrp="1" noChangeAspect="1"/>
          </p:cNvPicPr>
          <p:nvPr>
            <p:ph idx="1"/>
          </p:nvPr>
        </p:nvPicPr>
        <p:blipFill rotWithShape="1">
          <a:blip r:embed="rId2"/>
          <a:srcRect l="27968" t="19813" r="20844" b="20749"/>
          <a:stretch/>
        </p:blipFill>
        <p:spPr>
          <a:xfrm>
            <a:off x="2358644" y="1422400"/>
            <a:ext cx="8311932" cy="5433628"/>
          </a:xfrm>
        </p:spPr>
      </p:pic>
    </p:spTree>
    <p:extLst>
      <p:ext uri="{BB962C8B-B14F-4D97-AF65-F5344CB8AC3E}">
        <p14:creationId xmlns:p14="http://schemas.microsoft.com/office/powerpoint/2010/main" val="1414103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46AC2-5AA6-49CD-899A-BC727F299B55}"/>
              </a:ext>
            </a:extLst>
          </p:cNvPr>
          <p:cNvSpPr>
            <a:spLocks noGrp="1"/>
          </p:cNvSpPr>
          <p:nvPr>
            <p:ph type="title"/>
          </p:nvPr>
        </p:nvSpPr>
        <p:spPr/>
        <p:txBody>
          <a:bodyPr/>
          <a:lstStyle/>
          <a:p>
            <a:r>
              <a:rPr lang="en-US"/>
              <a:t>TABLE: PATIENT</a:t>
            </a:r>
          </a:p>
        </p:txBody>
      </p:sp>
      <p:graphicFrame>
        <p:nvGraphicFramePr>
          <p:cNvPr id="18" name="Table 17">
            <a:extLst>
              <a:ext uri="{FF2B5EF4-FFF2-40B4-BE49-F238E27FC236}">
                <a16:creationId xmlns:a16="http://schemas.microsoft.com/office/drawing/2014/main" id="{48B481CE-B18B-4F31-9DFB-E95DE0A8F95F}"/>
              </a:ext>
            </a:extLst>
          </p:cNvPr>
          <p:cNvGraphicFramePr>
            <a:graphicFrameLocks noGrp="1"/>
          </p:cNvGraphicFramePr>
          <p:nvPr>
            <p:extLst>
              <p:ext uri="{D42A27DB-BD31-4B8C-83A1-F6EECF244321}">
                <p14:modId xmlns:p14="http://schemas.microsoft.com/office/powerpoint/2010/main" val="3036014526"/>
              </p:ext>
            </p:extLst>
          </p:nvPr>
        </p:nvGraphicFramePr>
        <p:xfrm>
          <a:off x="596899" y="2190432"/>
          <a:ext cx="10998202" cy="4128135"/>
        </p:xfrm>
        <a:graphic>
          <a:graphicData uri="http://schemas.openxmlformats.org/drawingml/2006/table">
            <a:tbl>
              <a:tblPr firstRow="1" bandRow="1">
                <a:tableStyleId>{5C22544A-7EE6-4342-B048-85BDC9FD1C3A}</a:tableStyleId>
              </a:tblPr>
              <a:tblGrid>
                <a:gridCol w="608897">
                  <a:extLst>
                    <a:ext uri="{9D8B030D-6E8A-4147-A177-3AD203B41FA5}">
                      <a16:colId xmlns:a16="http://schemas.microsoft.com/office/drawing/2014/main" val="387315887"/>
                    </a:ext>
                  </a:extLst>
                </a:gridCol>
                <a:gridCol w="672324">
                  <a:extLst>
                    <a:ext uri="{9D8B030D-6E8A-4147-A177-3AD203B41FA5}">
                      <a16:colId xmlns:a16="http://schemas.microsoft.com/office/drawing/2014/main" val="2682628401"/>
                    </a:ext>
                  </a:extLst>
                </a:gridCol>
                <a:gridCol w="926031">
                  <a:extLst>
                    <a:ext uri="{9D8B030D-6E8A-4147-A177-3AD203B41FA5}">
                      <a16:colId xmlns:a16="http://schemas.microsoft.com/office/drawing/2014/main" val="646642100"/>
                    </a:ext>
                  </a:extLst>
                </a:gridCol>
                <a:gridCol w="608897">
                  <a:extLst>
                    <a:ext uri="{9D8B030D-6E8A-4147-A177-3AD203B41FA5}">
                      <a16:colId xmlns:a16="http://schemas.microsoft.com/office/drawing/2014/main" val="153998394"/>
                    </a:ext>
                  </a:extLst>
                </a:gridCol>
                <a:gridCol w="608897">
                  <a:extLst>
                    <a:ext uri="{9D8B030D-6E8A-4147-A177-3AD203B41FA5}">
                      <a16:colId xmlns:a16="http://schemas.microsoft.com/office/drawing/2014/main" val="1559325885"/>
                    </a:ext>
                  </a:extLst>
                </a:gridCol>
                <a:gridCol w="1078255">
                  <a:extLst>
                    <a:ext uri="{9D8B030D-6E8A-4147-A177-3AD203B41FA5}">
                      <a16:colId xmlns:a16="http://schemas.microsoft.com/office/drawing/2014/main" val="904260526"/>
                    </a:ext>
                  </a:extLst>
                </a:gridCol>
                <a:gridCol w="2372161">
                  <a:extLst>
                    <a:ext uri="{9D8B030D-6E8A-4147-A177-3AD203B41FA5}">
                      <a16:colId xmlns:a16="http://schemas.microsoft.com/office/drawing/2014/main" val="2677131090"/>
                    </a:ext>
                  </a:extLst>
                </a:gridCol>
                <a:gridCol w="2904946">
                  <a:extLst>
                    <a:ext uri="{9D8B030D-6E8A-4147-A177-3AD203B41FA5}">
                      <a16:colId xmlns:a16="http://schemas.microsoft.com/office/drawing/2014/main" val="4076669739"/>
                    </a:ext>
                  </a:extLst>
                </a:gridCol>
                <a:gridCol w="608897">
                  <a:extLst>
                    <a:ext uri="{9D8B030D-6E8A-4147-A177-3AD203B41FA5}">
                      <a16:colId xmlns:a16="http://schemas.microsoft.com/office/drawing/2014/main" val="977051441"/>
                    </a:ext>
                  </a:extLst>
                </a:gridCol>
                <a:gridCol w="608897">
                  <a:extLst>
                    <a:ext uri="{9D8B030D-6E8A-4147-A177-3AD203B41FA5}">
                      <a16:colId xmlns:a16="http://schemas.microsoft.com/office/drawing/2014/main" val="925339202"/>
                    </a:ext>
                  </a:extLst>
                </a:gridCol>
              </a:tblGrid>
              <a:tr h="190500">
                <a:tc>
                  <a:txBody>
                    <a:bodyPr/>
                    <a:lstStyle/>
                    <a:p>
                      <a:pPr fontAlgn="b"/>
                      <a:r>
                        <a:rPr lang="en-US" sz="1100">
                          <a:effectLst/>
                        </a:rPr>
                        <a:t>PatientID</a:t>
                      </a:r>
                      <a:endParaRPr lang="en-US" sz="1100" b="1">
                        <a:effectLst/>
                        <a:latin typeface="Calibri" panose="020F0502020204030204" pitchFamily="34" charset="0"/>
                      </a:endParaRPr>
                    </a:p>
                  </a:txBody>
                  <a:tcPr marL="9525" marR="9525" marT="9525" anchor="b"/>
                </a:tc>
                <a:tc>
                  <a:txBody>
                    <a:bodyPr/>
                    <a:lstStyle/>
                    <a:p>
                      <a:pPr fontAlgn="b"/>
                      <a:r>
                        <a:rPr lang="en-US" sz="1100">
                          <a:effectLst/>
                        </a:rPr>
                        <a:t>FirstName</a:t>
                      </a:r>
                      <a:endParaRPr lang="en-US" sz="1100" b="1">
                        <a:effectLst/>
                        <a:latin typeface="Calibri" panose="020F0502020204030204" pitchFamily="34" charset="0"/>
                      </a:endParaRPr>
                    </a:p>
                  </a:txBody>
                  <a:tcPr marL="9525" marR="9525" marT="9525" anchor="b"/>
                </a:tc>
                <a:tc>
                  <a:txBody>
                    <a:bodyPr/>
                    <a:lstStyle/>
                    <a:p>
                      <a:pPr fontAlgn="b"/>
                      <a:r>
                        <a:rPr lang="en-US" sz="1100">
                          <a:effectLst/>
                        </a:rPr>
                        <a:t>LastName</a:t>
                      </a:r>
                      <a:endParaRPr lang="en-US" sz="1100" b="1">
                        <a:effectLst/>
                        <a:latin typeface="Calibri" panose="020F0502020204030204" pitchFamily="34" charset="0"/>
                      </a:endParaRPr>
                    </a:p>
                  </a:txBody>
                  <a:tcPr marL="9525" marR="9525" marT="9525" anchor="b"/>
                </a:tc>
                <a:tc>
                  <a:txBody>
                    <a:bodyPr/>
                    <a:lstStyle/>
                    <a:p>
                      <a:pPr fontAlgn="b"/>
                      <a:r>
                        <a:rPr lang="en-US" sz="1100">
                          <a:effectLst/>
                        </a:rPr>
                        <a:t>Age</a:t>
                      </a:r>
                      <a:endParaRPr lang="en-US" sz="1100" b="1">
                        <a:effectLst/>
                        <a:latin typeface="Calibri" panose="020F0502020204030204" pitchFamily="34" charset="0"/>
                      </a:endParaRPr>
                    </a:p>
                  </a:txBody>
                  <a:tcPr marL="9525" marR="9525" marT="9525" anchor="b"/>
                </a:tc>
                <a:tc>
                  <a:txBody>
                    <a:bodyPr/>
                    <a:lstStyle/>
                    <a:p>
                      <a:pPr fontAlgn="b"/>
                      <a:r>
                        <a:rPr lang="en-US" sz="1100">
                          <a:effectLst/>
                        </a:rPr>
                        <a:t>Gender</a:t>
                      </a:r>
                      <a:endParaRPr lang="en-US" sz="1100" b="1">
                        <a:effectLst/>
                        <a:latin typeface="Calibri" panose="020F0502020204030204" pitchFamily="34" charset="0"/>
                      </a:endParaRPr>
                    </a:p>
                  </a:txBody>
                  <a:tcPr marL="9525" marR="9525" marT="9525" anchor="b"/>
                </a:tc>
                <a:tc>
                  <a:txBody>
                    <a:bodyPr/>
                    <a:lstStyle/>
                    <a:p>
                      <a:pPr fontAlgn="b"/>
                      <a:r>
                        <a:rPr lang="en-US" sz="1100">
                          <a:effectLst/>
                        </a:rPr>
                        <a:t>PhoneNumber</a:t>
                      </a:r>
                      <a:endParaRPr lang="en-US" sz="1100" b="1">
                        <a:effectLst/>
                        <a:latin typeface="Calibri" panose="020F0502020204030204" pitchFamily="34" charset="0"/>
                      </a:endParaRPr>
                    </a:p>
                  </a:txBody>
                  <a:tcPr marL="9525" marR="9525" marT="9525" anchor="b"/>
                </a:tc>
                <a:tc>
                  <a:txBody>
                    <a:bodyPr/>
                    <a:lstStyle/>
                    <a:p>
                      <a:pPr fontAlgn="b"/>
                      <a:r>
                        <a:rPr lang="en-US" sz="1100">
                          <a:effectLst/>
                        </a:rPr>
                        <a:t>Disease</a:t>
                      </a:r>
                      <a:endParaRPr lang="en-US" sz="1100" b="1">
                        <a:effectLst/>
                        <a:latin typeface="Calibri" panose="020F0502020204030204" pitchFamily="34" charset="0"/>
                      </a:endParaRPr>
                    </a:p>
                  </a:txBody>
                  <a:tcPr marL="9525" marR="9525" marT="9525" anchor="b"/>
                </a:tc>
                <a:tc>
                  <a:txBody>
                    <a:bodyPr/>
                    <a:lstStyle/>
                    <a:p>
                      <a:pPr fontAlgn="b"/>
                      <a:r>
                        <a:rPr lang="en-US" sz="1100">
                          <a:effectLst/>
                        </a:rPr>
                        <a:t>Treatment</a:t>
                      </a:r>
                      <a:endParaRPr lang="en-US" sz="1100" b="1">
                        <a:effectLst/>
                        <a:latin typeface="Calibri" panose="020F0502020204030204" pitchFamily="34" charset="0"/>
                      </a:endParaRPr>
                    </a:p>
                  </a:txBody>
                  <a:tcPr marL="9525" marR="9525" marT="9525" anchor="b"/>
                </a:tc>
                <a:tc>
                  <a:txBody>
                    <a:bodyPr/>
                    <a:lstStyle/>
                    <a:p>
                      <a:pPr fontAlgn="b"/>
                      <a:r>
                        <a:rPr lang="en-US" sz="1100">
                          <a:effectLst/>
                        </a:rPr>
                        <a:t>DoctorID</a:t>
                      </a:r>
                      <a:endParaRPr lang="en-US" sz="1100" b="1">
                        <a:effectLst/>
                        <a:latin typeface="Calibri" panose="020F0502020204030204" pitchFamily="34" charset="0"/>
                      </a:endParaRPr>
                    </a:p>
                  </a:txBody>
                  <a:tcPr marL="9525" marR="9525" marT="9525" anchor="b"/>
                </a:tc>
                <a:tc>
                  <a:txBody>
                    <a:bodyPr/>
                    <a:lstStyle/>
                    <a:p>
                      <a:pPr fontAlgn="b"/>
                      <a:r>
                        <a:rPr lang="en-US" sz="1100">
                          <a:effectLst/>
                        </a:rPr>
                        <a:t>NurseID</a:t>
                      </a:r>
                      <a:endParaRPr lang="en-US" sz="1100" b="1">
                        <a:effectLst/>
                        <a:latin typeface="Calibri" panose="020F0502020204030204" pitchFamily="34" charset="0"/>
                      </a:endParaRPr>
                    </a:p>
                  </a:txBody>
                  <a:tcPr marL="9525" marR="9525" marT="9525" anchor="b"/>
                </a:tc>
                <a:extLst>
                  <a:ext uri="{0D108BD9-81ED-4DB2-BD59-A6C34878D82A}">
                    <a16:rowId xmlns:a16="http://schemas.microsoft.com/office/drawing/2014/main" val="565939443"/>
                  </a:ext>
                </a:extLst>
              </a:tr>
              <a:tr h="190500">
                <a:tc>
                  <a:txBody>
                    <a:bodyPr/>
                    <a:lstStyle/>
                    <a:p>
                      <a:pPr algn="r" fontAlgn="b"/>
                      <a:r>
                        <a:rPr lang="en-US" sz="1100">
                          <a:effectLst/>
                        </a:rPr>
                        <a:t>1</a:t>
                      </a:r>
                      <a:endParaRPr lang="en-US" sz="1100">
                        <a:effectLst/>
                        <a:latin typeface="Calibri" panose="020F0502020204030204" pitchFamily="34" charset="0"/>
                      </a:endParaRPr>
                    </a:p>
                  </a:txBody>
                  <a:tcPr marL="9525" marR="9525" marT="9525" anchor="b"/>
                </a:tc>
                <a:tc>
                  <a:txBody>
                    <a:bodyPr/>
                    <a:lstStyle/>
                    <a:p>
                      <a:pPr fontAlgn="b"/>
                      <a:r>
                        <a:rPr lang="en-US" sz="1100">
                          <a:effectLst/>
                        </a:rPr>
                        <a:t>Maria </a:t>
                      </a:r>
                      <a:endParaRPr lang="en-US" sz="1100">
                        <a:effectLst/>
                        <a:latin typeface="Calibri" panose="020F0502020204030204" pitchFamily="34" charset="0"/>
                      </a:endParaRPr>
                    </a:p>
                  </a:txBody>
                  <a:tcPr marL="9525" marR="9525" marT="9525" anchor="b"/>
                </a:tc>
                <a:tc>
                  <a:txBody>
                    <a:bodyPr/>
                    <a:lstStyle/>
                    <a:p>
                      <a:pPr fontAlgn="b"/>
                      <a:r>
                        <a:rPr lang="en-US" sz="1100">
                          <a:effectLst/>
                        </a:rPr>
                        <a:t>Rodriguez</a:t>
                      </a:r>
                      <a:endParaRPr lang="en-US" sz="1100">
                        <a:effectLst/>
                        <a:latin typeface="Calibri" panose="020F0502020204030204" pitchFamily="34" charset="0"/>
                      </a:endParaRPr>
                    </a:p>
                  </a:txBody>
                  <a:tcPr marL="9525" marR="9525" marT="9525" anchor="b"/>
                </a:tc>
                <a:tc>
                  <a:txBody>
                    <a:bodyPr/>
                    <a:lstStyle/>
                    <a:p>
                      <a:pPr algn="r" fontAlgn="b"/>
                      <a:r>
                        <a:rPr lang="en-US" sz="1100">
                          <a:effectLst/>
                        </a:rPr>
                        <a:t>35</a:t>
                      </a:r>
                      <a:endParaRPr lang="en-US" sz="1100">
                        <a:effectLst/>
                        <a:latin typeface="Calibri" panose="020F0502020204030204" pitchFamily="34" charset="0"/>
                      </a:endParaRPr>
                    </a:p>
                  </a:txBody>
                  <a:tcPr marL="9525" marR="9525" marT="9525" anchor="b"/>
                </a:tc>
                <a:tc>
                  <a:txBody>
                    <a:bodyPr/>
                    <a:lstStyle/>
                    <a:p>
                      <a:pPr fontAlgn="b"/>
                      <a:r>
                        <a:rPr lang="en-US" sz="1100">
                          <a:effectLst/>
                        </a:rPr>
                        <a:t>F</a:t>
                      </a:r>
                      <a:endParaRPr lang="en-US" sz="1100">
                        <a:effectLst/>
                        <a:latin typeface="Calibri" panose="020F0502020204030204" pitchFamily="34" charset="0"/>
                      </a:endParaRPr>
                    </a:p>
                  </a:txBody>
                  <a:tcPr marL="9525" marR="9525" marT="9525" anchor="b"/>
                </a:tc>
                <a:tc>
                  <a:txBody>
                    <a:bodyPr/>
                    <a:lstStyle/>
                    <a:p>
                      <a:pPr fontAlgn="b"/>
                      <a:r>
                        <a:rPr lang="en-US" sz="1100">
                          <a:effectLst/>
                        </a:rPr>
                        <a:t>+1 216-883-1798</a:t>
                      </a:r>
                      <a:endParaRPr lang="en-US" sz="1100">
                        <a:effectLst/>
                        <a:latin typeface="Calibri" panose="020F0502020204030204" pitchFamily="34" charset="0"/>
                      </a:endParaRPr>
                    </a:p>
                  </a:txBody>
                  <a:tcPr marL="9525" marR="9525" marT="9525" anchor="b"/>
                </a:tc>
                <a:tc>
                  <a:txBody>
                    <a:bodyPr/>
                    <a:lstStyle/>
                    <a:p>
                      <a:pPr fontAlgn="b"/>
                      <a:r>
                        <a:rPr lang="en-US" sz="1100">
                          <a:effectLst/>
                        </a:rPr>
                        <a:t>chronic obstructive pulmonary disease</a:t>
                      </a:r>
                      <a:endParaRPr lang="en-US" sz="1100">
                        <a:effectLst/>
                        <a:latin typeface="Calibri" panose="020F0502020204030204" pitchFamily="34" charset="0"/>
                      </a:endParaRPr>
                    </a:p>
                  </a:txBody>
                  <a:tcPr marL="9525" marR="9525" marT="9525" anchor="b"/>
                </a:tc>
                <a:tc>
                  <a:txBody>
                    <a:bodyPr/>
                    <a:lstStyle/>
                    <a:p>
                      <a:pPr fontAlgn="b"/>
                      <a:r>
                        <a:rPr lang="en-US" sz="1100">
                          <a:effectLst/>
                        </a:rPr>
                        <a:t>Atorvastatin (Lipitor)</a:t>
                      </a:r>
                      <a:endParaRPr lang="en-US" sz="1100">
                        <a:effectLst/>
                        <a:latin typeface="Calibri" panose="020F0502020204030204" pitchFamily="34" charset="0"/>
                      </a:endParaRPr>
                    </a:p>
                  </a:txBody>
                  <a:tcPr marL="9525" marR="9525" marT="9525" anchor="b"/>
                </a:tc>
                <a:tc>
                  <a:txBody>
                    <a:bodyPr/>
                    <a:lstStyle/>
                    <a:p>
                      <a:pPr algn="r" fontAlgn="b"/>
                      <a:r>
                        <a:rPr lang="en-US" sz="1100">
                          <a:effectLst/>
                        </a:rPr>
                        <a:t>10</a:t>
                      </a:r>
                      <a:endParaRPr lang="en-US" sz="1100">
                        <a:effectLst/>
                        <a:latin typeface="Calibri" panose="020F0502020204030204" pitchFamily="34" charset="0"/>
                      </a:endParaRPr>
                    </a:p>
                  </a:txBody>
                  <a:tcPr marL="9525" marR="9525" marT="9525" anchor="b"/>
                </a:tc>
                <a:tc>
                  <a:txBody>
                    <a:bodyPr/>
                    <a:lstStyle/>
                    <a:p>
                      <a:pPr algn="r" fontAlgn="b"/>
                      <a:r>
                        <a:rPr lang="en-US" sz="1100">
                          <a:effectLst/>
                        </a:rPr>
                        <a:t>4</a:t>
                      </a:r>
                      <a:endParaRPr lang="en-US" sz="1100">
                        <a:effectLst/>
                        <a:latin typeface="Calibri" panose="020F0502020204030204" pitchFamily="34" charset="0"/>
                      </a:endParaRPr>
                    </a:p>
                  </a:txBody>
                  <a:tcPr marL="9525" marR="9525" marT="9525" anchor="b"/>
                </a:tc>
                <a:extLst>
                  <a:ext uri="{0D108BD9-81ED-4DB2-BD59-A6C34878D82A}">
                    <a16:rowId xmlns:a16="http://schemas.microsoft.com/office/drawing/2014/main" val="2060372"/>
                  </a:ext>
                </a:extLst>
              </a:tr>
              <a:tr h="190500">
                <a:tc>
                  <a:txBody>
                    <a:bodyPr/>
                    <a:lstStyle/>
                    <a:p>
                      <a:pPr algn="r" fontAlgn="b"/>
                      <a:r>
                        <a:rPr lang="en-US" sz="1100">
                          <a:effectLst/>
                        </a:rPr>
                        <a:t>2</a:t>
                      </a:r>
                      <a:endParaRPr lang="en-US" sz="1100">
                        <a:effectLst/>
                        <a:latin typeface="Calibri" panose="020F0502020204030204" pitchFamily="34" charset="0"/>
                      </a:endParaRPr>
                    </a:p>
                  </a:txBody>
                  <a:tcPr marL="9525" marR="9525" marT="9525" anchor="b"/>
                </a:tc>
                <a:tc>
                  <a:txBody>
                    <a:bodyPr/>
                    <a:lstStyle/>
                    <a:p>
                      <a:pPr fontAlgn="b"/>
                      <a:r>
                        <a:rPr lang="en-US" sz="1100">
                          <a:effectLst/>
                        </a:rPr>
                        <a:t>Lucas</a:t>
                      </a:r>
                      <a:endParaRPr lang="en-US" sz="1100">
                        <a:effectLst/>
                        <a:latin typeface="Calibri" panose="020F0502020204030204" pitchFamily="34" charset="0"/>
                      </a:endParaRPr>
                    </a:p>
                  </a:txBody>
                  <a:tcPr marL="9525" marR="9525" marT="9525" anchor="b"/>
                </a:tc>
                <a:tc>
                  <a:txBody>
                    <a:bodyPr/>
                    <a:lstStyle/>
                    <a:p>
                      <a:pPr fontAlgn="b"/>
                      <a:r>
                        <a:rPr lang="en-US" sz="1100">
                          <a:effectLst/>
                        </a:rPr>
                        <a:t>Mockingbird</a:t>
                      </a:r>
                      <a:endParaRPr lang="en-US" sz="1100">
                        <a:effectLst/>
                        <a:latin typeface="Calibri" panose="020F0502020204030204" pitchFamily="34" charset="0"/>
                      </a:endParaRPr>
                    </a:p>
                  </a:txBody>
                  <a:tcPr marL="9525" marR="9525" marT="9525" anchor="b"/>
                </a:tc>
                <a:tc>
                  <a:txBody>
                    <a:bodyPr/>
                    <a:lstStyle/>
                    <a:p>
                      <a:pPr algn="r" fontAlgn="b"/>
                      <a:r>
                        <a:rPr lang="en-US" sz="1100">
                          <a:effectLst/>
                        </a:rPr>
                        <a:t>29</a:t>
                      </a:r>
                      <a:endParaRPr lang="en-US" sz="1100">
                        <a:effectLst/>
                        <a:latin typeface="Calibri" panose="020F0502020204030204" pitchFamily="34" charset="0"/>
                      </a:endParaRPr>
                    </a:p>
                  </a:txBody>
                  <a:tcPr marL="9525" marR="9525" marT="9525" anchor="b"/>
                </a:tc>
                <a:tc>
                  <a:txBody>
                    <a:bodyPr/>
                    <a:lstStyle/>
                    <a:p>
                      <a:pPr fontAlgn="b"/>
                      <a:r>
                        <a:rPr lang="en-US" sz="1100">
                          <a:effectLst/>
                        </a:rPr>
                        <a:t>F</a:t>
                      </a:r>
                      <a:endParaRPr lang="en-US" sz="1100">
                        <a:effectLst/>
                        <a:latin typeface="Calibri" panose="020F0502020204030204" pitchFamily="34" charset="0"/>
                      </a:endParaRPr>
                    </a:p>
                  </a:txBody>
                  <a:tcPr marL="9525" marR="9525" marT="9525" anchor="b"/>
                </a:tc>
                <a:tc>
                  <a:txBody>
                    <a:bodyPr/>
                    <a:lstStyle/>
                    <a:p>
                      <a:pPr fontAlgn="b"/>
                      <a:r>
                        <a:rPr lang="en-US" sz="1100">
                          <a:effectLst/>
                        </a:rPr>
                        <a:t>+1 505-948-7909</a:t>
                      </a:r>
                      <a:endParaRPr lang="en-US" sz="1100">
                        <a:effectLst/>
                        <a:latin typeface="Calibri" panose="020F0502020204030204" pitchFamily="34" charset="0"/>
                      </a:endParaRPr>
                    </a:p>
                  </a:txBody>
                  <a:tcPr marL="9525" marR="9525" marT="9525" anchor="b"/>
                </a:tc>
                <a:tc>
                  <a:txBody>
                    <a:bodyPr/>
                    <a:lstStyle/>
                    <a:p>
                      <a:pPr fontAlgn="b"/>
                      <a:r>
                        <a:rPr lang="en-US" sz="1100">
                          <a:effectLst/>
                        </a:rPr>
                        <a:t>trachea, bronchus, and lung cancers</a:t>
                      </a:r>
                      <a:endParaRPr lang="en-US" sz="1100">
                        <a:effectLst/>
                        <a:latin typeface="Calibri" panose="020F0502020204030204" pitchFamily="34" charset="0"/>
                      </a:endParaRPr>
                    </a:p>
                  </a:txBody>
                  <a:tcPr marL="9525" marR="9525" marT="9525" anchor="b"/>
                </a:tc>
                <a:tc>
                  <a:txBody>
                    <a:bodyPr/>
                    <a:lstStyle/>
                    <a:p>
                      <a:pPr fontAlgn="b"/>
                      <a:r>
                        <a:rPr lang="en-US" sz="1100">
                          <a:effectLst/>
                        </a:rPr>
                        <a:t>Gabapentin (Neurontin) </a:t>
                      </a:r>
                      <a:endParaRPr lang="en-US" sz="1100">
                        <a:solidFill>
                          <a:srgbClr val="444444"/>
                        </a:solidFill>
                        <a:effectLst/>
                        <a:latin typeface="Calibri" panose="020F0502020204030204" pitchFamily="34" charset="0"/>
                      </a:endParaRPr>
                    </a:p>
                  </a:txBody>
                  <a:tcPr marL="9525" marR="9525" marT="9525" anchor="b"/>
                </a:tc>
                <a:tc>
                  <a:txBody>
                    <a:bodyPr/>
                    <a:lstStyle/>
                    <a:p>
                      <a:pPr algn="r" fontAlgn="b"/>
                      <a:r>
                        <a:rPr lang="en-US" sz="1100">
                          <a:effectLst/>
                        </a:rPr>
                        <a:t>3</a:t>
                      </a:r>
                      <a:endParaRPr lang="en-US" sz="1100">
                        <a:effectLst/>
                        <a:latin typeface="Calibri" panose="020F0502020204030204" pitchFamily="34" charset="0"/>
                      </a:endParaRPr>
                    </a:p>
                  </a:txBody>
                  <a:tcPr marL="9525" marR="9525" marT="9525" anchor="b"/>
                </a:tc>
                <a:tc>
                  <a:txBody>
                    <a:bodyPr/>
                    <a:lstStyle/>
                    <a:p>
                      <a:pPr algn="r" fontAlgn="b"/>
                      <a:r>
                        <a:rPr lang="en-US" sz="1100">
                          <a:effectLst/>
                        </a:rPr>
                        <a:t>8</a:t>
                      </a:r>
                      <a:endParaRPr lang="en-US" sz="1100">
                        <a:effectLst/>
                        <a:latin typeface="Calibri" panose="020F0502020204030204" pitchFamily="34" charset="0"/>
                      </a:endParaRPr>
                    </a:p>
                  </a:txBody>
                  <a:tcPr marL="9525" marR="9525" marT="9525" anchor="b"/>
                </a:tc>
                <a:extLst>
                  <a:ext uri="{0D108BD9-81ED-4DB2-BD59-A6C34878D82A}">
                    <a16:rowId xmlns:a16="http://schemas.microsoft.com/office/drawing/2014/main" val="3235053093"/>
                  </a:ext>
                </a:extLst>
              </a:tr>
              <a:tr h="190500">
                <a:tc>
                  <a:txBody>
                    <a:bodyPr/>
                    <a:lstStyle/>
                    <a:p>
                      <a:pPr algn="r" fontAlgn="b"/>
                      <a:r>
                        <a:rPr lang="en-US" sz="1100">
                          <a:effectLst/>
                        </a:rPr>
                        <a:t>3</a:t>
                      </a:r>
                      <a:endParaRPr lang="en-US" sz="1100">
                        <a:effectLst/>
                        <a:latin typeface="Calibri" panose="020F0502020204030204" pitchFamily="34" charset="0"/>
                      </a:endParaRPr>
                    </a:p>
                  </a:txBody>
                  <a:tcPr marL="9525" marR="9525" marT="9525" anchor="b"/>
                </a:tc>
                <a:tc>
                  <a:txBody>
                    <a:bodyPr/>
                    <a:lstStyle/>
                    <a:p>
                      <a:pPr fontAlgn="b"/>
                      <a:r>
                        <a:rPr lang="en-US" sz="1100">
                          <a:effectLst/>
                        </a:rPr>
                        <a:t>Samantha</a:t>
                      </a:r>
                      <a:endParaRPr lang="en-US" sz="1100">
                        <a:effectLst/>
                        <a:latin typeface="Calibri" panose="020F0502020204030204" pitchFamily="34" charset="0"/>
                      </a:endParaRPr>
                    </a:p>
                  </a:txBody>
                  <a:tcPr marL="9525" marR="9525" marT="9525" anchor="b"/>
                </a:tc>
                <a:tc>
                  <a:txBody>
                    <a:bodyPr/>
                    <a:lstStyle/>
                    <a:p>
                      <a:pPr fontAlgn="b"/>
                      <a:r>
                        <a:rPr lang="en-US" sz="1100">
                          <a:effectLst/>
                        </a:rPr>
                        <a:t>Lucero</a:t>
                      </a:r>
                      <a:endParaRPr lang="en-US" sz="1100">
                        <a:effectLst/>
                        <a:latin typeface="Calibri" panose="020F0502020204030204" pitchFamily="34" charset="0"/>
                      </a:endParaRPr>
                    </a:p>
                  </a:txBody>
                  <a:tcPr marL="9525" marR="9525" marT="9525" anchor="b"/>
                </a:tc>
                <a:tc>
                  <a:txBody>
                    <a:bodyPr/>
                    <a:lstStyle/>
                    <a:p>
                      <a:pPr algn="r" fontAlgn="b"/>
                      <a:r>
                        <a:rPr lang="en-US" sz="1100">
                          <a:effectLst/>
                        </a:rPr>
                        <a:t>78</a:t>
                      </a:r>
                      <a:endParaRPr lang="en-US" sz="1100">
                        <a:effectLst/>
                        <a:latin typeface="Calibri" panose="020F0502020204030204" pitchFamily="34" charset="0"/>
                      </a:endParaRPr>
                    </a:p>
                  </a:txBody>
                  <a:tcPr marL="9525" marR="9525" marT="9525" anchor="b"/>
                </a:tc>
                <a:tc>
                  <a:txBody>
                    <a:bodyPr/>
                    <a:lstStyle/>
                    <a:p>
                      <a:pPr fontAlgn="b"/>
                      <a:r>
                        <a:rPr lang="en-US" sz="1100">
                          <a:effectLst/>
                        </a:rPr>
                        <a:t>M</a:t>
                      </a:r>
                      <a:endParaRPr lang="en-US" sz="1100">
                        <a:effectLst/>
                        <a:latin typeface="Calibri" panose="020F0502020204030204" pitchFamily="34" charset="0"/>
                      </a:endParaRPr>
                    </a:p>
                  </a:txBody>
                  <a:tcPr marL="9525" marR="9525" marT="9525" anchor="b"/>
                </a:tc>
                <a:tc>
                  <a:txBody>
                    <a:bodyPr/>
                    <a:lstStyle/>
                    <a:p>
                      <a:pPr fontAlgn="b"/>
                      <a:r>
                        <a:rPr lang="en-US" sz="1100">
                          <a:effectLst/>
                        </a:rPr>
                        <a:t>+1 505-644-1338</a:t>
                      </a:r>
                      <a:endParaRPr lang="en-US" sz="1100">
                        <a:effectLst/>
                        <a:latin typeface="Calibri" panose="020F0502020204030204" pitchFamily="34" charset="0"/>
                      </a:endParaRPr>
                    </a:p>
                  </a:txBody>
                  <a:tcPr marL="9525" marR="9525" marT="9525" anchor="b"/>
                </a:tc>
                <a:tc>
                  <a:txBody>
                    <a:bodyPr/>
                    <a:lstStyle/>
                    <a:p>
                      <a:pPr fontAlgn="b"/>
                      <a:r>
                        <a:rPr lang="en-US" sz="1100">
                          <a:effectLst/>
                        </a:rPr>
                        <a:t>Diabetes mellitus</a:t>
                      </a:r>
                      <a:endParaRPr lang="en-US" sz="1100">
                        <a:effectLst/>
                        <a:latin typeface="Calibri" panose="020F0502020204030204" pitchFamily="34" charset="0"/>
                      </a:endParaRPr>
                    </a:p>
                  </a:txBody>
                  <a:tcPr marL="9525" marR="9525" marT="9525" anchor="b"/>
                </a:tc>
                <a:tc>
                  <a:txBody>
                    <a:bodyPr/>
                    <a:lstStyle/>
                    <a:p>
                      <a:pPr fontAlgn="b"/>
                      <a:r>
                        <a:rPr lang="en-US" sz="1100">
                          <a:effectLst/>
                        </a:rPr>
                        <a:t>Levothyroxine (Synthroid)</a:t>
                      </a:r>
                      <a:endParaRPr lang="en-US" sz="1100">
                        <a:solidFill>
                          <a:srgbClr val="444444"/>
                        </a:solidFill>
                        <a:effectLst/>
                        <a:latin typeface="Calibri" panose="020F0502020204030204" pitchFamily="34" charset="0"/>
                      </a:endParaRPr>
                    </a:p>
                  </a:txBody>
                  <a:tcPr marL="9525" marR="9525" marT="9525" anchor="b"/>
                </a:tc>
                <a:tc>
                  <a:txBody>
                    <a:bodyPr/>
                    <a:lstStyle/>
                    <a:p>
                      <a:pPr algn="r" fontAlgn="b"/>
                      <a:r>
                        <a:rPr lang="en-US" sz="1100">
                          <a:effectLst/>
                        </a:rPr>
                        <a:t>3</a:t>
                      </a:r>
                      <a:endParaRPr lang="en-US" sz="1100">
                        <a:effectLst/>
                        <a:latin typeface="Calibri" panose="020F0502020204030204" pitchFamily="34" charset="0"/>
                      </a:endParaRPr>
                    </a:p>
                  </a:txBody>
                  <a:tcPr marL="9525" marR="9525" marT="9525" anchor="b"/>
                </a:tc>
                <a:tc>
                  <a:txBody>
                    <a:bodyPr/>
                    <a:lstStyle/>
                    <a:p>
                      <a:pPr algn="r" fontAlgn="b"/>
                      <a:r>
                        <a:rPr lang="en-US" sz="1100">
                          <a:effectLst/>
                        </a:rPr>
                        <a:t>7</a:t>
                      </a:r>
                      <a:endParaRPr lang="en-US" sz="1100">
                        <a:effectLst/>
                        <a:latin typeface="Calibri" panose="020F0502020204030204" pitchFamily="34" charset="0"/>
                      </a:endParaRPr>
                    </a:p>
                  </a:txBody>
                  <a:tcPr marL="9525" marR="9525" marT="9525" anchor="b"/>
                </a:tc>
                <a:extLst>
                  <a:ext uri="{0D108BD9-81ED-4DB2-BD59-A6C34878D82A}">
                    <a16:rowId xmlns:a16="http://schemas.microsoft.com/office/drawing/2014/main" val="526728067"/>
                  </a:ext>
                </a:extLst>
              </a:tr>
              <a:tr h="190500">
                <a:tc>
                  <a:txBody>
                    <a:bodyPr/>
                    <a:lstStyle/>
                    <a:p>
                      <a:pPr algn="r" fontAlgn="b"/>
                      <a:r>
                        <a:rPr lang="en-US" sz="1100">
                          <a:effectLst/>
                        </a:rPr>
                        <a:t>4</a:t>
                      </a:r>
                      <a:endParaRPr lang="en-US" sz="1100">
                        <a:effectLst/>
                        <a:latin typeface="Calibri" panose="020F0502020204030204" pitchFamily="34" charset="0"/>
                      </a:endParaRPr>
                    </a:p>
                  </a:txBody>
                  <a:tcPr marL="9525" marR="9525" marT="9525" anchor="b"/>
                </a:tc>
                <a:tc>
                  <a:txBody>
                    <a:bodyPr/>
                    <a:lstStyle/>
                    <a:p>
                      <a:pPr fontAlgn="b"/>
                      <a:r>
                        <a:rPr lang="en-US" sz="1100">
                          <a:effectLst/>
                        </a:rPr>
                        <a:t>Jean</a:t>
                      </a:r>
                      <a:endParaRPr lang="en-US" sz="1100">
                        <a:effectLst/>
                        <a:latin typeface="Calibri" panose="020F0502020204030204" pitchFamily="34" charset="0"/>
                      </a:endParaRPr>
                    </a:p>
                  </a:txBody>
                  <a:tcPr marL="9525" marR="9525" marT="9525" anchor="b"/>
                </a:tc>
                <a:tc>
                  <a:txBody>
                    <a:bodyPr/>
                    <a:lstStyle/>
                    <a:p>
                      <a:pPr fontAlgn="b"/>
                      <a:r>
                        <a:rPr lang="en-US" sz="1100">
                          <a:effectLst/>
                        </a:rPr>
                        <a:t>Patoyt</a:t>
                      </a:r>
                      <a:endParaRPr lang="en-US" sz="1100">
                        <a:effectLst/>
                        <a:latin typeface="Calibri" panose="020F0502020204030204" pitchFamily="34" charset="0"/>
                      </a:endParaRPr>
                    </a:p>
                  </a:txBody>
                  <a:tcPr marL="9525" marR="9525" marT="9525" anchor="b"/>
                </a:tc>
                <a:tc>
                  <a:txBody>
                    <a:bodyPr/>
                    <a:lstStyle/>
                    <a:p>
                      <a:pPr algn="r" fontAlgn="b"/>
                      <a:r>
                        <a:rPr lang="en-US" sz="1100">
                          <a:effectLst/>
                        </a:rPr>
                        <a:t>19</a:t>
                      </a:r>
                      <a:endParaRPr lang="en-US" sz="1100">
                        <a:effectLst/>
                        <a:latin typeface="Calibri" panose="020F0502020204030204" pitchFamily="34" charset="0"/>
                      </a:endParaRPr>
                    </a:p>
                  </a:txBody>
                  <a:tcPr marL="9525" marR="9525" marT="9525" anchor="b"/>
                </a:tc>
                <a:tc>
                  <a:txBody>
                    <a:bodyPr/>
                    <a:lstStyle/>
                    <a:p>
                      <a:pPr fontAlgn="b"/>
                      <a:r>
                        <a:rPr lang="en-US" sz="1100">
                          <a:effectLst/>
                        </a:rPr>
                        <a:t>M</a:t>
                      </a:r>
                      <a:endParaRPr lang="en-US" sz="1100">
                        <a:effectLst/>
                        <a:latin typeface="Calibri" panose="020F0502020204030204" pitchFamily="34" charset="0"/>
                      </a:endParaRPr>
                    </a:p>
                  </a:txBody>
                  <a:tcPr marL="9525" marR="9525" marT="9525" anchor="b"/>
                </a:tc>
                <a:tc>
                  <a:txBody>
                    <a:bodyPr/>
                    <a:lstStyle/>
                    <a:p>
                      <a:pPr fontAlgn="b"/>
                      <a:r>
                        <a:rPr lang="en-US" sz="1100">
                          <a:effectLst/>
                        </a:rPr>
                        <a:t>+1 301-365-7912</a:t>
                      </a:r>
                      <a:endParaRPr lang="en-US" sz="1100">
                        <a:effectLst/>
                        <a:latin typeface="Calibri" panose="020F0502020204030204" pitchFamily="34" charset="0"/>
                      </a:endParaRPr>
                    </a:p>
                  </a:txBody>
                  <a:tcPr marL="9525" marR="9525" marT="9525" anchor="b"/>
                </a:tc>
                <a:tc>
                  <a:txBody>
                    <a:bodyPr/>
                    <a:lstStyle/>
                    <a:p>
                      <a:pPr fontAlgn="b"/>
                      <a:r>
                        <a:rPr lang="en-US" sz="1100">
                          <a:effectLst/>
                        </a:rPr>
                        <a:t>Alzheimer's disease </a:t>
                      </a:r>
                      <a:endParaRPr lang="en-US" sz="1100">
                        <a:effectLst/>
                        <a:latin typeface="Calibri" panose="020F0502020204030204" pitchFamily="34" charset="0"/>
                      </a:endParaRPr>
                    </a:p>
                  </a:txBody>
                  <a:tcPr marL="9525" marR="9525" marT="9525" anchor="b"/>
                </a:tc>
                <a:tc>
                  <a:txBody>
                    <a:bodyPr/>
                    <a:lstStyle/>
                    <a:p>
                      <a:pPr fontAlgn="b"/>
                      <a:r>
                        <a:rPr lang="en-US" sz="1100">
                          <a:effectLst/>
                        </a:rPr>
                        <a:t>Lisinopril (Prinivil, Zestril) </a:t>
                      </a:r>
                      <a:endParaRPr lang="en-US" sz="1100">
                        <a:solidFill>
                          <a:srgbClr val="444444"/>
                        </a:solidFill>
                        <a:effectLst/>
                        <a:latin typeface="Calibri" panose="020F0502020204030204" pitchFamily="34" charset="0"/>
                      </a:endParaRPr>
                    </a:p>
                  </a:txBody>
                  <a:tcPr marL="9525" marR="9525" marT="9525" anchor="b"/>
                </a:tc>
                <a:tc>
                  <a:txBody>
                    <a:bodyPr/>
                    <a:lstStyle/>
                    <a:p>
                      <a:pPr algn="r" fontAlgn="b"/>
                      <a:r>
                        <a:rPr lang="en-US" sz="1100">
                          <a:effectLst/>
                        </a:rPr>
                        <a:t>2</a:t>
                      </a:r>
                      <a:endParaRPr lang="en-US" sz="1100">
                        <a:effectLst/>
                        <a:latin typeface="Calibri" panose="020F0502020204030204" pitchFamily="34" charset="0"/>
                      </a:endParaRPr>
                    </a:p>
                  </a:txBody>
                  <a:tcPr marL="9525" marR="9525" marT="9525" anchor="b"/>
                </a:tc>
                <a:tc>
                  <a:txBody>
                    <a:bodyPr/>
                    <a:lstStyle/>
                    <a:p>
                      <a:pPr algn="r" fontAlgn="b"/>
                      <a:r>
                        <a:rPr lang="en-US" sz="1100">
                          <a:effectLst/>
                        </a:rPr>
                        <a:t>4</a:t>
                      </a:r>
                      <a:endParaRPr lang="en-US" sz="1100">
                        <a:effectLst/>
                        <a:latin typeface="Calibri" panose="020F0502020204030204" pitchFamily="34" charset="0"/>
                      </a:endParaRPr>
                    </a:p>
                  </a:txBody>
                  <a:tcPr marL="9525" marR="9525" marT="9525" anchor="b"/>
                </a:tc>
                <a:extLst>
                  <a:ext uri="{0D108BD9-81ED-4DB2-BD59-A6C34878D82A}">
                    <a16:rowId xmlns:a16="http://schemas.microsoft.com/office/drawing/2014/main" val="948091276"/>
                  </a:ext>
                </a:extLst>
              </a:tr>
              <a:tr h="190500">
                <a:tc>
                  <a:txBody>
                    <a:bodyPr/>
                    <a:lstStyle/>
                    <a:p>
                      <a:pPr algn="r" fontAlgn="b"/>
                      <a:r>
                        <a:rPr lang="en-US" sz="1100">
                          <a:effectLst/>
                        </a:rPr>
                        <a:t>5</a:t>
                      </a:r>
                      <a:endParaRPr lang="en-US" sz="1100">
                        <a:effectLst/>
                        <a:latin typeface="Calibri" panose="020F0502020204030204" pitchFamily="34" charset="0"/>
                      </a:endParaRPr>
                    </a:p>
                  </a:txBody>
                  <a:tcPr marL="9525" marR="9525" marT="9525" anchor="b"/>
                </a:tc>
                <a:tc>
                  <a:txBody>
                    <a:bodyPr/>
                    <a:lstStyle/>
                    <a:p>
                      <a:pPr fontAlgn="b"/>
                      <a:r>
                        <a:rPr lang="en-US" sz="1100">
                          <a:effectLst/>
                        </a:rPr>
                        <a:t>Arturo</a:t>
                      </a:r>
                      <a:endParaRPr lang="en-US" sz="1100">
                        <a:effectLst/>
                        <a:latin typeface="Calibri" panose="020F0502020204030204" pitchFamily="34" charset="0"/>
                      </a:endParaRPr>
                    </a:p>
                  </a:txBody>
                  <a:tcPr marL="9525" marR="9525" marT="9525" anchor="b"/>
                </a:tc>
                <a:tc>
                  <a:txBody>
                    <a:bodyPr/>
                    <a:lstStyle/>
                    <a:p>
                      <a:pPr fontAlgn="b"/>
                      <a:r>
                        <a:rPr lang="en-US" sz="1100">
                          <a:effectLst/>
                        </a:rPr>
                        <a:t>Kafka</a:t>
                      </a:r>
                      <a:endParaRPr lang="en-US" sz="1100">
                        <a:effectLst/>
                        <a:latin typeface="Calibri" panose="020F0502020204030204" pitchFamily="34" charset="0"/>
                      </a:endParaRPr>
                    </a:p>
                  </a:txBody>
                  <a:tcPr marL="9525" marR="9525" marT="9525" anchor="b"/>
                </a:tc>
                <a:tc>
                  <a:txBody>
                    <a:bodyPr/>
                    <a:lstStyle/>
                    <a:p>
                      <a:pPr algn="r" fontAlgn="b"/>
                      <a:r>
                        <a:rPr lang="en-US" sz="1100">
                          <a:effectLst/>
                        </a:rPr>
                        <a:t>57</a:t>
                      </a:r>
                      <a:endParaRPr lang="en-US" sz="1100">
                        <a:effectLst/>
                        <a:latin typeface="Calibri" panose="020F0502020204030204" pitchFamily="34" charset="0"/>
                      </a:endParaRPr>
                    </a:p>
                  </a:txBody>
                  <a:tcPr marL="9525" marR="9525" marT="9525" anchor="b"/>
                </a:tc>
                <a:tc>
                  <a:txBody>
                    <a:bodyPr/>
                    <a:lstStyle/>
                    <a:p>
                      <a:pPr fontAlgn="b"/>
                      <a:r>
                        <a:rPr lang="en-US" sz="1100">
                          <a:effectLst/>
                        </a:rPr>
                        <a:t>M</a:t>
                      </a:r>
                      <a:endParaRPr lang="en-US" sz="1100">
                        <a:effectLst/>
                        <a:latin typeface="Calibri" panose="020F0502020204030204" pitchFamily="34" charset="0"/>
                      </a:endParaRPr>
                    </a:p>
                  </a:txBody>
                  <a:tcPr marL="9525" marR="9525" marT="9525" anchor="b"/>
                </a:tc>
                <a:tc>
                  <a:txBody>
                    <a:bodyPr/>
                    <a:lstStyle/>
                    <a:p>
                      <a:pPr fontAlgn="b"/>
                      <a:r>
                        <a:rPr lang="en-US" sz="1100">
                          <a:effectLst/>
                        </a:rPr>
                        <a:t>+1 531-455-1323</a:t>
                      </a:r>
                      <a:endParaRPr lang="en-US" sz="1100">
                        <a:effectLst/>
                        <a:latin typeface="Calibri" panose="020F0502020204030204" pitchFamily="34" charset="0"/>
                      </a:endParaRPr>
                    </a:p>
                  </a:txBody>
                  <a:tcPr marL="9525" marR="9525" marT="9525" anchor="b"/>
                </a:tc>
                <a:tc>
                  <a:txBody>
                    <a:bodyPr/>
                    <a:lstStyle/>
                    <a:p>
                      <a:pPr fontAlgn="b"/>
                      <a:r>
                        <a:rPr lang="en-US" sz="1100">
                          <a:effectLst/>
                        </a:rPr>
                        <a:t>Dehydration due to diarrheal diseases</a:t>
                      </a:r>
                      <a:endParaRPr lang="en-US" sz="1100">
                        <a:effectLst/>
                        <a:latin typeface="Calibri" panose="020F0502020204030204" pitchFamily="34" charset="0"/>
                      </a:endParaRPr>
                    </a:p>
                  </a:txBody>
                  <a:tcPr marL="9525" marR="9525" marT="9525" anchor="b"/>
                </a:tc>
                <a:tc>
                  <a:txBody>
                    <a:bodyPr/>
                    <a:lstStyle/>
                    <a:p>
                      <a:pPr fontAlgn="b"/>
                      <a:r>
                        <a:rPr lang="en-US" sz="1100">
                          <a:effectLst/>
                        </a:rPr>
                        <a:t>Amlodipine (Norvasc) </a:t>
                      </a:r>
                      <a:endParaRPr lang="en-US" sz="1100">
                        <a:solidFill>
                          <a:srgbClr val="444444"/>
                        </a:solidFill>
                        <a:effectLst/>
                        <a:latin typeface="Calibri" panose="020F0502020204030204" pitchFamily="34" charset="0"/>
                      </a:endParaRPr>
                    </a:p>
                  </a:txBody>
                  <a:tcPr marL="9525" marR="9525" marT="9525" anchor="b"/>
                </a:tc>
                <a:tc>
                  <a:txBody>
                    <a:bodyPr/>
                    <a:lstStyle/>
                    <a:p>
                      <a:pPr algn="r" fontAlgn="b"/>
                      <a:r>
                        <a:rPr lang="en-US" sz="1100">
                          <a:effectLst/>
                        </a:rPr>
                        <a:t>1</a:t>
                      </a:r>
                      <a:endParaRPr lang="en-US" sz="1100">
                        <a:effectLst/>
                        <a:latin typeface="Calibri" panose="020F0502020204030204" pitchFamily="34" charset="0"/>
                      </a:endParaRPr>
                    </a:p>
                  </a:txBody>
                  <a:tcPr marL="9525" marR="9525" marT="9525" anchor="b"/>
                </a:tc>
                <a:tc>
                  <a:txBody>
                    <a:bodyPr/>
                    <a:lstStyle/>
                    <a:p>
                      <a:pPr algn="r" fontAlgn="b"/>
                      <a:r>
                        <a:rPr lang="en-US" sz="1100">
                          <a:effectLst/>
                        </a:rPr>
                        <a:t>9</a:t>
                      </a:r>
                      <a:endParaRPr lang="en-US" sz="1100">
                        <a:effectLst/>
                        <a:latin typeface="Calibri" panose="020F0502020204030204" pitchFamily="34" charset="0"/>
                      </a:endParaRPr>
                    </a:p>
                  </a:txBody>
                  <a:tcPr marL="9525" marR="9525" marT="9525" anchor="b"/>
                </a:tc>
                <a:extLst>
                  <a:ext uri="{0D108BD9-81ED-4DB2-BD59-A6C34878D82A}">
                    <a16:rowId xmlns:a16="http://schemas.microsoft.com/office/drawing/2014/main" val="1718570972"/>
                  </a:ext>
                </a:extLst>
              </a:tr>
              <a:tr h="190500">
                <a:tc>
                  <a:txBody>
                    <a:bodyPr/>
                    <a:lstStyle/>
                    <a:p>
                      <a:pPr algn="r" fontAlgn="b"/>
                      <a:r>
                        <a:rPr lang="en-US" sz="1100">
                          <a:effectLst/>
                        </a:rPr>
                        <a:t>6</a:t>
                      </a:r>
                      <a:endParaRPr lang="en-US" sz="1100">
                        <a:effectLst/>
                        <a:latin typeface="Calibri" panose="020F0502020204030204" pitchFamily="34" charset="0"/>
                      </a:endParaRPr>
                    </a:p>
                  </a:txBody>
                  <a:tcPr marL="9525" marR="9525" marT="9525" anchor="b"/>
                </a:tc>
                <a:tc>
                  <a:txBody>
                    <a:bodyPr/>
                    <a:lstStyle/>
                    <a:p>
                      <a:pPr fontAlgn="b"/>
                      <a:r>
                        <a:rPr lang="en-US" sz="1100">
                          <a:effectLst/>
                        </a:rPr>
                        <a:t>Clarice</a:t>
                      </a:r>
                      <a:endParaRPr lang="en-US" sz="1100">
                        <a:effectLst/>
                        <a:latin typeface="Calibri" panose="020F0502020204030204" pitchFamily="34" charset="0"/>
                      </a:endParaRPr>
                    </a:p>
                  </a:txBody>
                  <a:tcPr marL="9525" marR="9525" marT="9525" anchor="b"/>
                </a:tc>
                <a:tc>
                  <a:txBody>
                    <a:bodyPr/>
                    <a:lstStyle/>
                    <a:p>
                      <a:pPr fontAlgn="b"/>
                      <a:r>
                        <a:rPr lang="en-US" sz="1100">
                          <a:effectLst/>
                        </a:rPr>
                        <a:t>Gustav</a:t>
                      </a:r>
                      <a:endParaRPr lang="en-US" sz="1100">
                        <a:effectLst/>
                        <a:latin typeface="Calibri" panose="020F0502020204030204" pitchFamily="34" charset="0"/>
                      </a:endParaRPr>
                    </a:p>
                  </a:txBody>
                  <a:tcPr marL="9525" marR="9525" marT="9525" anchor="b"/>
                </a:tc>
                <a:tc>
                  <a:txBody>
                    <a:bodyPr/>
                    <a:lstStyle/>
                    <a:p>
                      <a:pPr algn="r" fontAlgn="b"/>
                      <a:r>
                        <a:rPr lang="en-US" sz="1100">
                          <a:effectLst/>
                        </a:rPr>
                        <a:t>62</a:t>
                      </a:r>
                      <a:endParaRPr lang="en-US" sz="1100">
                        <a:effectLst/>
                        <a:latin typeface="Calibri" panose="020F0502020204030204" pitchFamily="34" charset="0"/>
                      </a:endParaRPr>
                    </a:p>
                  </a:txBody>
                  <a:tcPr marL="9525" marR="9525" marT="9525" anchor="b"/>
                </a:tc>
                <a:tc>
                  <a:txBody>
                    <a:bodyPr/>
                    <a:lstStyle/>
                    <a:p>
                      <a:pPr fontAlgn="b"/>
                      <a:r>
                        <a:rPr lang="en-US" sz="1100">
                          <a:effectLst/>
                        </a:rPr>
                        <a:t>F</a:t>
                      </a:r>
                      <a:endParaRPr lang="en-US" sz="1100">
                        <a:effectLst/>
                        <a:latin typeface="Calibri" panose="020F0502020204030204" pitchFamily="34" charset="0"/>
                      </a:endParaRPr>
                    </a:p>
                  </a:txBody>
                  <a:tcPr marL="9525" marR="9525" marT="9525" anchor="b"/>
                </a:tc>
                <a:tc>
                  <a:txBody>
                    <a:bodyPr/>
                    <a:lstStyle/>
                    <a:p>
                      <a:pPr fontAlgn="b"/>
                      <a:r>
                        <a:rPr lang="en-US" sz="1100">
                          <a:effectLst/>
                        </a:rPr>
                        <a:t>+1 312-904-8215</a:t>
                      </a:r>
                      <a:endParaRPr lang="en-US" sz="1100">
                        <a:effectLst/>
                        <a:latin typeface="Calibri" panose="020F0502020204030204" pitchFamily="34" charset="0"/>
                      </a:endParaRPr>
                    </a:p>
                  </a:txBody>
                  <a:tcPr marL="9525" marR="9525" marT="9525" anchor="b"/>
                </a:tc>
                <a:tc>
                  <a:txBody>
                    <a:bodyPr/>
                    <a:lstStyle/>
                    <a:p>
                      <a:pPr fontAlgn="b"/>
                      <a:r>
                        <a:rPr lang="en-US" sz="1100">
                          <a:effectLst/>
                        </a:rPr>
                        <a:t>Cirrhosis</a:t>
                      </a:r>
                      <a:endParaRPr lang="en-US" sz="1100">
                        <a:effectLst/>
                        <a:latin typeface="Calibri" panose="020F0502020204030204" pitchFamily="34" charset="0"/>
                      </a:endParaRPr>
                    </a:p>
                  </a:txBody>
                  <a:tcPr marL="9525" marR="9525" marT="9525" anchor="b"/>
                </a:tc>
                <a:tc>
                  <a:txBody>
                    <a:bodyPr/>
                    <a:lstStyle/>
                    <a:p>
                      <a:pPr fontAlgn="b"/>
                      <a:r>
                        <a:rPr lang="en-US" sz="1100">
                          <a:effectLst/>
                        </a:rPr>
                        <a:t>Hydrocodone/acetaminophen (Vicodin, Norco) </a:t>
                      </a:r>
                      <a:endParaRPr lang="en-US" sz="1100">
                        <a:solidFill>
                          <a:srgbClr val="444444"/>
                        </a:solidFill>
                        <a:effectLst/>
                        <a:latin typeface="Calibri" panose="020F0502020204030204" pitchFamily="34" charset="0"/>
                      </a:endParaRPr>
                    </a:p>
                  </a:txBody>
                  <a:tcPr marL="9525" marR="9525" marT="9525" anchor="b"/>
                </a:tc>
                <a:tc>
                  <a:txBody>
                    <a:bodyPr/>
                    <a:lstStyle/>
                    <a:p>
                      <a:pPr algn="r" fontAlgn="b"/>
                      <a:r>
                        <a:rPr lang="en-US" sz="1100">
                          <a:effectLst/>
                        </a:rPr>
                        <a:t>10</a:t>
                      </a:r>
                      <a:endParaRPr lang="en-US" sz="1100">
                        <a:effectLst/>
                        <a:latin typeface="Calibri" panose="020F0502020204030204" pitchFamily="34" charset="0"/>
                      </a:endParaRPr>
                    </a:p>
                  </a:txBody>
                  <a:tcPr marL="9525" marR="9525" marT="9525" anchor="b"/>
                </a:tc>
                <a:tc>
                  <a:txBody>
                    <a:bodyPr/>
                    <a:lstStyle/>
                    <a:p>
                      <a:pPr algn="r" fontAlgn="b"/>
                      <a:r>
                        <a:rPr lang="en-US" sz="1100">
                          <a:effectLst/>
                        </a:rPr>
                        <a:t>8</a:t>
                      </a:r>
                      <a:endParaRPr lang="en-US" sz="1100">
                        <a:effectLst/>
                        <a:latin typeface="Calibri" panose="020F0502020204030204" pitchFamily="34" charset="0"/>
                      </a:endParaRPr>
                    </a:p>
                  </a:txBody>
                  <a:tcPr marL="9525" marR="9525" marT="9525" anchor="b"/>
                </a:tc>
                <a:extLst>
                  <a:ext uri="{0D108BD9-81ED-4DB2-BD59-A6C34878D82A}">
                    <a16:rowId xmlns:a16="http://schemas.microsoft.com/office/drawing/2014/main" val="2003602397"/>
                  </a:ext>
                </a:extLst>
              </a:tr>
              <a:tr h="190500">
                <a:tc>
                  <a:txBody>
                    <a:bodyPr/>
                    <a:lstStyle/>
                    <a:p>
                      <a:pPr algn="r" fontAlgn="b"/>
                      <a:r>
                        <a:rPr lang="en-US" sz="1100">
                          <a:effectLst/>
                        </a:rPr>
                        <a:t>7</a:t>
                      </a:r>
                      <a:endParaRPr lang="en-US" sz="1100">
                        <a:effectLst/>
                        <a:latin typeface="Calibri" panose="020F0502020204030204" pitchFamily="34" charset="0"/>
                      </a:endParaRPr>
                    </a:p>
                  </a:txBody>
                  <a:tcPr marL="9525" marR="9525" marT="9525" anchor="b"/>
                </a:tc>
                <a:tc>
                  <a:txBody>
                    <a:bodyPr/>
                    <a:lstStyle/>
                    <a:p>
                      <a:pPr fontAlgn="b"/>
                      <a:r>
                        <a:rPr lang="en-US" sz="1100">
                          <a:effectLst/>
                        </a:rPr>
                        <a:t>Hamilton</a:t>
                      </a:r>
                      <a:endParaRPr lang="en-US" sz="1100">
                        <a:effectLst/>
                        <a:latin typeface="Calibri" panose="020F0502020204030204" pitchFamily="34" charset="0"/>
                      </a:endParaRPr>
                    </a:p>
                  </a:txBody>
                  <a:tcPr marL="9525" marR="9525" marT="9525" anchor="b"/>
                </a:tc>
                <a:tc>
                  <a:txBody>
                    <a:bodyPr/>
                    <a:lstStyle/>
                    <a:p>
                      <a:pPr fontAlgn="b"/>
                      <a:r>
                        <a:rPr lang="en-US" sz="1100">
                          <a:effectLst/>
                        </a:rPr>
                        <a:t>Mapplethorpe</a:t>
                      </a:r>
                      <a:endParaRPr lang="en-US" sz="1100">
                        <a:effectLst/>
                        <a:latin typeface="Calibri" panose="020F0502020204030204" pitchFamily="34" charset="0"/>
                      </a:endParaRPr>
                    </a:p>
                  </a:txBody>
                  <a:tcPr marL="9525" marR="9525" marT="9525" anchor="b"/>
                </a:tc>
                <a:tc>
                  <a:txBody>
                    <a:bodyPr/>
                    <a:lstStyle/>
                    <a:p>
                      <a:pPr algn="r" fontAlgn="b"/>
                      <a:r>
                        <a:rPr lang="en-US" sz="1100">
                          <a:effectLst/>
                        </a:rPr>
                        <a:t>25</a:t>
                      </a:r>
                      <a:endParaRPr lang="en-US" sz="1100">
                        <a:effectLst/>
                        <a:latin typeface="Calibri" panose="020F0502020204030204" pitchFamily="34" charset="0"/>
                      </a:endParaRPr>
                    </a:p>
                  </a:txBody>
                  <a:tcPr marL="9525" marR="9525" marT="9525" anchor="b"/>
                </a:tc>
                <a:tc>
                  <a:txBody>
                    <a:bodyPr/>
                    <a:lstStyle/>
                    <a:p>
                      <a:pPr fontAlgn="b"/>
                      <a:r>
                        <a:rPr lang="en-US" sz="1100">
                          <a:effectLst/>
                        </a:rPr>
                        <a:t>M</a:t>
                      </a:r>
                      <a:endParaRPr lang="en-US" sz="1100">
                        <a:effectLst/>
                        <a:latin typeface="Calibri" panose="020F0502020204030204" pitchFamily="34" charset="0"/>
                      </a:endParaRPr>
                    </a:p>
                  </a:txBody>
                  <a:tcPr marL="9525" marR="9525" marT="9525" anchor="b"/>
                </a:tc>
                <a:tc>
                  <a:txBody>
                    <a:bodyPr/>
                    <a:lstStyle/>
                    <a:p>
                      <a:pPr fontAlgn="b"/>
                      <a:r>
                        <a:rPr lang="en-US" sz="1100">
                          <a:effectLst/>
                        </a:rPr>
                        <a:t>+1 582-666-6248</a:t>
                      </a:r>
                      <a:endParaRPr lang="en-US" sz="1100">
                        <a:effectLst/>
                        <a:latin typeface="Calibri" panose="020F0502020204030204" pitchFamily="34" charset="0"/>
                      </a:endParaRPr>
                    </a:p>
                  </a:txBody>
                  <a:tcPr marL="9525" marR="9525" marT="9525" anchor="b"/>
                </a:tc>
                <a:tc>
                  <a:txBody>
                    <a:bodyPr/>
                    <a:lstStyle/>
                    <a:p>
                      <a:pPr fontAlgn="b"/>
                      <a:r>
                        <a:rPr lang="en-US" sz="1100">
                          <a:effectLst/>
                        </a:rPr>
                        <a:t>Tuberculosis</a:t>
                      </a:r>
                      <a:endParaRPr lang="en-US" sz="1100">
                        <a:effectLst/>
                        <a:latin typeface="Calibri" panose="020F0502020204030204" pitchFamily="34" charset="0"/>
                      </a:endParaRPr>
                    </a:p>
                  </a:txBody>
                  <a:tcPr marL="9525" marR="9525" marT="9525" anchor="b"/>
                </a:tc>
                <a:tc>
                  <a:txBody>
                    <a:bodyPr/>
                    <a:lstStyle/>
                    <a:p>
                      <a:pPr fontAlgn="b"/>
                      <a:r>
                        <a:rPr lang="en-US" sz="1100">
                          <a:effectLst/>
                        </a:rPr>
                        <a:t>Amoxicillin (Amoxil) </a:t>
                      </a:r>
                      <a:endParaRPr lang="en-US" sz="1100">
                        <a:effectLst/>
                        <a:latin typeface="Calibri" panose="020F0502020204030204" pitchFamily="34" charset="0"/>
                      </a:endParaRPr>
                    </a:p>
                  </a:txBody>
                  <a:tcPr marL="9525" marR="9525" marT="9525" anchor="b"/>
                </a:tc>
                <a:tc>
                  <a:txBody>
                    <a:bodyPr/>
                    <a:lstStyle/>
                    <a:p>
                      <a:pPr algn="r" fontAlgn="b"/>
                      <a:r>
                        <a:rPr lang="en-US" sz="1100">
                          <a:effectLst/>
                        </a:rPr>
                        <a:t>10</a:t>
                      </a:r>
                      <a:endParaRPr lang="en-US" sz="1100">
                        <a:effectLst/>
                        <a:latin typeface="Calibri" panose="020F0502020204030204" pitchFamily="34" charset="0"/>
                      </a:endParaRPr>
                    </a:p>
                  </a:txBody>
                  <a:tcPr marL="9525" marR="9525" marT="9525" anchor="b"/>
                </a:tc>
                <a:tc>
                  <a:txBody>
                    <a:bodyPr/>
                    <a:lstStyle/>
                    <a:p>
                      <a:pPr algn="r" fontAlgn="b"/>
                      <a:r>
                        <a:rPr lang="en-US" sz="1100">
                          <a:effectLst/>
                        </a:rPr>
                        <a:t>7</a:t>
                      </a:r>
                      <a:endParaRPr lang="en-US" sz="1100">
                        <a:effectLst/>
                        <a:latin typeface="Calibri" panose="020F0502020204030204" pitchFamily="34" charset="0"/>
                      </a:endParaRPr>
                    </a:p>
                  </a:txBody>
                  <a:tcPr marL="9525" marR="9525" marT="9525" anchor="b"/>
                </a:tc>
                <a:extLst>
                  <a:ext uri="{0D108BD9-81ED-4DB2-BD59-A6C34878D82A}">
                    <a16:rowId xmlns:a16="http://schemas.microsoft.com/office/drawing/2014/main" val="3391732849"/>
                  </a:ext>
                </a:extLst>
              </a:tr>
              <a:tr h="190500">
                <a:tc>
                  <a:txBody>
                    <a:bodyPr/>
                    <a:lstStyle/>
                    <a:p>
                      <a:pPr algn="r" fontAlgn="b"/>
                      <a:r>
                        <a:rPr lang="en-US" sz="1100">
                          <a:effectLst/>
                        </a:rPr>
                        <a:t>8</a:t>
                      </a:r>
                      <a:endParaRPr lang="en-US" sz="1100">
                        <a:effectLst/>
                        <a:latin typeface="Calibri" panose="020F0502020204030204" pitchFamily="34" charset="0"/>
                      </a:endParaRPr>
                    </a:p>
                  </a:txBody>
                  <a:tcPr marL="9525" marR="9525" marT="9525" anchor="b"/>
                </a:tc>
                <a:tc>
                  <a:txBody>
                    <a:bodyPr/>
                    <a:lstStyle/>
                    <a:p>
                      <a:pPr fontAlgn="b"/>
                      <a:r>
                        <a:rPr lang="en-US" sz="1100">
                          <a:effectLst/>
                        </a:rPr>
                        <a:t>Monica</a:t>
                      </a:r>
                      <a:endParaRPr lang="en-US" sz="1100">
                        <a:effectLst/>
                        <a:latin typeface="Calibri" panose="020F0502020204030204" pitchFamily="34" charset="0"/>
                      </a:endParaRPr>
                    </a:p>
                  </a:txBody>
                  <a:tcPr marL="9525" marR="9525" marT="9525" anchor="b"/>
                </a:tc>
                <a:tc>
                  <a:txBody>
                    <a:bodyPr/>
                    <a:lstStyle/>
                    <a:p>
                      <a:pPr fontAlgn="b"/>
                      <a:r>
                        <a:rPr lang="en-US" sz="1100">
                          <a:effectLst/>
                        </a:rPr>
                        <a:t>Suarez</a:t>
                      </a:r>
                      <a:endParaRPr lang="en-US" sz="1100">
                        <a:effectLst/>
                        <a:latin typeface="Calibri" panose="020F0502020204030204" pitchFamily="34" charset="0"/>
                      </a:endParaRPr>
                    </a:p>
                  </a:txBody>
                  <a:tcPr marL="9525" marR="9525" marT="9525" anchor="b"/>
                </a:tc>
                <a:tc>
                  <a:txBody>
                    <a:bodyPr/>
                    <a:lstStyle/>
                    <a:p>
                      <a:pPr algn="r" fontAlgn="b"/>
                      <a:r>
                        <a:rPr lang="en-US" sz="1100">
                          <a:effectLst/>
                        </a:rPr>
                        <a:t>85</a:t>
                      </a:r>
                      <a:endParaRPr lang="en-US" sz="1100">
                        <a:effectLst/>
                        <a:latin typeface="Calibri" panose="020F0502020204030204" pitchFamily="34" charset="0"/>
                      </a:endParaRPr>
                    </a:p>
                  </a:txBody>
                  <a:tcPr marL="9525" marR="9525" marT="9525" anchor="b"/>
                </a:tc>
                <a:tc>
                  <a:txBody>
                    <a:bodyPr/>
                    <a:lstStyle/>
                    <a:p>
                      <a:pPr fontAlgn="b"/>
                      <a:r>
                        <a:rPr lang="en-US" sz="1100">
                          <a:effectLst/>
                        </a:rPr>
                        <a:t>F</a:t>
                      </a:r>
                      <a:endParaRPr lang="en-US" sz="1100">
                        <a:effectLst/>
                        <a:latin typeface="Calibri" panose="020F0502020204030204" pitchFamily="34" charset="0"/>
                      </a:endParaRPr>
                    </a:p>
                  </a:txBody>
                  <a:tcPr marL="9525" marR="9525" marT="9525" anchor="b"/>
                </a:tc>
                <a:tc>
                  <a:txBody>
                    <a:bodyPr/>
                    <a:lstStyle/>
                    <a:p>
                      <a:pPr fontAlgn="b"/>
                      <a:r>
                        <a:rPr lang="en-US" sz="1100">
                          <a:effectLst/>
                        </a:rPr>
                        <a:t>+1 314-358-6003</a:t>
                      </a:r>
                      <a:endParaRPr lang="en-US" sz="1100">
                        <a:effectLst/>
                        <a:latin typeface="Calibri" panose="020F0502020204030204" pitchFamily="34" charset="0"/>
                      </a:endParaRPr>
                    </a:p>
                  </a:txBody>
                  <a:tcPr marL="9525" marR="9525" marT="9525" anchor="b"/>
                </a:tc>
                <a:tc>
                  <a:txBody>
                    <a:bodyPr/>
                    <a:lstStyle/>
                    <a:p>
                      <a:pPr fontAlgn="b"/>
                      <a:r>
                        <a:rPr lang="en-US" sz="1100">
                          <a:effectLst/>
                        </a:rPr>
                        <a:t>Influenza</a:t>
                      </a:r>
                      <a:endParaRPr lang="en-US" sz="1100">
                        <a:effectLst/>
                        <a:latin typeface="Calibri" panose="020F0502020204030204" pitchFamily="34" charset="0"/>
                      </a:endParaRPr>
                    </a:p>
                  </a:txBody>
                  <a:tcPr marL="9525" marR="9525" marT="9525" anchor="b"/>
                </a:tc>
                <a:tc>
                  <a:txBody>
                    <a:bodyPr/>
                    <a:lstStyle/>
                    <a:p>
                      <a:pPr fontAlgn="b"/>
                      <a:r>
                        <a:rPr lang="en-US" sz="1100">
                          <a:effectLst/>
                        </a:rPr>
                        <a:t>Omeprazole (Prilosec)</a:t>
                      </a:r>
                      <a:endParaRPr lang="en-US" sz="1100">
                        <a:solidFill>
                          <a:srgbClr val="444444"/>
                        </a:solidFill>
                        <a:effectLst/>
                        <a:latin typeface="Calibri" panose="020F0502020204030204" pitchFamily="34" charset="0"/>
                      </a:endParaRPr>
                    </a:p>
                  </a:txBody>
                  <a:tcPr marL="9525" marR="9525" marT="9525" anchor="b"/>
                </a:tc>
                <a:tc>
                  <a:txBody>
                    <a:bodyPr/>
                    <a:lstStyle/>
                    <a:p>
                      <a:pPr algn="r" fontAlgn="b"/>
                      <a:r>
                        <a:rPr lang="en-US" sz="1100">
                          <a:effectLst/>
                        </a:rPr>
                        <a:t>2</a:t>
                      </a:r>
                      <a:endParaRPr lang="en-US" sz="1100">
                        <a:effectLst/>
                        <a:latin typeface="Calibri" panose="020F0502020204030204" pitchFamily="34" charset="0"/>
                      </a:endParaRPr>
                    </a:p>
                  </a:txBody>
                  <a:tcPr marL="9525" marR="9525" marT="9525" anchor="b"/>
                </a:tc>
                <a:tc>
                  <a:txBody>
                    <a:bodyPr/>
                    <a:lstStyle/>
                    <a:p>
                      <a:pPr algn="r" fontAlgn="b"/>
                      <a:r>
                        <a:rPr lang="en-US" sz="1100">
                          <a:effectLst/>
                        </a:rPr>
                        <a:t>7</a:t>
                      </a:r>
                      <a:endParaRPr lang="en-US" sz="1100">
                        <a:effectLst/>
                        <a:latin typeface="Calibri" panose="020F0502020204030204" pitchFamily="34" charset="0"/>
                      </a:endParaRPr>
                    </a:p>
                  </a:txBody>
                  <a:tcPr marL="9525" marR="9525" marT="9525" anchor="b"/>
                </a:tc>
                <a:extLst>
                  <a:ext uri="{0D108BD9-81ED-4DB2-BD59-A6C34878D82A}">
                    <a16:rowId xmlns:a16="http://schemas.microsoft.com/office/drawing/2014/main" val="2670199769"/>
                  </a:ext>
                </a:extLst>
              </a:tr>
              <a:tr h="190500">
                <a:tc>
                  <a:txBody>
                    <a:bodyPr/>
                    <a:lstStyle/>
                    <a:p>
                      <a:pPr algn="r" fontAlgn="b"/>
                      <a:r>
                        <a:rPr lang="en-US" sz="1100">
                          <a:effectLst/>
                        </a:rPr>
                        <a:t>9</a:t>
                      </a:r>
                      <a:endParaRPr lang="en-US" sz="1100">
                        <a:effectLst/>
                        <a:latin typeface="Calibri" panose="020F0502020204030204" pitchFamily="34" charset="0"/>
                      </a:endParaRPr>
                    </a:p>
                  </a:txBody>
                  <a:tcPr marL="9525" marR="9525" marT="9525" anchor="b"/>
                </a:tc>
                <a:tc>
                  <a:txBody>
                    <a:bodyPr/>
                    <a:lstStyle/>
                    <a:p>
                      <a:pPr fontAlgn="b"/>
                      <a:r>
                        <a:rPr lang="en-US" sz="1100">
                          <a:effectLst/>
                        </a:rPr>
                        <a:t>Hilde</a:t>
                      </a:r>
                      <a:endParaRPr lang="en-US" sz="1100">
                        <a:effectLst/>
                        <a:latin typeface="Calibri" panose="020F0502020204030204" pitchFamily="34" charset="0"/>
                      </a:endParaRPr>
                    </a:p>
                  </a:txBody>
                  <a:tcPr marL="9525" marR="9525" marT="9525" anchor="b"/>
                </a:tc>
                <a:tc>
                  <a:txBody>
                    <a:bodyPr/>
                    <a:lstStyle/>
                    <a:p>
                      <a:pPr fontAlgn="b"/>
                      <a:r>
                        <a:rPr lang="en-US" sz="1100">
                          <a:effectLst/>
                        </a:rPr>
                        <a:t>Changestorm</a:t>
                      </a:r>
                      <a:endParaRPr lang="en-US" sz="1100">
                        <a:effectLst/>
                        <a:latin typeface="Calibri" panose="020F0502020204030204" pitchFamily="34" charset="0"/>
                      </a:endParaRPr>
                    </a:p>
                  </a:txBody>
                  <a:tcPr marL="9525" marR="9525" marT="9525" anchor="b"/>
                </a:tc>
                <a:tc>
                  <a:txBody>
                    <a:bodyPr/>
                    <a:lstStyle/>
                    <a:p>
                      <a:pPr algn="r" fontAlgn="b"/>
                      <a:r>
                        <a:rPr lang="en-US" sz="1100">
                          <a:effectLst/>
                        </a:rPr>
                        <a:t>51</a:t>
                      </a:r>
                      <a:endParaRPr lang="en-US" sz="1100">
                        <a:effectLst/>
                        <a:latin typeface="Calibri" panose="020F0502020204030204" pitchFamily="34" charset="0"/>
                      </a:endParaRPr>
                    </a:p>
                  </a:txBody>
                  <a:tcPr marL="9525" marR="9525" marT="9525" anchor="b"/>
                </a:tc>
                <a:tc>
                  <a:txBody>
                    <a:bodyPr/>
                    <a:lstStyle/>
                    <a:p>
                      <a:pPr fontAlgn="b"/>
                      <a:r>
                        <a:rPr lang="en-US" sz="1100">
                          <a:effectLst/>
                        </a:rPr>
                        <a:t>F</a:t>
                      </a:r>
                      <a:endParaRPr lang="en-US" sz="1100">
                        <a:effectLst/>
                        <a:latin typeface="Calibri" panose="020F0502020204030204" pitchFamily="34" charset="0"/>
                      </a:endParaRPr>
                    </a:p>
                  </a:txBody>
                  <a:tcPr marL="9525" marR="9525" marT="9525" anchor="b"/>
                </a:tc>
                <a:tc>
                  <a:txBody>
                    <a:bodyPr/>
                    <a:lstStyle/>
                    <a:p>
                      <a:pPr fontAlgn="b"/>
                      <a:r>
                        <a:rPr lang="en-US" sz="1100">
                          <a:effectLst/>
                        </a:rPr>
                        <a:t>+1 505-358-6633</a:t>
                      </a:r>
                      <a:endParaRPr lang="en-US" sz="1100">
                        <a:effectLst/>
                        <a:latin typeface="Calibri" panose="020F0502020204030204" pitchFamily="34" charset="0"/>
                      </a:endParaRPr>
                    </a:p>
                  </a:txBody>
                  <a:tcPr marL="9525" marR="9525" marT="9525" anchor="b"/>
                </a:tc>
                <a:tc>
                  <a:txBody>
                    <a:bodyPr/>
                    <a:lstStyle/>
                    <a:p>
                      <a:pPr fontAlgn="b"/>
                      <a:r>
                        <a:rPr lang="en-US" sz="1100">
                          <a:effectLst/>
                        </a:rPr>
                        <a:t>Heart disease</a:t>
                      </a:r>
                      <a:endParaRPr lang="en-US" sz="1100">
                        <a:effectLst/>
                        <a:latin typeface="Calibri" panose="020F0502020204030204" pitchFamily="34" charset="0"/>
                      </a:endParaRPr>
                    </a:p>
                  </a:txBody>
                  <a:tcPr marL="9525" marR="9525" marT="9525" anchor="b"/>
                </a:tc>
                <a:tc>
                  <a:txBody>
                    <a:bodyPr/>
                    <a:lstStyle/>
                    <a:p>
                      <a:pPr fontAlgn="b"/>
                      <a:r>
                        <a:rPr lang="en-US" sz="1100">
                          <a:effectLst/>
                        </a:rPr>
                        <a:t>Levothyroxine</a:t>
                      </a:r>
                      <a:endParaRPr lang="en-US" sz="1100">
                        <a:effectLst/>
                        <a:latin typeface="Calibri" panose="020F0502020204030204" pitchFamily="34" charset="0"/>
                      </a:endParaRPr>
                    </a:p>
                  </a:txBody>
                  <a:tcPr marL="9525" marR="9525" marT="9525" anchor="b"/>
                </a:tc>
                <a:tc>
                  <a:txBody>
                    <a:bodyPr/>
                    <a:lstStyle/>
                    <a:p>
                      <a:pPr algn="r" fontAlgn="b"/>
                      <a:r>
                        <a:rPr lang="en-US" sz="1100">
                          <a:effectLst/>
                        </a:rPr>
                        <a:t>3</a:t>
                      </a:r>
                      <a:endParaRPr lang="en-US" sz="1100">
                        <a:effectLst/>
                        <a:latin typeface="Calibri" panose="020F0502020204030204" pitchFamily="34" charset="0"/>
                      </a:endParaRPr>
                    </a:p>
                  </a:txBody>
                  <a:tcPr marL="9525" marR="9525" marT="9525" anchor="b"/>
                </a:tc>
                <a:tc>
                  <a:txBody>
                    <a:bodyPr/>
                    <a:lstStyle/>
                    <a:p>
                      <a:pPr algn="r" fontAlgn="b"/>
                      <a:r>
                        <a:rPr lang="en-US" sz="1100">
                          <a:effectLst/>
                        </a:rPr>
                        <a:t>4</a:t>
                      </a:r>
                      <a:endParaRPr lang="en-US" sz="1100">
                        <a:effectLst/>
                        <a:latin typeface="Calibri" panose="020F0502020204030204" pitchFamily="34" charset="0"/>
                      </a:endParaRPr>
                    </a:p>
                  </a:txBody>
                  <a:tcPr marL="9525" marR="9525" marT="9525" anchor="b"/>
                </a:tc>
                <a:extLst>
                  <a:ext uri="{0D108BD9-81ED-4DB2-BD59-A6C34878D82A}">
                    <a16:rowId xmlns:a16="http://schemas.microsoft.com/office/drawing/2014/main" val="852208803"/>
                  </a:ext>
                </a:extLst>
              </a:tr>
              <a:tr h="190500">
                <a:tc>
                  <a:txBody>
                    <a:bodyPr/>
                    <a:lstStyle/>
                    <a:p>
                      <a:pPr algn="r" fontAlgn="b"/>
                      <a:r>
                        <a:rPr lang="en-US" sz="1100">
                          <a:effectLst/>
                        </a:rPr>
                        <a:t>10</a:t>
                      </a:r>
                      <a:endParaRPr lang="en-US" sz="1100">
                        <a:effectLst/>
                        <a:latin typeface="Calibri" panose="020F0502020204030204" pitchFamily="34" charset="0"/>
                      </a:endParaRPr>
                    </a:p>
                  </a:txBody>
                  <a:tcPr marL="9525" marR="9525" marT="9525" anchor="b"/>
                </a:tc>
                <a:tc>
                  <a:txBody>
                    <a:bodyPr/>
                    <a:lstStyle/>
                    <a:p>
                      <a:pPr fontAlgn="b"/>
                      <a:r>
                        <a:rPr lang="en-US" sz="1100">
                          <a:effectLst/>
                        </a:rPr>
                        <a:t>Carl</a:t>
                      </a:r>
                      <a:endParaRPr lang="en-US" sz="1100">
                        <a:effectLst/>
                        <a:latin typeface="Calibri" panose="020F0502020204030204" pitchFamily="34" charset="0"/>
                      </a:endParaRPr>
                    </a:p>
                  </a:txBody>
                  <a:tcPr marL="9525" marR="9525" marT="9525" anchor="b"/>
                </a:tc>
                <a:tc>
                  <a:txBody>
                    <a:bodyPr/>
                    <a:lstStyle/>
                    <a:p>
                      <a:pPr fontAlgn="b"/>
                      <a:r>
                        <a:rPr lang="en-US" sz="1100">
                          <a:effectLst/>
                        </a:rPr>
                        <a:t>Smith</a:t>
                      </a:r>
                      <a:endParaRPr lang="en-US" sz="1100">
                        <a:effectLst/>
                        <a:latin typeface="Calibri" panose="020F0502020204030204" pitchFamily="34" charset="0"/>
                      </a:endParaRPr>
                    </a:p>
                  </a:txBody>
                  <a:tcPr marL="9525" marR="9525" marT="9525" anchor="b"/>
                </a:tc>
                <a:tc>
                  <a:txBody>
                    <a:bodyPr/>
                    <a:lstStyle/>
                    <a:p>
                      <a:pPr algn="r" fontAlgn="b"/>
                      <a:r>
                        <a:rPr lang="en-US" sz="1100">
                          <a:effectLst/>
                        </a:rPr>
                        <a:t>99</a:t>
                      </a:r>
                      <a:endParaRPr lang="en-US" sz="1100">
                        <a:effectLst/>
                        <a:latin typeface="Calibri" panose="020F0502020204030204" pitchFamily="34" charset="0"/>
                      </a:endParaRPr>
                    </a:p>
                  </a:txBody>
                  <a:tcPr marL="9525" marR="9525" marT="9525" anchor="b"/>
                </a:tc>
                <a:tc>
                  <a:txBody>
                    <a:bodyPr/>
                    <a:lstStyle/>
                    <a:p>
                      <a:pPr fontAlgn="b"/>
                      <a:r>
                        <a:rPr lang="en-US" sz="1100">
                          <a:effectLst/>
                        </a:rPr>
                        <a:t>M</a:t>
                      </a:r>
                      <a:endParaRPr lang="en-US" sz="1100">
                        <a:effectLst/>
                        <a:latin typeface="Calibri" panose="020F0502020204030204" pitchFamily="34" charset="0"/>
                      </a:endParaRPr>
                    </a:p>
                  </a:txBody>
                  <a:tcPr marL="9525" marR="9525" marT="9525" anchor="b"/>
                </a:tc>
                <a:tc>
                  <a:txBody>
                    <a:bodyPr/>
                    <a:lstStyle/>
                    <a:p>
                      <a:pPr fontAlgn="b"/>
                      <a:r>
                        <a:rPr lang="en-US" sz="1100">
                          <a:effectLst/>
                        </a:rPr>
                        <a:t>+1 312-363-0003</a:t>
                      </a:r>
                      <a:endParaRPr lang="en-US" sz="1100">
                        <a:effectLst/>
                        <a:latin typeface="Calibri" panose="020F0502020204030204" pitchFamily="34" charset="0"/>
                      </a:endParaRPr>
                    </a:p>
                  </a:txBody>
                  <a:tcPr marL="9525" marR="9525" marT="9525" anchor="b"/>
                </a:tc>
                <a:tc>
                  <a:txBody>
                    <a:bodyPr/>
                    <a:lstStyle/>
                    <a:p>
                      <a:pPr fontAlgn="b"/>
                      <a:r>
                        <a:rPr lang="en-US" sz="1100">
                          <a:effectLst/>
                        </a:rPr>
                        <a:t>Malaria</a:t>
                      </a:r>
                      <a:endParaRPr lang="en-US" sz="1100">
                        <a:effectLst/>
                        <a:latin typeface="Calibri" panose="020F0502020204030204" pitchFamily="34" charset="0"/>
                      </a:endParaRPr>
                    </a:p>
                  </a:txBody>
                  <a:tcPr marL="9525" marR="9525" marT="9525" anchor="b"/>
                </a:tc>
                <a:tc>
                  <a:txBody>
                    <a:bodyPr/>
                    <a:lstStyle/>
                    <a:p>
                      <a:pPr fontAlgn="b"/>
                      <a:r>
                        <a:rPr lang="en-US" sz="1100">
                          <a:effectLst/>
                        </a:rPr>
                        <a:t>Atorvastatin</a:t>
                      </a:r>
                      <a:endParaRPr lang="en-US" sz="1100">
                        <a:effectLst/>
                        <a:latin typeface="Calibri" panose="020F0502020204030204" pitchFamily="34" charset="0"/>
                      </a:endParaRPr>
                    </a:p>
                  </a:txBody>
                  <a:tcPr marL="9525" marR="9525" marT="9525" anchor="b"/>
                </a:tc>
                <a:tc>
                  <a:txBody>
                    <a:bodyPr/>
                    <a:lstStyle/>
                    <a:p>
                      <a:pPr algn="r" fontAlgn="b"/>
                      <a:r>
                        <a:rPr lang="en-US" sz="1100">
                          <a:effectLst/>
                        </a:rPr>
                        <a:t>1</a:t>
                      </a:r>
                      <a:endParaRPr lang="en-US" sz="1100">
                        <a:effectLst/>
                        <a:latin typeface="Calibri" panose="020F0502020204030204" pitchFamily="34" charset="0"/>
                      </a:endParaRPr>
                    </a:p>
                  </a:txBody>
                  <a:tcPr marL="9525" marR="9525" marT="9525" anchor="b"/>
                </a:tc>
                <a:tc>
                  <a:txBody>
                    <a:bodyPr/>
                    <a:lstStyle/>
                    <a:p>
                      <a:pPr algn="r" fontAlgn="b"/>
                      <a:r>
                        <a:rPr lang="en-US" sz="1100">
                          <a:effectLst/>
                        </a:rPr>
                        <a:t>9</a:t>
                      </a:r>
                      <a:endParaRPr lang="en-US" sz="1100">
                        <a:effectLst/>
                        <a:latin typeface="Calibri" panose="020F0502020204030204" pitchFamily="34" charset="0"/>
                      </a:endParaRPr>
                    </a:p>
                  </a:txBody>
                  <a:tcPr marL="9525" marR="9525" marT="9525" anchor="b"/>
                </a:tc>
                <a:extLst>
                  <a:ext uri="{0D108BD9-81ED-4DB2-BD59-A6C34878D82A}">
                    <a16:rowId xmlns:a16="http://schemas.microsoft.com/office/drawing/2014/main" val="3790488834"/>
                  </a:ext>
                </a:extLst>
              </a:tr>
            </a:tbl>
          </a:graphicData>
        </a:graphic>
      </p:graphicFrame>
    </p:spTree>
    <p:extLst>
      <p:ext uri="{BB962C8B-B14F-4D97-AF65-F5344CB8AC3E}">
        <p14:creationId xmlns:p14="http://schemas.microsoft.com/office/powerpoint/2010/main" val="33966421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41</TotalTime>
  <Words>386</Words>
  <Application>Microsoft Office PowerPoint</Application>
  <PresentationFormat>Widescreen</PresentationFormat>
  <Paragraphs>58</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Integral</vt:lpstr>
      <vt:lpstr>. HOSPITAL MANAGEMENT SYSTEM DATABASE</vt:lpstr>
      <vt:lpstr>Project Idea #3</vt:lpstr>
      <vt:lpstr>What entities did you discover in your project?</vt:lpstr>
      <vt:lpstr>What attributes do they have?</vt:lpstr>
      <vt:lpstr>What information is probably not important and can be removed?</vt:lpstr>
      <vt:lpstr>What information is important and must be included?</vt:lpstr>
      <vt:lpstr>Can some of these entities be generalized? For example: In a school, Teacher and Advisor are both ‘Staff’</vt:lpstr>
      <vt:lpstr>erd</vt:lpstr>
      <vt:lpstr>TABLE: PATIENT</vt:lpstr>
      <vt:lpstr>TABLE: HOSPITAL</vt:lpstr>
      <vt:lpstr>TABLE: ROOM</vt:lpstr>
      <vt:lpstr>TABLE: PATIENT_ROOM</vt:lpstr>
      <vt:lpstr>TABLE: STAFF</vt:lpstr>
      <vt:lpstr>TABLE: PATIENT_STAFF</vt:lpstr>
      <vt:lpstr>TABLE: BILL</vt:lpstr>
      <vt:lpstr>reports</vt:lpstr>
      <vt:lpstr>Formatting and validations</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HOSPITAL MANAGEMENT SYSTEM DATABASE</dc:title>
  <dc:creator>mezlinha@gmail.com</dc:creator>
  <cp:lastModifiedBy>mezlinha@gmail.com</cp:lastModifiedBy>
  <cp:revision>166</cp:revision>
  <dcterms:created xsi:type="dcterms:W3CDTF">2021-10-15T20:38:13Z</dcterms:created>
  <dcterms:modified xsi:type="dcterms:W3CDTF">2021-11-01T21:02:53Z</dcterms:modified>
</cp:coreProperties>
</file>