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304" r:id="rId4"/>
    <p:sldId id="313" r:id="rId5"/>
    <p:sldId id="314" r:id="rId6"/>
    <p:sldId id="306" r:id="rId7"/>
    <p:sldId id="307" r:id="rId8"/>
    <p:sldId id="309" r:id="rId9"/>
    <p:sldId id="311" r:id="rId10"/>
    <p:sldId id="310" r:id="rId11"/>
    <p:sldId id="312" r:id="rId12"/>
    <p:sldId id="315" r:id="rId13"/>
    <p:sldId id="303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73" autoAdjust="0"/>
  </p:normalViewPr>
  <p:slideViewPr>
    <p:cSldViewPr>
      <p:cViewPr varScale="1">
        <p:scale>
          <a:sx n="85" d="100"/>
          <a:sy n="8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C9B14-F79E-435F-8FC3-F8037689E2C3}" type="datetimeFigureOut">
              <a:rPr lang="en-AU" smtClean="0"/>
              <a:pPr/>
              <a:t>5/12/2016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606D7-9BCF-454A-AF17-FD6DDD1A023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79543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9008-FDC8-4358-8B6E-8F53DD04F66E}" type="datetimeFigureOut">
              <a:rPr lang="en-AU" smtClean="0"/>
              <a:pPr/>
              <a:t>5/12/2016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BC87-FB2A-451C-94FF-35CF66A05D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9008-FDC8-4358-8B6E-8F53DD04F66E}" type="datetimeFigureOut">
              <a:rPr lang="en-AU" smtClean="0"/>
              <a:pPr/>
              <a:t>5/12/2016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BC87-FB2A-451C-94FF-35CF66A05D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9008-FDC8-4358-8B6E-8F53DD04F66E}" type="datetimeFigureOut">
              <a:rPr lang="en-AU" smtClean="0"/>
              <a:pPr/>
              <a:t>5/12/2016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BC87-FB2A-451C-94FF-35CF66A05D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9008-FDC8-4358-8B6E-8F53DD04F66E}" type="datetimeFigureOut">
              <a:rPr lang="en-AU" smtClean="0"/>
              <a:pPr/>
              <a:t>5/12/2016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BC87-FB2A-451C-94FF-35CF66A05D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9008-FDC8-4358-8B6E-8F53DD04F66E}" type="datetimeFigureOut">
              <a:rPr lang="en-AU" smtClean="0"/>
              <a:pPr/>
              <a:t>5/12/2016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BC87-FB2A-451C-94FF-35CF66A05D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9008-FDC8-4358-8B6E-8F53DD04F66E}" type="datetimeFigureOut">
              <a:rPr lang="en-AU" smtClean="0"/>
              <a:pPr/>
              <a:t>5/12/2016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BC87-FB2A-451C-94FF-35CF66A05D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9008-FDC8-4358-8B6E-8F53DD04F66E}" type="datetimeFigureOut">
              <a:rPr lang="en-AU" smtClean="0"/>
              <a:pPr/>
              <a:t>5/12/2016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BC87-FB2A-451C-94FF-35CF66A05D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9008-FDC8-4358-8B6E-8F53DD04F66E}" type="datetimeFigureOut">
              <a:rPr lang="en-AU" smtClean="0"/>
              <a:pPr/>
              <a:t>5/12/2016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BC87-FB2A-451C-94FF-35CF66A05D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9008-FDC8-4358-8B6E-8F53DD04F66E}" type="datetimeFigureOut">
              <a:rPr lang="en-AU" smtClean="0"/>
              <a:pPr/>
              <a:t>5/12/2016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BC87-FB2A-451C-94FF-35CF66A05D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9008-FDC8-4358-8B6E-8F53DD04F66E}" type="datetimeFigureOut">
              <a:rPr lang="en-AU" smtClean="0"/>
              <a:pPr/>
              <a:t>5/12/2016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BC87-FB2A-451C-94FF-35CF66A05D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9008-FDC8-4358-8B6E-8F53DD04F66E}" type="datetimeFigureOut">
              <a:rPr lang="en-AU" smtClean="0"/>
              <a:pPr/>
              <a:t>5/12/2016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BC87-FB2A-451C-94FF-35CF66A05D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9008-FDC8-4358-8B6E-8F53DD04F66E}" type="datetimeFigureOut">
              <a:rPr lang="en-AU" smtClean="0"/>
              <a:pPr/>
              <a:t>5/12/2016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9BC87-FB2A-451C-94FF-35CF66A05D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80728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 smtClean="0">
                <a:solidFill>
                  <a:schemeClr val="tx2">
                    <a:lumMod val="75000"/>
                  </a:schemeClr>
                </a:solidFill>
              </a:rPr>
              <a:t>Recreational and </a:t>
            </a:r>
            <a:br>
              <a:rPr lang="en-AU" sz="40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4000" b="1" dirty="0" smtClean="0">
                <a:solidFill>
                  <a:schemeClr val="tx2">
                    <a:lumMod val="75000"/>
                  </a:schemeClr>
                </a:solidFill>
              </a:rPr>
              <a:t>Artisanal </a:t>
            </a:r>
            <a:r>
              <a:rPr lang="en-AU" sz="4000" b="1" dirty="0" smtClean="0">
                <a:solidFill>
                  <a:schemeClr val="tx2">
                    <a:lumMod val="75000"/>
                  </a:schemeClr>
                </a:solidFill>
              </a:rPr>
              <a:t>Fisheries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5596" y="3212976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 smtClean="0">
                <a:solidFill>
                  <a:schemeClr val="tx2">
                    <a:lumMod val="75000"/>
                  </a:schemeClr>
                </a:solidFill>
              </a:rPr>
              <a:t>Dr Michael Smith   &amp;   Dr Athol Whitten</a:t>
            </a:r>
          </a:p>
          <a:p>
            <a:pPr algn="ctr"/>
            <a:endParaRPr lang="en-AU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7004" y="4509120"/>
            <a:ext cx="134999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Autofit/>
          </a:bodyPr>
          <a:lstStyle/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In 1991, Chile formed MEABRs (Management and Exploitation Areas for Benthic Resources)</a:t>
            </a:r>
          </a:p>
          <a:p>
            <a:r>
              <a:rPr lang="en-AU" sz="2800" dirty="0" err="1" smtClean="0">
                <a:solidFill>
                  <a:schemeClr val="tx2">
                    <a:lumMod val="75000"/>
                  </a:schemeClr>
                </a:solidFill>
              </a:rPr>
              <a:t>Caletas</a:t>
            </a: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 could apply for exclusive access to harvest benthic resources on their coastline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Each can do their own resource inventory and make their own management plan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The central government evaluates these plans and </a:t>
            </a: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monitors their implementation</a:t>
            </a:r>
          </a:p>
          <a:p>
            <a:r>
              <a:rPr lang="en-AU" sz="2800" dirty="0" err="1" smtClean="0">
                <a:solidFill>
                  <a:schemeClr val="tx2">
                    <a:lumMod val="75000"/>
                  </a:schemeClr>
                </a:solidFill>
              </a:rPr>
              <a:t>Caletas</a:t>
            </a: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 also have the legal right to exclude any outsiders from fishing in their area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	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Case study: Chilean loco fishery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Autofit/>
          </a:bodyPr>
          <a:lstStyle/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It works!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There are now 547 registered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MEABRs, covering 103,000ha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Loco in the </a:t>
            </a:r>
            <a:r>
              <a:rPr lang="en-AU" sz="2800" dirty="0" err="1" smtClean="0">
                <a:solidFill>
                  <a:schemeClr val="tx2">
                    <a:lumMod val="75000"/>
                  </a:schemeClr>
                </a:solidFill>
              </a:rPr>
              <a:t>caleta</a:t>
            </a: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 areas are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much more abundant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Overall harvest has increased,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incomes have also increased</a:t>
            </a:r>
          </a:p>
          <a:p>
            <a:r>
              <a:rPr lang="en-AU" sz="2800" dirty="0" err="1" smtClean="0">
                <a:solidFill>
                  <a:schemeClr val="tx2">
                    <a:lumMod val="75000"/>
                  </a:schemeClr>
                </a:solidFill>
              </a:rPr>
              <a:t>Caleta</a:t>
            </a: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 members feel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empowered and in control of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their own future</a:t>
            </a: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 l="8055" t="7515" r="8173" b="5313"/>
          <a:stretch>
            <a:fillRect/>
          </a:stretch>
        </p:blipFill>
        <p:spPr bwMode="auto">
          <a:xfrm>
            <a:off x="5508104" y="1196751"/>
            <a:ext cx="3312368" cy="4685789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	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Case study: Chilean loco fishery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Autofit/>
          </a:bodyPr>
          <a:lstStyle/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Controlled access is vital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Most common management tool is TURFs (Territorial Users Right to Fish)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Mostly useful for sedentary resources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Allow for data collection, management planning, and enforcement at very fine scales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Almost always community based (e.g. </a:t>
            </a:r>
            <a:r>
              <a:rPr lang="en-AU" sz="2800" dirty="0" err="1" smtClean="0">
                <a:solidFill>
                  <a:schemeClr val="tx2">
                    <a:lumMod val="75000"/>
                  </a:schemeClr>
                </a:solidFill>
              </a:rPr>
              <a:t>caletas</a:t>
            </a: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Social and political leadership are needed</a:t>
            </a:r>
            <a:endParaRPr lang="en-AU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	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Artisanal fisheries: lessons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	Group activity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9654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Consider a recreational fishery that you are familiar with. </a:t>
            </a:r>
          </a:p>
          <a:p>
            <a:pPr>
              <a:spcBef>
                <a:spcPts val="600"/>
              </a:spcBef>
            </a:pP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How is the fishery managed at present?</a:t>
            </a:r>
          </a:p>
          <a:p>
            <a:pPr>
              <a:spcBef>
                <a:spcPts val="600"/>
              </a:spcBef>
            </a:pP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Identify what data are currently collected, and how the fishery is being assessed (if at all).</a:t>
            </a:r>
          </a:p>
          <a:p>
            <a:pPr>
              <a:spcBef>
                <a:spcPts val="600"/>
              </a:spcBef>
            </a:pP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What are some other ways that the fishery could be managed?</a:t>
            </a:r>
          </a:p>
        </p:txBody>
      </p:sp>
    </p:spTree>
    <p:extLst>
      <p:ext uri="{BB962C8B-B14F-4D97-AF65-F5344CB8AC3E}">
        <p14:creationId xmlns="" xmlns:p14="http://schemas.microsoft.com/office/powerpoint/2010/main" val="20851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884" y="1916832"/>
            <a:ext cx="2088232" cy="2227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5856" y="462357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www.mezo.com.au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	Session Outline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Small-scale fisheries overview</a:t>
            </a:r>
          </a:p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Management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challenges</a:t>
            </a:r>
          </a:p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Case studies</a:t>
            </a:r>
          </a:p>
          <a:p>
            <a:pPr lvl="1"/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	 What is a small-scale fishery?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Most of the harvest is for local consumption or sale within the community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Usually harvest many different resources, mostly close to shore, many sedentary species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May involve isolated communities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Communities may have limited alternatives for food or employment</a:t>
            </a:r>
            <a:endParaRPr lang="en-AU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2" cstate="print"/>
          <a:srcRect l="91421" t="10909" b="10547"/>
          <a:stretch>
            <a:fillRect/>
          </a:stretch>
        </p:blipFill>
        <p:spPr bwMode="auto">
          <a:xfrm>
            <a:off x="107504" y="1556792"/>
            <a:ext cx="8964488" cy="51845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	Fisheries management tools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2" cstate="print"/>
          <a:srcRect l="925" t="1272" r="490" b="87872"/>
          <a:stretch>
            <a:fillRect/>
          </a:stretch>
        </p:blipFill>
        <p:spPr bwMode="auto">
          <a:xfrm>
            <a:off x="107504" y="908720"/>
            <a:ext cx="8964488" cy="72008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19672" y="980728"/>
            <a:ext cx="1120050" cy="504057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 algn="ctr"/>
            <a:r>
              <a:rPr lang="en-AU" sz="3200" dirty="0" smtClean="0">
                <a:solidFill>
                  <a:schemeClr val="tx2"/>
                </a:solidFill>
              </a:rPr>
              <a:t>Catch</a:t>
            </a:r>
            <a:endParaRPr lang="en-AU" sz="3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8254" y="980727"/>
            <a:ext cx="1120050" cy="504057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 algn="ctr"/>
            <a:r>
              <a:rPr lang="en-AU" sz="3200" dirty="0" smtClean="0">
                <a:solidFill>
                  <a:schemeClr val="tx2"/>
                </a:solidFill>
              </a:rPr>
              <a:t>Effort</a:t>
            </a:r>
            <a:endParaRPr lang="en-AU" sz="3200" dirty="0">
              <a:solidFill>
                <a:schemeClr val="tx2"/>
              </a:solidFill>
            </a:endParaRPr>
          </a:p>
        </p:txBody>
      </p:sp>
      <p:pic>
        <p:nvPicPr>
          <p:cNvPr id="11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1224136" cy="1080120"/>
          </a:xfrm>
          <a:prstGeom prst="ellipse">
            <a:avLst/>
          </a:prstGeom>
          <a:noFill/>
        </p:spPr>
      </p:pic>
      <p:pic>
        <p:nvPicPr>
          <p:cNvPr id="12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924944"/>
            <a:ext cx="1296144" cy="936104"/>
          </a:xfrm>
          <a:prstGeom prst="ellipse">
            <a:avLst/>
          </a:prstGeom>
          <a:noFill/>
        </p:spPr>
      </p:pic>
      <p:pic>
        <p:nvPicPr>
          <p:cNvPr id="13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221088"/>
            <a:ext cx="1080120" cy="1008112"/>
          </a:xfrm>
          <a:prstGeom prst="ellipse">
            <a:avLst/>
          </a:prstGeom>
          <a:noFill/>
        </p:spPr>
      </p:pic>
      <p:pic>
        <p:nvPicPr>
          <p:cNvPr id="14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5517232"/>
            <a:ext cx="1080120" cy="1080120"/>
          </a:xfrm>
          <a:prstGeom prst="ellipse">
            <a:avLst/>
          </a:prstGeom>
          <a:noFill/>
        </p:spPr>
      </p:pic>
      <p:pic>
        <p:nvPicPr>
          <p:cNvPr id="15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3968" y="5517232"/>
            <a:ext cx="1152128" cy="1080120"/>
          </a:xfrm>
          <a:prstGeom prst="ellipse">
            <a:avLst/>
          </a:prstGeom>
          <a:noFill/>
        </p:spPr>
      </p:pic>
      <p:pic>
        <p:nvPicPr>
          <p:cNvPr id="16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47456" y="2924944"/>
            <a:ext cx="1224136" cy="1008112"/>
          </a:xfrm>
          <a:prstGeom prst="ellipse">
            <a:avLst/>
          </a:prstGeom>
          <a:noFill/>
        </p:spPr>
      </p:pic>
      <p:pic>
        <p:nvPicPr>
          <p:cNvPr id="17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45732" y="1628800"/>
            <a:ext cx="1116632" cy="936104"/>
          </a:xfrm>
          <a:prstGeom prst="ellipse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19672" y="1556792"/>
            <a:ext cx="2592288" cy="504056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Total Allowable Catch </a:t>
            </a:r>
          </a:p>
          <a:p>
            <a:r>
              <a:rPr lang="en-AU" b="1" dirty="0" smtClean="0">
                <a:solidFill>
                  <a:schemeClr val="tx2"/>
                </a:solidFill>
              </a:rPr>
              <a:t>(TAC) for the fishery</a:t>
            </a: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Landing fees</a:t>
            </a: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Individual quotas</a:t>
            </a:r>
          </a:p>
          <a:p>
            <a:r>
              <a:rPr lang="en-AU" b="1" dirty="0" smtClean="0">
                <a:solidFill>
                  <a:schemeClr val="tx2"/>
                </a:solidFill>
              </a:rPr>
              <a:t>(shares of the TAC)</a:t>
            </a: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Selectivity criteria</a:t>
            </a:r>
          </a:p>
          <a:p>
            <a:r>
              <a:rPr lang="en-AU" b="1" dirty="0" smtClean="0">
                <a:solidFill>
                  <a:schemeClr val="tx2"/>
                </a:solidFill>
              </a:rPr>
              <a:t>(age / size / sex)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1556792"/>
            <a:ext cx="3312368" cy="504056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Licences and restrictions</a:t>
            </a:r>
          </a:p>
          <a:p>
            <a:r>
              <a:rPr lang="en-AU" b="1" dirty="0" smtClean="0">
                <a:solidFill>
                  <a:schemeClr val="tx2"/>
                </a:solidFill>
              </a:rPr>
              <a:t>(access or capacity)</a:t>
            </a: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Technical restrictions</a:t>
            </a:r>
          </a:p>
          <a:p>
            <a:r>
              <a:rPr lang="en-AU" b="1" dirty="0" smtClean="0">
                <a:solidFill>
                  <a:schemeClr val="tx2"/>
                </a:solidFill>
              </a:rPr>
              <a:t>(gear or fishing practice)</a:t>
            </a: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Subsidies / taxation of inputs</a:t>
            </a:r>
          </a:p>
          <a:p>
            <a:r>
              <a:rPr lang="en-AU" b="1" dirty="0" smtClean="0">
                <a:solidFill>
                  <a:schemeClr val="tx2"/>
                </a:solidFill>
              </a:rPr>
              <a:t>(Fuel; support for modernisation)</a:t>
            </a: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Limit number of fishing days</a:t>
            </a:r>
          </a:p>
          <a:p>
            <a:r>
              <a:rPr lang="en-AU" b="1" dirty="0" smtClean="0">
                <a:solidFill>
                  <a:schemeClr val="tx2"/>
                </a:solidFill>
              </a:rPr>
              <a:t>(days at sea; closed periods)</a:t>
            </a:r>
          </a:p>
        </p:txBody>
      </p:sp>
      <p:pic>
        <p:nvPicPr>
          <p:cNvPr id="20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83968" y="4293096"/>
            <a:ext cx="1224136" cy="1008112"/>
          </a:xfrm>
          <a:prstGeom prst="ellipse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2" cstate="print"/>
          <a:srcRect l="91421" t="10909" b="10547"/>
          <a:stretch>
            <a:fillRect/>
          </a:stretch>
        </p:blipFill>
        <p:spPr bwMode="auto">
          <a:xfrm>
            <a:off x="107504" y="1556792"/>
            <a:ext cx="8964488" cy="51845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	Fisheries management tools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2" cstate="print"/>
          <a:srcRect l="925" t="1272" r="490" b="87872"/>
          <a:stretch>
            <a:fillRect/>
          </a:stretch>
        </p:blipFill>
        <p:spPr bwMode="auto">
          <a:xfrm>
            <a:off x="107504" y="908720"/>
            <a:ext cx="8964488" cy="72008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19672" y="980728"/>
            <a:ext cx="1120050" cy="504057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 algn="ctr"/>
            <a:r>
              <a:rPr lang="en-AU" sz="3200" dirty="0" smtClean="0">
                <a:solidFill>
                  <a:schemeClr val="tx2"/>
                </a:solidFill>
              </a:rPr>
              <a:t>Catch</a:t>
            </a:r>
            <a:endParaRPr lang="en-AU" sz="3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8254" y="980727"/>
            <a:ext cx="1120050" cy="504057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 algn="ctr"/>
            <a:r>
              <a:rPr lang="en-AU" sz="3200" dirty="0" smtClean="0">
                <a:solidFill>
                  <a:schemeClr val="tx2"/>
                </a:solidFill>
              </a:rPr>
              <a:t>Effort</a:t>
            </a:r>
            <a:endParaRPr lang="en-AU" sz="3200" dirty="0">
              <a:solidFill>
                <a:schemeClr val="tx2"/>
              </a:solidFill>
            </a:endParaRPr>
          </a:p>
        </p:txBody>
      </p:sp>
      <p:pic>
        <p:nvPicPr>
          <p:cNvPr id="11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1224136" cy="1080120"/>
          </a:xfrm>
          <a:prstGeom prst="ellipse">
            <a:avLst/>
          </a:prstGeom>
          <a:noFill/>
        </p:spPr>
      </p:pic>
      <p:pic>
        <p:nvPicPr>
          <p:cNvPr id="12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924944"/>
            <a:ext cx="1296144" cy="936104"/>
          </a:xfrm>
          <a:prstGeom prst="ellipse">
            <a:avLst/>
          </a:prstGeom>
          <a:noFill/>
        </p:spPr>
      </p:pic>
      <p:pic>
        <p:nvPicPr>
          <p:cNvPr id="13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221088"/>
            <a:ext cx="1080120" cy="1008112"/>
          </a:xfrm>
          <a:prstGeom prst="ellipse">
            <a:avLst/>
          </a:prstGeom>
          <a:noFill/>
        </p:spPr>
      </p:pic>
      <p:pic>
        <p:nvPicPr>
          <p:cNvPr id="14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5517232"/>
            <a:ext cx="1080120" cy="1080120"/>
          </a:xfrm>
          <a:prstGeom prst="ellipse">
            <a:avLst/>
          </a:prstGeom>
          <a:noFill/>
        </p:spPr>
      </p:pic>
      <p:pic>
        <p:nvPicPr>
          <p:cNvPr id="15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3968" y="5517232"/>
            <a:ext cx="1152128" cy="1080120"/>
          </a:xfrm>
          <a:prstGeom prst="ellipse">
            <a:avLst/>
          </a:prstGeom>
          <a:noFill/>
        </p:spPr>
      </p:pic>
      <p:pic>
        <p:nvPicPr>
          <p:cNvPr id="16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47456" y="2924944"/>
            <a:ext cx="1224136" cy="1008112"/>
          </a:xfrm>
          <a:prstGeom prst="ellipse">
            <a:avLst/>
          </a:prstGeom>
          <a:noFill/>
        </p:spPr>
      </p:pic>
      <p:pic>
        <p:nvPicPr>
          <p:cNvPr id="17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45732" y="1628800"/>
            <a:ext cx="1116632" cy="936104"/>
          </a:xfrm>
          <a:prstGeom prst="ellipse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19672" y="1556792"/>
            <a:ext cx="2592288" cy="504056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Total Allowable Catch </a:t>
            </a:r>
          </a:p>
          <a:p>
            <a:r>
              <a:rPr lang="en-AU" b="1" dirty="0" smtClean="0">
                <a:solidFill>
                  <a:schemeClr val="tx2"/>
                </a:solidFill>
              </a:rPr>
              <a:t>(TAC) for the fishery</a:t>
            </a: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Landing fees</a:t>
            </a: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Individual quotas</a:t>
            </a:r>
          </a:p>
          <a:p>
            <a:r>
              <a:rPr lang="en-AU" b="1" dirty="0" smtClean="0">
                <a:solidFill>
                  <a:schemeClr val="tx2"/>
                </a:solidFill>
              </a:rPr>
              <a:t>(shares of the TAC)</a:t>
            </a: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Selectivity criteria</a:t>
            </a:r>
          </a:p>
          <a:p>
            <a:r>
              <a:rPr lang="en-AU" b="1" dirty="0" smtClean="0">
                <a:solidFill>
                  <a:schemeClr val="tx2"/>
                </a:solidFill>
              </a:rPr>
              <a:t>(age / size / sex)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1556792"/>
            <a:ext cx="3312368" cy="504056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Licences and restrictions</a:t>
            </a:r>
          </a:p>
          <a:p>
            <a:r>
              <a:rPr lang="en-AU" b="1" dirty="0" smtClean="0">
                <a:solidFill>
                  <a:schemeClr val="tx2"/>
                </a:solidFill>
              </a:rPr>
              <a:t>(access or capacity)</a:t>
            </a: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Technical restrictions</a:t>
            </a:r>
          </a:p>
          <a:p>
            <a:r>
              <a:rPr lang="en-AU" b="1" dirty="0" smtClean="0">
                <a:solidFill>
                  <a:schemeClr val="tx2"/>
                </a:solidFill>
              </a:rPr>
              <a:t>(gear or fishing practice)</a:t>
            </a: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Subsidies / taxation of inputs</a:t>
            </a:r>
          </a:p>
          <a:p>
            <a:r>
              <a:rPr lang="en-AU" b="1" dirty="0" smtClean="0">
                <a:solidFill>
                  <a:schemeClr val="tx2"/>
                </a:solidFill>
              </a:rPr>
              <a:t>(Fuel; support for modernisation)</a:t>
            </a:r>
          </a:p>
          <a:p>
            <a:endParaRPr lang="en-AU" b="1" dirty="0" smtClean="0">
              <a:solidFill>
                <a:schemeClr val="tx2"/>
              </a:solidFill>
            </a:endParaRPr>
          </a:p>
          <a:p>
            <a:endParaRPr lang="en-AU" b="1" dirty="0" smtClean="0">
              <a:solidFill>
                <a:schemeClr val="tx2"/>
              </a:solidFill>
            </a:endParaRPr>
          </a:p>
          <a:p>
            <a:r>
              <a:rPr lang="en-AU" b="1" dirty="0" smtClean="0">
                <a:solidFill>
                  <a:schemeClr val="tx2"/>
                </a:solidFill>
              </a:rPr>
              <a:t>Limit number of fishing days</a:t>
            </a:r>
          </a:p>
          <a:p>
            <a:r>
              <a:rPr lang="en-AU" b="1" dirty="0" smtClean="0">
                <a:solidFill>
                  <a:schemeClr val="tx2"/>
                </a:solidFill>
              </a:rPr>
              <a:t>(days at sea; closed periods)</a:t>
            </a:r>
          </a:p>
        </p:txBody>
      </p:sp>
      <p:pic>
        <p:nvPicPr>
          <p:cNvPr id="20" name="Picture 2" descr="http://worldoceanreview.com/en/files/2010/10/k6_schema_fischereimanagement_e_en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83968" y="4293096"/>
            <a:ext cx="1224136" cy="1008112"/>
          </a:xfrm>
          <a:prstGeom prst="ellipse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383395" y="4365104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b="1" dirty="0" smtClean="0"/>
              <a:t>?</a:t>
            </a:r>
            <a:endParaRPr lang="en-AU" sz="6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95736" y="1457489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b="1" dirty="0" smtClean="0"/>
              <a:t>X</a:t>
            </a:r>
            <a:endParaRPr lang="en-AU" sz="8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93282" y="2753633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b="1" dirty="0" smtClean="0"/>
              <a:t>X</a:t>
            </a:r>
            <a:endParaRPr lang="en-AU" sz="8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73802" y="4265801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b="1" dirty="0" smtClean="0"/>
              <a:t>X</a:t>
            </a:r>
            <a:endParaRPr lang="en-AU" sz="8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063915" y="155679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b="1" dirty="0" smtClean="0"/>
              <a:t>?</a:t>
            </a:r>
            <a:endParaRPr lang="en-A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Carnivorous snail, eaten by local people for over 1000 years. Harvested by diving in shallow water or walking on the coast at low tide.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Pre-1974, small fishery for local consumption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In the 1970s, Chilean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government policy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changed to encourage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exports, subsidies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granted for boats and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processing plants</a:t>
            </a:r>
            <a:endParaRPr lang="en-AU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8" name="Picture 4" descr="https://upload.wikimedia.org/wikipedia/commons/6/64/Concholepas_concholep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212976"/>
            <a:ext cx="4354830" cy="28289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29825" y="6084004"/>
            <a:ext cx="257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 smtClean="0">
                <a:solidFill>
                  <a:schemeClr val="tx2">
                    <a:lumMod val="75000"/>
                  </a:schemeClr>
                </a:solidFill>
              </a:rPr>
              <a:t>Concholepas</a:t>
            </a:r>
            <a:r>
              <a:rPr lang="en-AU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AU" i="1" dirty="0" err="1" smtClean="0">
                <a:solidFill>
                  <a:schemeClr val="tx2">
                    <a:lumMod val="75000"/>
                  </a:schemeClr>
                </a:solidFill>
              </a:rPr>
              <a:t>concholepas</a:t>
            </a:r>
            <a:endParaRPr lang="en-AU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	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Case study: Chilean loco fishery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Prices grew rapidly,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new markets were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opened up (esp. in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Asia), the catch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grew 4-6x by 1980</a:t>
            </a:r>
            <a:endParaRPr lang="en-AU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Conflicts erupted,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and the fishery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declined through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the 1980s</a:t>
            </a:r>
            <a:endParaRPr lang="en-AU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Traditional management measures failed, and the fishery was closed in 1989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Research clearly showed fishing caused the decline</a:t>
            </a:r>
            <a:endParaRPr lang="en-AU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30" name="Picture 6" descr="http://www.authenticfoodquest.com/wp-content/uploads/2015/11/Locos_Raw_AF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196752"/>
            <a:ext cx="4869458" cy="3240360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	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Case study: Chilean loco fishery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	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Case study: Chilean loco fishery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Along 4100km of coastline,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Chile has 425 small fishing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communities called </a:t>
            </a:r>
            <a:r>
              <a:rPr lang="en-AU" sz="2800" i="1" dirty="0" err="1" smtClean="0">
                <a:solidFill>
                  <a:schemeClr val="tx2">
                    <a:lumMod val="75000"/>
                  </a:schemeClr>
                </a:solidFill>
              </a:rPr>
              <a:t>caletas</a:t>
            </a:r>
            <a:endParaRPr lang="en-AU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Traditionally they sell to a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local market, and only fish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their local resources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May harvest over 20 types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of fish and shellfish, but the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loco was a major income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Other employment is hard </a:t>
            </a:r>
            <a:b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to find</a:t>
            </a:r>
            <a:endParaRPr lang="en-AU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6628" name="Picture 4" descr="https://upload.wikimedia.org/wikipedia/commons/2/26/Map_of_Chile_in_South_America.png"/>
          <p:cNvPicPr>
            <a:picLocks noChangeAspect="1" noChangeArrowheads="1"/>
          </p:cNvPicPr>
          <p:nvPr/>
        </p:nvPicPr>
        <p:blipFill>
          <a:blip r:embed="rId2" cstate="print"/>
          <a:srcRect l="24499"/>
          <a:stretch>
            <a:fillRect/>
          </a:stretch>
        </p:blipFill>
        <p:spPr bwMode="auto">
          <a:xfrm>
            <a:off x="5076056" y="1052736"/>
            <a:ext cx="3607877" cy="5517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Chilean fisheries management was very “top-down”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Data collection, research, regulation, compliance, etc are all handled centrally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Top-down works well for a large-scale fishery with controlled access that targets a single stock</a:t>
            </a:r>
          </a:p>
          <a:p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Chilean </a:t>
            </a:r>
            <a:r>
              <a:rPr lang="en-AU" sz="2800" dirty="0" err="1" smtClean="0">
                <a:solidFill>
                  <a:schemeClr val="tx2">
                    <a:lumMod val="75000"/>
                  </a:schemeClr>
                </a:solidFill>
              </a:rPr>
              <a:t>caletas</a:t>
            </a:r>
            <a:r>
              <a:rPr lang="en-AU" sz="2800" dirty="0" smtClean="0">
                <a:solidFill>
                  <a:schemeClr val="tx2">
                    <a:lumMod val="75000"/>
                  </a:schemeClr>
                </a:solidFill>
              </a:rPr>
              <a:t> are different: </a:t>
            </a:r>
          </a:p>
          <a:p>
            <a:pPr lvl="1"/>
            <a:r>
              <a:rPr lang="en-AU" sz="2400" dirty="0" smtClean="0">
                <a:solidFill>
                  <a:schemeClr val="tx2">
                    <a:lumMod val="75000"/>
                  </a:schemeClr>
                </a:solidFill>
              </a:rPr>
              <a:t>Many access points, many different fleets</a:t>
            </a:r>
          </a:p>
          <a:p>
            <a:pPr lvl="1"/>
            <a:r>
              <a:rPr lang="en-AU" sz="2400" dirty="0" smtClean="0">
                <a:solidFill>
                  <a:schemeClr val="tx2">
                    <a:lumMod val="75000"/>
                  </a:schemeClr>
                </a:solidFill>
              </a:rPr>
              <a:t>Many of the target species (e.g. loco) are sedentary</a:t>
            </a:r>
          </a:p>
          <a:p>
            <a:pPr lvl="1"/>
            <a:r>
              <a:rPr lang="en-AU" sz="2400" dirty="0" smtClean="0">
                <a:solidFill>
                  <a:schemeClr val="tx2">
                    <a:lumMod val="75000"/>
                  </a:schemeClr>
                </a:solidFill>
              </a:rPr>
              <a:t>Biology (growth rates, size at maturity) vary regionally</a:t>
            </a:r>
          </a:p>
          <a:p>
            <a:pPr lvl="1"/>
            <a:r>
              <a:rPr lang="en-AU" sz="2400" dirty="0" smtClean="0">
                <a:solidFill>
                  <a:schemeClr val="tx2">
                    <a:lumMod val="75000"/>
                  </a:schemeClr>
                </a:solidFill>
              </a:rPr>
              <a:t>Coastline is too long for effective management, monitoring, or enforcement</a:t>
            </a:r>
          </a:p>
          <a:p>
            <a:pPr lvl="1"/>
            <a:endParaRPr lang="en-A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AU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	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Case study: Chilean loco fishery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512</Words>
  <Application>Microsoft Office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 Session Outline</vt:lpstr>
      <vt:lpstr>  What is a small-scale fishery?</vt:lpstr>
      <vt:lpstr> Fisheries management tools</vt:lpstr>
      <vt:lpstr> Fisheries management tools</vt:lpstr>
      <vt:lpstr>  Case study: Chilean loco fishery</vt:lpstr>
      <vt:lpstr>  Case study: Chilean loco fishery</vt:lpstr>
      <vt:lpstr>  Case study: Chilean loco fishery</vt:lpstr>
      <vt:lpstr>  Case study: Chilean loco fishery</vt:lpstr>
      <vt:lpstr>  Case study: Chilean loco fishery</vt:lpstr>
      <vt:lpstr>  Case study: Chilean loco fishery</vt:lpstr>
      <vt:lpstr>  Artisanal fisheries: lessons</vt:lpstr>
      <vt:lpstr> Group activity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87</cp:revision>
  <dcterms:created xsi:type="dcterms:W3CDTF">2016-11-30T22:42:56Z</dcterms:created>
  <dcterms:modified xsi:type="dcterms:W3CDTF">2016-12-05T11:16:02Z</dcterms:modified>
</cp:coreProperties>
</file>