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2b5cb3c61_0_1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2b5cb3c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b5cb3c61_0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2b5cb3c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2b5cb3c61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2b5cb3c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2b5cb3c61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2b5cb3c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2b5cb3c61_0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2b5cb3c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2b5cb3c61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2b5cb3c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2b5cb3c61_0_1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2b5cb3c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b5cb3c61_0_2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2b5cb3c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2b5cb3c61_0_1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2b5cb3c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2b5cb3c61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2b5cb3c6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8da7ab02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8da7ab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a8da7ab02_0_1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a8da7ab0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8da7ab02_0_1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8da7ab0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8da7ab02_0_1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8da7ab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8da7ab02_0_1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8da7ab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b5cb3c61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b5cb3c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8da7ab02_0_1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8da7ab0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2b5cb3c61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2b5cb3c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b5cb3c61_0_1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2b5cb3c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10" Type="http://schemas.openxmlformats.org/officeDocument/2006/relationships/image" Target="../media/image20.png"/><Relationship Id="rId9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03650" y="617275"/>
            <a:ext cx="81192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Выпускная квалификационная работа магистра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и модификация метода CoGradient Descent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220658"/>
            <a:ext cx="76881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студент группы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382006-3м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Репин В. 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д.ф.м.н.,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профессор кафедры АГиДМ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Золотых Н.Ю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264550" y="6127800"/>
            <a:ext cx="2713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Нижний Новгород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2022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10.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2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Условие применения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100" y="1987300"/>
            <a:ext cx="23717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655650" y="1845250"/>
            <a:ext cx="539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Вводится характеристика для определения того, сошлась ли переменная. Пороговое значение может быть разным для различных задач, а также может быть динамическим.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900" y="3024825"/>
            <a:ext cx="50196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710475" y="4104925"/>
            <a:ext cx="7758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 для корректировки: в случае асинхронности сходимости со стороны </a:t>
            </a:r>
            <a:r>
              <a:rPr b="1" lang="ru"/>
              <a:t>x</a:t>
            </a:r>
            <a:r>
              <a:rPr lang="ru"/>
              <a:t>, то есть ограничение разреженности по </a:t>
            </a:r>
            <a:r>
              <a:rPr b="1" lang="ru"/>
              <a:t>x</a:t>
            </a:r>
            <a:r>
              <a:rPr b="1" lang="ru"/>
              <a:t> </a:t>
            </a:r>
            <a:r>
              <a:rPr lang="ru"/>
              <a:t>перешло свой нижний порог, а </a:t>
            </a:r>
            <a:r>
              <a:rPr b="1" lang="ru"/>
              <a:t>A </a:t>
            </a:r>
            <a:r>
              <a:rPr lang="ru"/>
              <a:t>- ещё нет, мы корректируем </a:t>
            </a:r>
            <a:r>
              <a:rPr b="1" lang="ru"/>
              <a:t>x</a:t>
            </a:r>
            <a:r>
              <a:rPr lang="ru"/>
              <a:t> преимущественно в тех компонентах, которые асинхронность вызывают. Нормы </a:t>
            </a:r>
            <a:r>
              <a:rPr b="1" lang="ru"/>
              <a:t>A</a:t>
            </a:r>
            <a:r>
              <a:rPr lang="ru"/>
              <a:t> и </a:t>
            </a:r>
            <a:r>
              <a:rPr b="1" lang="ru"/>
              <a:t>x </a:t>
            </a:r>
            <a:r>
              <a:rPr lang="ru"/>
              <a:t>при выполнении данного условия существенно различны.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11.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Модификации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717025" y="2195000"/>
            <a:ext cx="20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/>
              <a:t>Оригинальный метод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047375" y="2195000"/>
            <a:ext cx="1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 1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858525" y="2195000"/>
            <a:ext cx="1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 2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13200" y="1736700"/>
            <a:ext cx="7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проблема вывода: спорный шаг алгоритма.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75" y="2466975"/>
            <a:ext cx="16287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439375" y="3868975"/>
            <a:ext cx="264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Прямой шаг градиентного спуска в задаче на максимум (?), но всё равно неверно.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формула: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88" y="5217250"/>
            <a:ext cx="1914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363" y="3201775"/>
            <a:ext cx="1981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8738" y="2505075"/>
            <a:ext cx="2038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6813" y="3086100"/>
            <a:ext cx="2362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3318513" y="3878950"/>
            <a:ext cx="264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Обратный</a:t>
            </a:r>
            <a:r>
              <a:rPr lang="ru"/>
              <a:t> шаг градиентного спуска в задаче на минимум.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Итоговая формула: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0450" y="5279600"/>
            <a:ext cx="17430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088" y="2577100"/>
            <a:ext cx="2038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5988" y="3097000"/>
            <a:ext cx="21145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6129663" y="3905800"/>
            <a:ext cx="264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Прямой </a:t>
            </a:r>
            <a:r>
              <a:rPr lang="ru"/>
              <a:t>шаг градиентного спуска в задаче на минимум.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Противоречит идее метода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Итоговая формула:</a:t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15850" y="5356900"/>
            <a:ext cx="1674842" cy="4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439300" y="2230075"/>
            <a:ext cx="2647200" cy="35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3332475" y="2239950"/>
            <a:ext cx="2647200" cy="35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129350" y="2239950"/>
            <a:ext cx="2647200" cy="35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12.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4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Модификации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723075" y="1973525"/>
            <a:ext cx="3700500" cy="37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4802800" y="1973525"/>
            <a:ext cx="3700500" cy="37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191900" y="2062325"/>
            <a:ext cx="3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введении преобразования: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25" y="2553725"/>
            <a:ext cx="1752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878225" y="3345125"/>
            <a:ext cx="342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 скалярного произведения не сохраняется. Практические результаты при этом не ухудшаются. </a:t>
            </a:r>
            <a:br>
              <a:rPr lang="ru"/>
            </a:br>
            <a:r>
              <a:rPr lang="ru"/>
              <a:t>Введём сохранение знака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чётных степеней.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238" y="5059350"/>
            <a:ext cx="1835884" cy="4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4802775" y="2015725"/>
            <a:ext cx="370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 применения отслеживает конкретные значения норм на текущем шаге.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894325" y="3018124"/>
            <a:ext cx="342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Введём новое условие, где отслеживается асинхронность сходимости в динамике.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Меньше гиперпараметров, меньше привязки к конкретной задаче.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975" y="4729625"/>
            <a:ext cx="2065003" cy="4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438" y="5110200"/>
            <a:ext cx="2338069" cy="4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13.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" name="Google Shape;242;p25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5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метода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5150900" y="2198300"/>
            <a:ext cx="3868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Производная </a:t>
            </a:r>
            <a:r>
              <a:rPr b="1" lang="ru"/>
              <a:t>A </a:t>
            </a:r>
            <a:r>
              <a:rPr lang="ru"/>
              <a:t>по </a:t>
            </a:r>
            <a:r>
              <a:rPr b="1" lang="ru"/>
              <a:t>x </a:t>
            </a:r>
            <a:r>
              <a:rPr lang="ru"/>
              <a:t>заменяется на отношение приращений между итерациями метода, явной зависимости нет.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приближении компоненты </a:t>
            </a:r>
            <a:r>
              <a:rPr b="1" lang="ru"/>
              <a:t>x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 её приращения к нулю,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заменяется на 1.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ru"/>
              <a:t>Альтернативное условие применения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ru"/>
              <a:t>Сохранение знака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ru"/>
              <a:t>Различный способ вывода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675"/>
            <a:ext cx="4846100" cy="459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14.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6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работоспособности метода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25" y="1817900"/>
            <a:ext cx="7486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50" y="2329525"/>
            <a:ext cx="3876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875" y="2377150"/>
            <a:ext cx="35052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868350" y="3205325"/>
            <a:ext cx="75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функция от двух переменных, но </a:t>
            </a:r>
            <a:r>
              <a:rPr b="1" lang="ru"/>
              <a:t>x </a:t>
            </a:r>
            <a:r>
              <a:rPr lang="ru"/>
              <a:t>может быть скорректирован CoGD, если представить её в другом виде. </a:t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3025" y="3872738"/>
            <a:ext cx="2837475" cy="242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2389" y="3872750"/>
            <a:ext cx="2817410" cy="24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1160525" y="4558850"/>
            <a:ext cx="27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GD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877350" y="4443175"/>
            <a:ext cx="1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ADAM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15.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7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модификаций. Финальная формула</a:t>
            </a:r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89675"/>
            <a:ext cx="4349726" cy="3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594800" y="5741850"/>
            <a:ext cx="36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</a:t>
            </a:r>
            <a:r>
              <a:rPr b="1" lang="ru"/>
              <a:t>A: </a:t>
            </a:r>
            <a:r>
              <a:rPr lang="ru"/>
              <a:t>3x8</a:t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59" y="2327500"/>
            <a:ext cx="4299515" cy="33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5040963" y="5729250"/>
            <a:ext cx="36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</a:t>
            </a:r>
            <a:r>
              <a:rPr b="1" lang="ru"/>
              <a:t>A: </a:t>
            </a:r>
            <a:r>
              <a:rPr lang="ru"/>
              <a:t>8x25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562450" y="1680225"/>
            <a:ext cx="82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дальнейшие графики отображают зависимость достигнутого минимума целевой функции от текущей итерации. Первые итерации отсекаются для лучшего масштаба.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700" y="5638800"/>
            <a:ext cx="2095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0" y="2313475"/>
            <a:ext cx="412937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5288" y="2313475"/>
            <a:ext cx="412937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675" y="5564250"/>
            <a:ext cx="2095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16.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8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модификаций. Финальная формула</a:t>
            </a: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5" y="1834900"/>
            <a:ext cx="4702950" cy="36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899600" y="5437050"/>
            <a:ext cx="36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</a:t>
            </a:r>
            <a:r>
              <a:rPr b="1" lang="ru"/>
              <a:t>A: </a:t>
            </a:r>
            <a:r>
              <a:rPr lang="ru"/>
              <a:t>20</a:t>
            </a:r>
            <a:r>
              <a:rPr lang="ru"/>
              <a:t>x100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466675" y="1765200"/>
            <a:ext cx="3285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Оказалось, что замедление работает только на задачах малого размера.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приближении к реальным размерам задач (например, как в CSC), лучше начал работать второй вариант, прямой шаг градиентного спуска с учётом зависимости </a:t>
            </a:r>
            <a:r>
              <a:rPr b="1" lang="ru"/>
              <a:t>A(x).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дальнейшие эксперименты проведены на размере 50x100 с вариантом 2 модификации вывода.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00" y="1834900"/>
            <a:ext cx="412937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500" y="5362500"/>
            <a:ext cx="197450" cy="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17.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29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модификаций. Сохранение знака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08675"/>
            <a:ext cx="3961050" cy="31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>
            <a:off x="611800" y="5190375"/>
            <a:ext cx="38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охраняем знак скалярного произведения при k = 2.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050" y="2008675"/>
            <a:ext cx="4067181" cy="31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4776038" y="5197500"/>
            <a:ext cx="38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збавляемся от знака скалярного произведения при </a:t>
            </a:r>
            <a:r>
              <a:rPr lang="ru"/>
              <a:t>k=1.</a:t>
            </a:r>
            <a:endParaRPr/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75" y="1999925"/>
            <a:ext cx="412937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3150" y="5007250"/>
            <a:ext cx="197450" cy="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7400" y="5007250"/>
            <a:ext cx="197450" cy="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800" y="2008675"/>
            <a:ext cx="412937" cy="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18.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0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0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модификаций. Условие применения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00" y="2046788"/>
            <a:ext cx="4929425" cy="38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5816425" y="2737700"/>
            <a:ext cx="3019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Альтернативное условие применяется чаще, требуется меньший коэффициент скорости обучения, чем у оригинального метода. В обычных условиях это </a:t>
            </a:r>
            <a:r>
              <a:rPr lang="ru"/>
              <a:t>дает</a:t>
            </a:r>
            <a:r>
              <a:rPr lang="ru"/>
              <a:t> замедление сходимости.</a:t>
            </a:r>
            <a:endParaRPr/>
          </a:p>
        </p:txBody>
      </p:sp>
      <p:pic>
        <p:nvPicPr>
          <p:cNvPr id="313" name="Google Shape;3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75" y="1999925"/>
            <a:ext cx="412937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175" y="5816400"/>
            <a:ext cx="197450" cy="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19.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0" name="Google Shape;320;p31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1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сходимости метода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525725" y="2049725"/>
            <a:ext cx="4191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Допущения в выводе: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Обе частные производные для коррекции берутся без учета регуляризации.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Зависимость </a:t>
            </a:r>
            <a:r>
              <a:rPr b="1" lang="ru"/>
              <a:t>A(x) </a:t>
            </a:r>
            <a:r>
              <a:rPr lang="ru"/>
              <a:t>предполагается только в местах их пересечений при матричном умножении.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Точная производная </a:t>
            </a:r>
            <a:r>
              <a:rPr b="1" lang="ru"/>
              <a:t>A </a:t>
            </a:r>
            <a:r>
              <a:rPr lang="ru"/>
              <a:t>по </a:t>
            </a:r>
            <a:r>
              <a:rPr b="1" lang="ru"/>
              <a:t>x </a:t>
            </a:r>
            <a:r>
              <a:rPr lang="ru"/>
              <a:t>заменяется приращениями между итерациями.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5210100" y="2030000"/>
            <a:ext cx="3364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метода имеет нерегулярный, условный характер, что ещё более затрудняет обычное доказательство сходимости.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Несложно привести оценку, насколько сильно изменяется траектория при единичном применении.</a:t>
            </a:r>
            <a:endParaRPr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50" y="4649150"/>
            <a:ext cx="20859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384825" y="5308775"/>
            <a:ext cx="819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</a:t>
            </a:r>
            <a:r>
              <a:rPr lang="ru"/>
              <a:t>лавный вопрос, ответ на который показывает, сойдётся ли комбинированный метод: выдержит ли основной алгоритм сдвиг на данное расстояние с заданной частотой?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78325" y="76157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7959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Градиентный спуск и его модификации - часто применяемые алгоритмы в машинном обучении и компьютерном зрении.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2.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474" y="2231475"/>
            <a:ext cx="3843325" cy="209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811888" y="4284325"/>
            <a:ext cx="383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Количество публикаций, относящихся к теме градиентного спуска</a:t>
            </a:r>
            <a:endParaRPr sz="1200"/>
          </a:p>
        </p:txBody>
      </p:sp>
      <p:sp>
        <p:nvSpPr>
          <p:cNvPr id="99" name="Google Shape;99;p14"/>
          <p:cNvSpPr txBox="1"/>
          <p:nvPr/>
        </p:nvSpPr>
        <p:spPr>
          <a:xfrm>
            <a:off x="729450" y="2685650"/>
            <a:ext cx="38433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Усовершенствования алгоритма: более стабильная или быстрая сходимость.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Например: D. P. Kingma, J. Ba.  Adam: A method for stochastic optimization (2014)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T. Dozat. Incorporating nesterov momentum into adam (2016)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29450" y="5093350"/>
            <a:ext cx="792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Обычно оптимизация происходит итеративно, отдельно для каждой переменной.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можно улучшить для задачи оптимизации специального вида - билинейной, рассмотрев зависимость между переменными, корректируя скорость их сходимости.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20.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2"/>
          <p:cNvSpPr txBox="1"/>
          <p:nvPr>
            <p:ph type="title"/>
          </p:nvPr>
        </p:nvSpPr>
        <p:spPr>
          <a:xfrm>
            <a:off x="678325" y="76157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и выводы</a:t>
            </a:r>
            <a:endParaRPr/>
          </a:p>
        </p:txBody>
      </p:sp>
      <p:sp>
        <p:nvSpPr>
          <p:cNvPr id="333" name="Google Shape;333;p32"/>
          <p:cNvSpPr txBox="1"/>
          <p:nvPr/>
        </p:nvSpPr>
        <p:spPr>
          <a:xfrm>
            <a:off x="809150" y="2003125"/>
            <a:ext cx="7351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Подробно изучен метод CoGD, многие детали объяснены в работе.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</a:t>
            </a:r>
            <a:r>
              <a:rPr lang="ru"/>
              <a:t>редложены существенные модификации.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</a:t>
            </a:r>
            <a:r>
              <a:rPr lang="ru"/>
              <a:t>роверка показала не только их работоспособность, но и улучшение работы в случае верной формулы на задачах большого размера.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</a:t>
            </a:r>
            <a:r>
              <a:rPr lang="ru"/>
              <a:t>льтернативное условие применения отслеживает изменение переменных в динамике, что предпочтительнее.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</a:t>
            </a:r>
            <a:r>
              <a:rPr lang="ru"/>
              <a:t>роверена гипотеза о влиянии знака скалярного произведения.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Дальнейшее продвижение в теме: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Оптимальные гиперпараметры по умолчанию, нефиксированные пороги - для внедрения метода.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</a:t>
            </a:r>
            <a:r>
              <a:rPr lang="ru"/>
              <a:t>родвижение в теоретической части, строгое доказательство сходимости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</a:t>
            </a:r>
            <a:r>
              <a:rPr lang="ru"/>
              <a:t>роверка модификаций на реальных задачах.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3.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>
            <p:ph type="title"/>
          </p:nvPr>
        </p:nvSpPr>
        <p:spPr>
          <a:xfrm>
            <a:off x="678325" y="76157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предметной области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1795900"/>
            <a:ext cx="7688700" cy="4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билинейной оптимизации: J. Mairal, F. Bach, J. Ponce, G. Sapiro. Online learning for matrix factorization and sparse coding (2010).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Существующие решения обычно делят исходную задачу на подзадачи меньшего размера, решаемые алгоритмом ADMM: F. Heide, W. Heidrich, G. Wetzstein. Fast and flexible convolutional sparse coding (2015).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Предположение, что оптимизируемые переменные друг от друга не зависят, приводит к более ранней сходимости одной из переменных.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Новый предложенный подход с учётом этой проблемы - R. Wang, B. Zhang, L. Zhuo, Q. Ye, D. Doermann.  CoGradient Descent for Dependable Learning (2021)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Экспериментальный метод, показывающий в прикладных задачах лучшие результаты.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4.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type="title"/>
          </p:nvPr>
        </p:nvSpPr>
        <p:spPr>
          <a:xfrm>
            <a:off x="678325" y="76157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работы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1795900"/>
            <a:ext cx="76887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работы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теоретический и практический анализ метода CoGradient Descent.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достижения этой цели ставятся следующие 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 задачу билинейной оптимизации и её особенности;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Детально разобрать метод CoGradient Descent и его практические применения;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Реализовать метод CoGradient Descent для базовой задачи оптимизации и предложить модификации;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Провести тестирование работоспособности и модификаций метода;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Рассмотреть возможность доказательства сходимости;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Сделать вывод об эффективности предложенных модификаций.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5.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>
            <p:ph type="title"/>
          </p:nvPr>
        </p:nvSpPr>
        <p:spPr>
          <a:xfrm>
            <a:off x="678325" y="761575"/>
            <a:ext cx="81138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билинейной оптимизации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" y="1698676"/>
            <a:ext cx="8274550" cy="1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32850" y="3566200"/>
            <a:ext cx="81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Постановка задачи билинейной оптимизации в общем виде.</a:t>
            </a:r>
            <a:endParaRPr sz="12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50" y="4554788"/>
            <a:ext cx="19526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611800" y="4021600"/>
            <a:ext cx="30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Простейший подход к решению: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680625" y="4053950"/>
            <a:ext cx="5030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r>
              <a:rPr lang="ru"/>
              <a:t> такой задаче может наблюдаться асинхронная сходимость переменных. J. Wu, L. Cong, Y. Wang, Q. Hu, C. Jian. Quantized convolutional neural networks for mobile devices (2016)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существование зависимости </a:t>
            </a:r>
            <a:r>
              <a:rPr b="1" lang="ru"/>
              <a:t>A(x) </a:t>
            </a:r>
            <a:r>
              <a:rPr lang="ru"/>
              <a:t>для предотвращения асинхронности. Это положение - основа нового метода.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6.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билинейной оптимизации. Применения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25825" y="2141275"/>
            <a:ext cx="434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Свёрточное разреженное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(CSC):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950" y="2141263"/>
            <a:ext cx="34766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950" y="2627038"/>
            <a:ext cx="23431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706075" y="3206975"/>
            <a:ext cx="411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Обрезка весов свёрточной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нейронной сети: (CNN Pruning)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025" y="3429000"/>
            <a:ext cx="31813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13200" y="4302275"/>
            <a:ext cx="26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нейронной сети (только в слоях с BN):</a:t>
            </a:r>
            <a:endParaRPr sz="16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4750" y="4244800"/>
            <a:ext cx="27432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200"/>
              <a:t>Анализ и модификация метода CoGradient Descent</a:t>
            </a:r>
            <a:r>
              <a:rPr lang="ru" sz="1200"/>
              <a:t>. Слайд 7.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Предпосылки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200" y="2075025"/>
            <a:ext cx="22193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501600" y="1914325"/>
            <a:ext cx="589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Выражение для частной производной по </a:t>
            </a:r>
            <a:r>
              <a:rPr b="1" lang="ru"/>
              <a:t>A </a:t>
            </a:r>
            <a:r>
              <a:rPr lang="ru"/>
              <a:t>показывает, что градиент будет затухать при приближении </a:t>
            </a:r>
            <a:r>
              <a:rPr b="1" lang="ru"/>
              <a:t>x</a:t>
            </a:r>
            <a:r>
              <a:rPr lang="ru"/>
              <a:t> к нулю. В данной задаче это будет происходить из-за его ограничения на разреженность.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45450" y="3147775"/>
            <a:ext cx="796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практических задачах </a:t>
            </a:r>
            <a:r>
              <a:rPr b="1" lang="ru"/>
              <a:t>x </a:t>
            </a:r>
            <a:r>
              <a:rPr lang="ru"/>
              <a:t>может сходиться раньше - оптимальное решение не достигается.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предпосылка оригинального метода: стремление замедлить сходимость </a:t>
            </a:r>
            <a:r>
              <a:rPr b="1" lang="ru"/>
              <a:t>x </a:t>
            </a:r>
            <a:r>
              <a:rPr lang="ru"/>
              <a:t>в необходимые моменты работы алгоритма. 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125" y="4194475"/>
            <a:ext cx="6321850" cy="18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54000" y="5955650"/>
            <a:ext cx="7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Концепция работы метода из оригинальной работы.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8.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Вывод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680875" y="1874850"/>
            <a:ext cx="81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Рассматривается производная сложной функции двух переменных при зависимости </a:t>
            </a:r>
            <a:r>
              <a:rPr b="1" lang="ru"/>
              <a:t>A(x)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2490450"/>
            <a:ext cx="36290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519375" y="2565575"/>
            <a:ext cx="392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Дальнейшими преобразованиями это выражение можно привести к следующему: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75" y="3383163"/>
            <a:ext cx="4267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550" y="3594550"/>
            <a:ext cx="2412200" cy="4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680875" y="4447575"/>
            <a:ext cx="404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Ещё одно положение, которое используется в выводе: зависимость между </a:t>
            </a:r>
            <a:r>
              <a:rPr b="1" lang="ru"/>
              <a:t>A </a:t>
            </a:r>
            <a:r>
              <a:rPr lang="ru"/>
              <a:t>и </a:t>
            </a:r>
            <a:r>
              <a:rPr b="1" lang="ru"/>
              <a:t>x</a:t>
            </a:r>
            <a:r>
              <a:rPr lang="ru"/>
              <a:t> проявляется только для тех элементов, которые перемножаются в постановке задачи.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сильно упрощает итоговую формулу.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725" y="4270438"/>
            <a:ext cx="26384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1800" y="6443575"/>
            <a:ext cx="914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Репин В.И. </a:t>
            </a:r>
            <a:r>
              <a:rPr lang="ru" sz="12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1200"/>
              <a:t>Анализ и модификация метода CoGradient Descent. Слайд 9.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150" y="6443567"/>
            <a:ext cx="914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>
            <p:ph type="title"/>
          </p:nvPr>
        </p:nvSpPr>
        <p:spPr>
          <a:xfrm>
            <a:off x="678325" y="761575"/>
            <a:ext cx="8587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CoGradient Descent. Вывод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50" y="1834900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539975" y="1921450"/>
            <a:ext cx="458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версия частной производной получена.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с процессом вывода возникают проблемы.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350" y="2617875"/>
            <a:ext cx="56197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539975" y="2868750"/>
            <a:ext cx="270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формула корректировки </a:t>
            </a:r>
            <a:r>
              <a:rPr b="1" lang="ru"/>
              <a:t>x </a:t>
            </a:r>
            <a:r>
              <a:rPr lang="ru"/>
              <a:t>в оригинальном методе: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6500" y="4191750"/>
            <a:ext cx="1752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39975" y="4075325"/>
            <a:ext cx="317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Введенное</a:t>
            </a:r>
            <a:r>
              <a:rPr lang="ru"/>
              <a:t> нетождественное преобразование усиливает те компоненты вектора, где сильнее проявляется асинхронность.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Другой параметр позволяет после этого уменьшить длину вектора в целом.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425" y="4991850"/>
            <a:ext cx="4924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