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9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4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0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7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8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665CEB-0076-4E37-B880-BCEA9784DE0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2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2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Editory digitálnych fotografií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Svetlo, farby a ich reprezentácia, Histogramy</a:t>
            </a:r>
            <a:endParaRPr lang="sk-SK" dirty="0"/>
          </a:p>
        </p:txBody>
      </p:sp>
      <p:sp>
        <p:nvSpPr>
          <p:cNvPr id="5" name="Rectangle 4"/>
          <p:cNvSpPr/>
          <p:nvPr/>
        </p:nvSpPr>
        <p:spPr>
          <a:xfrm>
            <a:off x="9393010" y="5896553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Tomáš Kubovčík</a:t>
            </a:r>
          </a:p>
        </p:txBody>
      </p:sp>
    </p:spTree>
    <p:extLst>
      <p:ext uri="{BB962C8B-B14F-4D97-AF65-F5344CB8AC3E}">
        <p14:creationId xmlns:p14="http://schemas.microsoft.com/office/powerpoint/2010/main" val="36458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Svetlo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- Viditeľná časť elektromagnetického žiarenia (cca 400nm – 800nm)</a:t>
            </a:r>
          </a:p>
          <a:p>
            <a:r>
              <a:rPr lang="sk-SK" dirty="0" smtClean="0"/>
              <a:t>- Farba svetla (rýchlosť kmitania vlny)</a:t>
            </a:r>
          </a:p>
          <a:p>
            <a:r>
              <a:rPr lang="sk-SK" dirty="0" smtClean="0"/>
              <a:t>- Intenzita svetla (Amplitúda vlny)</a:t>
            </a:r>
            <a:endParaRPr lang="sk-S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2559050"/>
            <a:ext cx="51435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4428508"/>
            <a:ext cx="4064847" cy="15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Ľudské oko a videnie vs fotoaparát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93920" cy="2065866"/>
          </a:xfrm>
        </p:spPr>
        <p:txBody>
          <a:bodyPr/>
          <a:lstStyle/>
          <a:p>
            <a:r>
              <a:rPr lang="sk-SK" dirty="0" smtClean="0"/>
              <a:t>- rohovka + šošovka (</a:t>
            </a:r>
            <a:r>
              <a:rPr lang="sk-SK" dirty="0"/>
              <a:t>jednoduchý </a:t>
            </a:r>
            <a:r>
              <a:rPr lang="sk-SK" dirty="0" smtClean="0"/>
              <a:t>objektív)</a:t>
            </a:r>
          </a:p>
          <a:p>
            <a:r>
              <a:rPr lang="sk-SK" dirty="0" smtClean="0"/>
              <a:t>- dúhovka (množstvo prepusteného svetla)</a:t>
            </a:r>
          </a:p>
          <a:p>
            <a:r>
              <a:rPr lang="sk-SK" dirty="0" smtClean="0"/>
              <a:t>- sietnica (CCD/CMOS)</a:t>
            </a:r>
          </a:p>
          <a:p>
            <a:pPr lvl="1"/>
            <a:r>
              <a:rPr lang="sk-SK" dirty="0" smtClean="0"/>
              <a:t>tyčinky (cca 130 miliónov)</a:t>
            </a:r>
          </a:p>
          <a:p>
            <a:pPr lvl="1"/>
            <a:r>
              <a:rPr lang="sk-SK" dirty="0" smtClean="0"/>
              <a:t>čípky (cca 7 miliónov)</a:t>
            </a:r>
          </a:p>
          <a:p>
            <a:pPr lvl="1"/>
            <a:endParaRPr lang="sk-SK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75200" y="3132665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= </a:t>
            </a:r>
            <a:r>
              <a:rPr lang="sk-SK" sz="3200" dirty="0" smtClean="0">
                <a:solidFill>
                  <a:srgbClr val="FF0000"/>
                </a:solidFill>
              </a:rPr>
              <a:t>137</a:t>
            </a:r>
            <a:r>
              <a:rPr lang="sk-SK" dirty="0" smtClean="0"/>
              <a:t> MPx</a:t>
            </a:r>
            <a:endParaRPr lang="sk-SK" dirty="0"/>
          </a:p>
        </p:txBody>
      </p:sp>
      <p:pic>
        <p:nvPicPr>
          <p:cNvPr id="1026" name="Picture 2" descr="http://www.1derful.info/Words/DSLRopti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89" y="2052238"/>
            <a:ext cx="4413205" cy="26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869830"/>
            <a:ext cx="3028812" cy="28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Základy digitálnej fotografie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5187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Jas</a:t>
            </a:r>
          </a:p>
          <a:p>
            <a:r>
              <a:rPr lang="sk-SK" dirty="0" smtClean="0"/>
              <a:t>- intenzita odrazeného svetla</a:t>
            </a:r>
          </a:p>
          <a:p>
            <a:r>
              <a:rPr lang="sk-SK" dirty="0" smtClean="0"/>
              <a:t>- subjektívny jas</a:t>
            </a:r>
          </a:p>
          <a:p>
            <a:r>
              <a:rPr lang="sk-SK" dirty="0" smtClean="0"/>
              <a:t>- expozícia</a:t>
            </a:r>
          </a:p>
          <a:p>
            <a:r>
              <a:rPr lang="sk-SK" dirty="0" smtClean="0"/>
              <a:t>- pokles intenzity </a:t>
            </a:r>
          </a:p>
          <a:p>
            <a:pPr lvl="1"/>
            <a:r>
              <a:rPr lang="sk-SK" dirty="0" smtClean="0"/>
              <a:t>intenzita zdroja svetla</a:t>
            </a:r>
          </a:p>
          <a:p>
            <a:pPr lvl="1"/>
            <a:r>
              <a:rPr lang="sk-SK" dirty="0" smtClean="0"/>
              <a:t>modifikácia svetla na jeho trase</a:t>
            </a:r>
          </a:p>
          <a:p>
            <a:pPr lvl="1"/>
            <a:r>
              <a:rPr lang="sk-SK" dirty="0"/>
              <a:t>v</a:t>
            </a:r>
            <a:r>
              <a:rPr lang="sk-SK" dirty="0" smtClean="0"/>
              <a:t>zdialenosť svetla od predmetu</a:t>
            </a:r>
          </a:p>
          <a:p>
            <a:r>
              <a:rPr lang="sk-SK" dirty="0" smtClean="0"/>
              <a:t>Farba</a:t>
            </a:r>
          </a:p>
          <a:p>
            <a:r>
              <a:rPr lang="sk-SK" dirty="0" smtClean="0"/>
              <a:t>- teplota farby (Max Planck)</a:t>
            </a:r>
          </a:p>
          <a:p>
            <a:r>
              <a:rPr lang="sk-SK" dirty="0" smtClean="0"/>
              <a:t>- jednotka Kelvin</a:t>
            </a:r>
            <a:endParaRPr lang="sk-SK" dirty="0"/>
          </a:p>
        </p:txBody>
      </p:sp>
      <p:pic>
        <p:nvPicPr>
          <p:cNvPr id="2050" name="Picture 2" descr="http://www.fotoroman.cz/techniques3/light/rom_svetlo_3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041" y="1962587"/>
            <a:ext cx="603504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Farebné Modely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- Newton (koleso farieb) – v podstate model HSL</a:t>
            </a:r>
          </a:p>
          <a:p>
            <a:r>
              <a:rPr lang="sk-SK" dirty="0" smtClean="0"/>
              <a:t>- Odtieň (Hue)</a:t>
            </a:r>
          </a:p>
          <a:p>
            <a:r>
              <a:rPr lang="sk-SK" dirty="0" smtClean="0"/>
              <a:t>- Sýtosť (Saturation)</a:t>
            </a:r>
          </a:p>
          <a:p>
            <a:r>
              <a:rPr lang="sk-SK" dirty="0" smtClean="0"/>
              <a:t>- Svetlosť (Lightness)</a:t>
            </a:r>
          </a:p>
          <a:p>
            <a:r>
              <a:rPr lang="sk-SK" dirty="0" smtClean="0"/>
              <a:t>RGB</a:t>
            </a:r>
          </a:p>
          <a:p>
            <a:r>
              <a:rPr lang="sk-SK" dirty="0" smtClean="0"/>
              <a:t>- sRGB, Adobe RGB, ...</a:t>
            </a:r>
          </a:p>
          <a:p>
            <a:r>
              <a:rPr lang="sk-SK" dirty="0" smtClean="0"/>
              <a:t>CMYK</a:t>
            </a:r>
          </a:p>
          <a:p>
            <a:r>
              <a:rPr lang="sk-SK" dirty="0" smtClean="0"/>
              <a:t>HSV</a:t>
            </a:r>
            <a:endParaRPr lang="sk-SK" dirty="0"/>
          </a:p>
        </p:txBody>
      </p:sp>
      <p:pic>
        <p:nvPicPr>
          <p:cNvPr id="3074" name="Picture 2" descr="http://www.fotoroman.cz/techniques3/light/rom_svetlo_5_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13" y="580814"/>
            <a:ext cx="3223844" cy="24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52" y="3083557"/>
            <a:ext cx="3483549" cy="2608791"/>
          </a:xfrm>
          <a:prstGeom prst="rect">
            <a:avLst/>
          </a:prstGeom>
        </p:spPr>
      </p:pic>
      <p:pic>
        <p:nvPicPr>
          <p:cNvPr id="3076" name="Picture 4" descr="http://www.fotoroman.cz/techniques3/light/rom_svetlo_5_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66" y="3083557"/>
            <a:ext cx="2608791" cy="26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Histogramy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- neoceniteľný pomocník každého fotografa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k-SK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baseline="-25000" dirty="0" smtClean="0"/>
              </a:p>
              <a:p>
                <a:pPr lvl="1"/>
                <a:r>
                  <a:rPr lang="en-US" dirty="0"/>
                  <a:t>r</a:t>
                </a:r>
                <a:r>
                  <a:rPr lang="sk-SK" dirty="0" smtClean="0"/>
                  <a:t>ozsah typicky </a:t>
                </a:r>
                <a:r>
                  <a:rPr lang="en-US" dirty="0" smtClean="0"/>
                  <a:t>[0,255] </a:t>
                </a:r>
                <a:r>
                  <a:rPr lang="en-US" dirty="0" err="1" smtClean="0"/>
                  <a:t>pr</a:t>
                </a:r>
                <a:r>
                  <a:rPr lang="sk-SK" dirty="0" smtClean="0"/>
                  <a:t>ípadne </a:t>
                </a:r>
                <a:r>
                  <a:rPr lang="en-US" dirty="0" smtClean="0"/>
                  <a:t>[0,4096]</a:t>
                </a:r>
                <a:endParaRPr lang="sk-SK" dirty="0" smtClean="0"/>
              </a:p>
              <a:p>
                <a:pPr marL="201168" lvl="1" indent="0">
                  <a:buNone/>
                </a:pPr>
                <a:endParaRPr lang="sk-SK" dirty="0"/>
              </a:p>
              <a:p>
                <a:r>
                  <a:rPr lang="en-US" dirty="0" smtClean="0"/>
                  <a:t>- RGB histogram (3D histogram)</a:t>
                </a:r>
              </a:p>
              <a:p>
                <a:pPr lvl="1"/>
                <a:r>
                  <a:rPr lang="sk-SK" dirty="0" smtClean="0"/>
                  <a:t>šedotónová </a:t>
                </a:r>
                <a:r>
                  <a:rPr lang="sk-SK" dirty="0"/>
                  <a:t>vs farebná </a:t>
                </a:r>
                <a:r>
                  <a:rPr lang="sk-SK" dirty="0" smtClean="0"/>
                  <a:t>fotografia</a:t>
                </a:r>
                <a:endParaRPr lang="en-US" dirty="0" smtClean="0"/>
              </a:p>
              <a:p>
                <a:pPr lvl="1"/>
                <a:r>
                  <a:rPr lang="sk-SK" dirty="0" err="1"/>
                  <a:t>j</a:t>
                </a:r>
                <a:r>
                  <a:rPr lang="en-US" dirty="0" err="1" smtClean="0"/>
                  <a:t>asov</a:t>
                </a:r>
                <a:r>
                  <a:rPr lang="sk-SK" dirty="0" smtClean="0"/>
                  <a:t>ý histogram (luminance)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=0,299 ∗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+0,587 ∗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+0,114 ∗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sk-SK" dirty="0" smtClean="0"/>
              </a:p>
              <a:p>
                <a:pPr lvl="1"/>
                <a:endParaRPr lang="en-US" dirty="0"/>
              </a:p>
              <a:p>
                <a:r>
                  <a:rPr lang="sk-SK" dirty="0" smtClean="0"/>
                  <a:t>- Normalizácia histogramu</a:t>
                </a:r>
              </a:p>
              <a:p>
                <a:r>
                  <a:rPr lang="sk-SK" dirty="0" smtClean="0"/>
                  <a:t>- Ekvalizácia histogramu</a:t>
                </a:r>
                <a:endParaRPr lang="sk-S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b="-1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83" y="2497981"/>
            <a:ext cx="6623960" cy="33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Expozícia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" y="2531707"/>
            <a:ext cx="3435178" cy="240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9" y="2464995"/>
            <a:ext cx="3601093" cy="2520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22" y="2390853"/>
            <a:ext cx="3960140" cy="27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Dynamický rozsah</a:t>
            </a:r>
            <a:endParaRPr lang="sk-SK" dirty="0"/>
          </a:p>
        </p:txBody>
      </p:sp>
      <p:pic>
        <p:nvPicPr>
          <p:cNvPr id="4098" name="Picture 2" descr="http://www.fotoradce.cz/soubory/clanky/789/mhistogram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56" y="2413984"/>
            <a:ext cx="27622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fotoradce.cz/soubory/clanky/789/mhistogram6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2" y="2370826"/>
            <a:ext cx="2762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fotoradce.cz/soubory/clanky/789/mhistogram8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430" y="2575654"/>
            <a:ext cx="27622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237391" y="4547935"/>
            <a:ext cx="338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Podobný dynamický rozsah</a:t>
            </a:r>
          </a:p>
          <a:p>
            <a:r>
              <a:rPr lang="sk-SK" dirty="0" smtClean="0"/>
              <a:t>fotoaparátu a zachytenej scény</a:t>
            </a:r>
            <a:endParaRPr lang="sk-SK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080451" y="4701018"/>
            <a:ext cx="338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Nedostatočný dynamický rozsah</a:t>
            </a:r>
          </a:p>
          <a:p>
            <a:r>
              <a:rPr lang="sk-SK" dirty="0" smtClean="0"/>
              <a:t>fotoaparátu</a:t>
            </a:r>
            <a:endParaRPr lang="sk-SK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079825" y="4701018"/>
            <a:ext cx="338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Nízky dynamický rozsah zachytenej scény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396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sz="6000" b="1" dirty="0" smtClean="0"/>
              <a:t>Otázky?</a:t>
            </a:r>
            <a:endParaRPr lang="sk-SK" sz="6000" b="1" dirty="0"/>
          </a:p>
        </p:txBody>
      </p:sp>
    </p:spTree>
    <p:extLst>
      <p:ext uri="{BB962C8B-B14F-4D97-AF65-F5344CB8AC3E}">
        <p14:creationId xmlns:p14="http://schemas.microsoft.com/office/powerpoint/2010/main" val="4013922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186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Editory digitálnych fotografií</vt:lpstr>
      <vt:lpstr>Svetlo</vt:lpstr>
      <vt:lpstr>Ľudské oko a videnie vs fotoaparát</vt:lpstr>
      <vt:lpstr>Základy digitálnej fotografie</vt:lpstr>
      <vt:lpstr>Farebné Modely</vt:lpstr>
      <vt:lpstr>Histogramy</vt:lpstr>
      <vt:lpstr>Expozícia</vt:lpstr>
      <vt:lpstr>Dynamický rozsah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Editory digitálnych fotografií</dc:title>
  <dc:creator>Tomáš Kubovčík</dc:creator>
  <cp:lastModifiedBy>Tomáš Kubovčík</cp:lastModifiedBy>
  <cp:revision>12</cp:revision>
  <dcterms:created xsi:type="dcterms:W3CDTF">2015-04-13T09:32:28Z</dcterms:created>
  <dcterms:modified xsi:type="dcterms:W3CDTF">2015-04-14T10:14:20Z</dcterms:modified>
</cp:coreProperties>
</file>