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43891200" cy="32918400"/>
  <p:notesSz cx="6858000" cy="914400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74520"/>
    <a:srgbClr val="5771A1"/>
    <a:srgbClr val="DE6225"/>
    <a:srgbClr val="052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0"/>
    <p:restoredTop sz="94678"/>
  </p:normalViewPr>
  <p:slideViewPr>
    <p:cSldViewPr snapToObjects="1">
      <p:cViewPr>
        <p:scale>
          <a:sx n="39" d="100"/>
          <a:sy n="39" d="100"/>
        </p:scale>
        <p:origin x="312" y="-28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E645C15-BC93-A44A-A06A-B4B04C4ED5F7}" type="datetime1">
              <a:rPr lang="en-US"/>
              <a:pPr>
                <a:defRPr/>
              </a:pPr>
              <a:t>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E72FF227-20E3-6C4F-8C56-249F9EE6D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231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886200"/>
            <a:ext cx="43891200" cy="29032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4038600"/>
            <a:ext cx="43891200" cy="0"/>
          </a:xfrm>
          <a:prstGeom prst="line">
            <a:avLst/>
          </a:prstGeom>
          <a:ln w="3810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E7CA6F-884E-634E-A75A-572F483F8848}" type="datetime1">
              <a:rPr lang="en-US"/>
              <a:pPr>
                <a:defRPr/>
              </a:pPr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23B04B-B7F2-FF4D-8077-EF3B1F9C6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9D8FB5-0612-A746-80CF-DDCC9E0BE654}" type="datetime1">
              <a:rPr lang="en-US"/>
              <a:pPr>
                <a:defRPr/>
              </a:pPr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C0733A-467B-FA4F-A4AA-CB0DB15665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4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Background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886200"/>
            <a:ext cx="43891200" cy="290322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4038600"/>
            <a:ext cx="43891200" cy="0"/>
          </a:xfrm>
          <a:prstGeom prst="line">
            <a:avLst/>
          </a:prstGeom>
          <a:ln w="3810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81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  <a:prstGeom prst="rect">
            <a:avLst/>
          </a:prstGeo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4A1045-DEEA-8946-B37B-F877AEF129FC}" type="datetime1">
              <a:rPr lang="en-US"/>
              <a:pPr>
                <a:defRPr/>
              </a:pPr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9A86B2-360D-E24E-B447-F98F32436C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6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  <a:prstGeom prst="rect">
            <a:avLst/>
          </a:prstGeo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  <a:prstGeom prst="rect">
            <a:avLst/>
          </a:prstGeo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F8FCF0-B109-4E41-830D-87865EE91AB8}" type="datetime1">
              <a:rPr lang="en-US"/>
              <a:pPr>
                <a:defRPr/>
              </a:pPr>
              <a:t>1/14/18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BA0FE9-D76A-B441-9EDF-101CA9A46B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1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  <a:prstGeom prst="rect">
            <a:avLst/>
          </a:prstGeo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  <a:prstGeom prst="rect">
            <a:avLst/>
          </a:prstGeo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C552A1-6EB6-214B-B59F-414060EFC9BA}" type="datetime1">
              <a:rPr lang="en-US"/>
              <a:pPr>
                <a:defRPr/>
              </a:pPr>
              <a:t>1/14/18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8AD041-EDB0-4D41-9E5B-79FB90219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9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22401C-AAEC-224B-B0FC-7E890D4BAFD9}" type="datetime1">
              <a:rPr lang="en-US"/>
              <a:pPr>
                <a:defRPr/>
              </a:pPr>
              <a:t>1/14/18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EED259-E526-8742-8A7F-7FDFE0507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5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6E7D08-D5EF-6242-865A-CE48CC4D2D04}" type="datetime1">
              <a:rPr lang="en-US"/>
              <a:pPr>
                <a:defRPr/>
              </a:pPr>
              <a:t>1/14/18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93F65F-BDD2-7143-9DB4-7F6E1DC01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  <a:prstGeom prst="rect">
            <a:avLst/>
          </a:prstGeo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  <a:prstGeom prst="rect">
            <a:avLst/>
          </a:prstGeo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1F0F8D-0D4A-614C-B06A-DCF9395ADB14}" type="datetime1">
              <a:rPr lang="en-US"/>
              <a:pPr>
                <a:defRPr/>
              </a:pPr>
              <a:t>1/14/18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F3A24D-1705-F04C-93FD-1C69EE75A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4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  <a:prstGeom prst="rect">
            <a:avLst/>
          </a:prstGeo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30288A-D7A5-0941-93D1-D21B196E9A39}" type="datetime1">
              <a:rPr lang="en-US"/>
              <a:pPr>
                <a:defRPr/>
              </a:pPr>
              <a:t>1/14/18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608315-0CFA-A846-8E58-42DE526B4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defTabSz="2193925" rtl="0" eaLnBrk="1" fontAlgn="base" hangingPunct="1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644650" indent="-1644650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4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3565525" indent="-1371600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3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548640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15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7680325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987425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5"/>
          <p:cNvSpPr>
            <a:spLocks noChangeArrowheads="1"/>
          </p:cNvSpPr>
          <p:nvPr/>
        </p:nvSpPr>
        <p:spPr bwMode="auto">
          <a:xfrm>
            <a:off x="1124630" y="2592243"/>
            <a:ext cx="41605200" cy="769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3" tIns="45614" rIns="91243" bIns="4561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 dirty="0" smtClean="0">
                <a:latin typeface="Georgia" charset="0"/>
                <a:cs typeface="Georgia" charset="0"/>
              </a:rPr>
              <a:t>Stephanie Liu, </a:t>
            </a:r>
            <a:r>
              <a:rPr lang="en-US" sz="4400" b="1" dirty="0" smtClean="0">
                <a:latin typeface="Georgia" charset="0"/>
                <a:cs typeface="Georgia" charset="0"/>
              </a:rPr>
              <a:t>Maia </a:t>
            </a:r>
            <a:r>
              <a:rPr lang="en-US" sz="4400" b="1" dirty="0" err="1" smtClean="0">
                <a:latin typeface="Georgia" charset="0"/>
                <a:cs typeface="Georgia" charset="0"/>
              </a:rPr>
              <a:t>Ezratty</a:t>
            </a:r>
            <a:r>
              <a:rPr lang="en-US" sz="4400" b="1" dirty="0" smtClean="0">
                <a:latin typeface="Georgia" charset="0"/>
                <a:cs typeface="Georgia" charset="0"/>
              </a:rPr>
              <a:t> </a:t>
            </a:r>
            <a:r>
              <a:rPr lang="mr-IN" sz="4400" b="1" dirty="0" smtClean="0">
                <a:latin typeface="Georgia" charset="0"/>
                <a:cs typeface="Georgia" charset="0"/>
              </a:rPr>
              <a:t>–</a:t>
            </a:r>
            <a:r>
              <a:rPr lang="en-US" sz="4400" b="1" dirty="0" smtClean="0">
                <a:latin typeface="Georgia" charset="0"/>
                <a:cs typeface="Georgia" charset="0"/>
              </a:rPr>
              <a:t> </a:t>
            </a:r>
            <a:r>
              <a:rPr lang="en-US" sz="4400" b="1" dirty="0" smtClean="0">
                <a:latin typeface="Georgia" charset="0"/>
                <a:cs typeface="Georgia" charset="0"/>
              </a:rPr>
              <a:t>Advised </a:t>
            </a:r>
            <a:r>
              <a:rPr lang="en-US" sz="4400" b="1" dirty="0" smtClean="0">
                <a:latin typeface="Georgia" charset="0"/>
                <a:cs typeface="Georgia" charset="0"/>
              </a:rPr>
              <a:t>by </a:t>
            </a:r>
            <a:r>
              <a:rPr lang="en-US" sz="4400" b="1" dirty="0" err="1" smtClean="0">
                <a:latin typeface="Georgia" charset="0"/>
                <a:cs typeface="Georgia" charset="0"/>
              </a:rPr>
              <a:t>Andras</a:t>
            </a:r>
            <a:r>
              <a:rPr lang="en-US" sz="4400" b="1" dirty="0" smtClean="0">
                <a:latin typeface="Georgia" charset="0"/>
                <a:cs typeface="Georgia" charset="0"/>
              </a:rPr>
              <a:t> </a:t>
            </a:r>
            <a:r>
              <a:rPr lang="en-US" sz="4400" b="1" dirty="0" err="1" smtClean="0">
                <a:latin typeface="Georgia" charset="0"/>
                <a:cs typeface="Georgia" charset="0"/>
              </a:rPr>
              <a:t>Ferencz</a:t>
            </a:r>
            <a:r>
              <a:rPr lang="en-US" sz="4400" b="1" dirty="0" smtClean="0">
                <a:latin typeface="Georgia" charset="0"/>
                <a:cs typeface="Georgia" charset="0"/>
              </a:rPr>
              <a:t>, </a:t>
            </a:r>
            <a:r>
              <a:rPr lang="en-US" sz="4400" b="1" dirty="0" smtClean="0">
                <a:latin typeface="Georgia" charset="0"/>
                <a:cs typeface="Georgia" charset="0"/>
              </a:rPr>
              <a:t>Princeton University</a:t>
            </a:r>
            <a:endParaRPr lang="en-US" sz="4400" b="1" dirty="0">
              <a:latin typeface="Georgia" charset="0"/>
              <a:cs typeface="Georgia" charset="0"/>
            </a:endParaRPr>
          </a:p>
        </p:txBody>
      </p:sp>
      <p:sp>
        <p:nvSpPr>
          <p:cNvPr id="14338" name="TextBox 91"/>
          <p:cNvSpPr txBox="1">
            <a:spLocks noChangeArrowheads="1"/>
          </p:cNvSpPr>
          <p:nvPr/>
        </p:nvSpPr>
        <p:spPr bwMode="auto">
          <a:xfrm>
            <a:off x="1171422" y="1043818"/>
            <a:ext cx="41605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193925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8000" dirty="0" smtClean="0">
                <a:solidFill>
                  <a:srgbClr val="FA6300"/>
                </a:solidFill>
                <a:latin typeface="Arial Black" charset="0"/>
              </a:rPr>
              <a:t>Dance Movement Classification with Joint Detection </a:t>
            </a:r>
            <a:endParaRPr lang="en-US" sz="8000" dirty="0">
              <a:solidFill>
                <a:srgbClr val="FA6300"/>
              </a:solidFill>
              <a:latin typeface="Arial Black" charset="0"/>
            </a:endParaRPr>
          </a:p>
        </p:txBody>
      </p:sp>
      <p:sp>
        <p:nvSpPr>
          <p:cNvPr id="14339" name="Rectangle 35"/>
          <p:cNvSpPr>
            <a:spLocks noChangeArrowheads="1"/>
          </p:cNvSpPr>
          <p:nvPr/>
        </p:nvSpPr>
        <p:spPr bwMode="auto">
          <a:xfrm>
            <a:off x="32983714" y="28498800"/>
            <a:ext cx="9829800" cy="357284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>
                <a:solidFill>
                  <a:schemeClr val="tx2"/>
                </a:solidFill>
              </a:rPr>
              <a:t>ACKNOWLEDGEMENTS</a:t>
            </a:r>
            <a:endParaRPr lang="en-GB" sz="4000" b="1" dirty="0">
              <a:solidFill>
                <a:srgbClr val="CC3300"/>
              </a:solidFill>
            </a:endParaRPr>
          </a:p>
          <a:p>
            <a:endParaRPr lang="en-US" sz="2800" dirty="0"/>
          </a:p>
          <a:p>
            <a:r>
              <a:rPr lang="en-US" sz="3200" dirty="0" smtClean="0">
                <a:latin typeface="Georgia" charset="0"/>
                <a:cs typeface="Georgia" charset="0"/>
              </a:rPr>
              <a:t>Thank you to </a:t>
            </a:r>
            <a:r>
              <a:rPr lang="en-US" sz="3200" dirty="0" err="1" smtClean="0">
                <a:latin typeface="Georgia" charset="0"/>
                <a:cs typeface="Georgia" charset="0"/>
              </a:rPr>
              <a:t>Andras</a:t>
            </a:r>
            <a:r>
              <a:rPr lang="en-US" sz="3200" dirty="0" smtClean="0">
                <a:latin typeface="Georgia" charset="0"/>
                <a:cs typeface="Georgia" charset="0"/>
              </a:rPr>
              <a:t> </a:t>
            </a:r>
            <a:r>
              <a:rPr lang="en-US" sz="3200" dirty="0" err="1" smtClean="0">
                <a:latin typeface="Georgia" charset="0"/>
                <a:cs typeface="Georgia" charset="0"/>
              </a:rPr>
              <a:t>Ferencz</a:t>
            </a:r>
            <a:r>
              <a:rPr lang="en-US" sz="3200" dirty="0" smtClean="0">
                <a:latin typeface="Georgia" charset="0"/>
                <a:cs typeface="Georgia" charset="0"/>
              </a:rPr>
              <a:t> for your helpful guidance, and Olga, Riley, and ? For your help this semester.</a:t>
            </a:r>
            <a:endParaRPr lang="en-US" sz="3200" dirty="0">
              <a:latin typeface="Georgia" charset="0"/>
              <a:cs typeface="Georgia" charset="0"/>
            </a:endParaRPr>
          </a:p>
        </p:txBody>
      </p:sp>
      <p:sp>
        <p:nvSpPr>
          <p:cNvPr id="14340" name="Rectangle 33"/>
          <p:cNvSpPr>
            <a:spLocks noChangeArrowheads="1"/>
          </p:cNvSpPr>
          <p:nvPr/>
        </p:nvSpPr>
        <p:spPr bwMode="auto">
          <a:xfrm>
            <a:off x="1088572" y="23546363"/>
            <a:ext cx="9829800" cy="46546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 smtClean="0">
                <a:solidFill>
                  <a:schemeClr val="tx2"/>
                </a:solidFill>
              </a:rPr>
              <a:t>APPROACH</a:t>
            </a:r>
            <a:endParaRPr lang="en-GB" sz="4000" b="1" dirty="0" smtClean="0">
              <a:solidFill>
                <a:srgbClr val="CC3300"/>
              </a:solidFill>
            </a:endParaRPr>
          </a:p>
          <a:p>
            <a:r>
              <a:rPr lang="en-US" sz="2800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Georgia" charset="0"/>
                <a:cs typeface="Georgia" charset="0"/>
              </a:rPr>
              <a:t>Create videos of </a:t>
            </a:r>
            <a:endParaRPr lang="en-US" sz="3200" dirty="0" smtClean="0">
              <a:latin typeface="Georgia" charset="0"/>
              <a:cs typeface="Georgia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Georgia" charset="0"/>
                <a:cs typeface="Georgia" charset="0"/>
              </a:rPr>
              <a:t>Design a fully-connected neural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Georgia" charset="0"/>
                <a:cs typeface="Georgia" charset="0"/>
              </a:rPr>
              <a:t>Design a convolutional neural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Georgia" charset="0"/>
                <a:cs typeface="Georgia" charset="0"/>
              </a:rPr>
              <a:t>Train DNN to classify phonemes with batches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Georgia" charset="0"/>
                <a:cs typeface="Georgia" charset="0"/>
              </a:rPr>
              <a:t>Evaluate DNN performance and adjust parameters</a:t>
            </a:r>
          </a:p>
        </p:txBody>
      </p:sp>
      <p:sp>
        <p:nvSpPr>
          <p:cNvPr id="14341" name="Rectangle 49"/>
          <p:cNvSpPr>
            <a:spLocks noChangeArrowheads="1"/>
          </p:cNvSpPr>
          <p:nvPr/>
        </p:nvSpPr>
        <p:spPr bwMode="auto">
          <a:xfrm>
            <a:off x="1143000" y="5181600"/>
            <a:ext cx="9829800" cy="4747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 smtClean="0">
                <a:solidFill>
                  <a:schemeClr val="tx2"/>
                </a:solidFill>
              </a:rPr>
              <a:t>MOTIVATION</a:t>
            </a:r>
            <a:endParaRPr lang="en-GB" sz="4000" b="1" u="sng" dirty="0">
              <a:solidFill>
                <a:schemeClr val="tx2"/>
              </a:solidFill>
            </a:endParaRPr>
          </a:p>
          <a:p>
            <a:r>
              <a:rPr lang="en-US" sz="2800" b="1" dirty="0"/>
              <a:t> 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Human activity recognition (HAR): healthcare, security, video summary, highlight extraction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Research has traditionally utilized a wide variety of feature representations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Is activity recognition using detected joints effective?</a:t>
            </a:r>
            <a:endParaRPr lang="en-US" sz="3200" dirty="0">
              <a:latin typeface="Georgia" charset="0"/>
              <a:cs typeface="Georgia" charset="0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11734800" y="5181600"/>
            <a:ext cx="9829800" cy="2705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 marL="381000" indent="-381000">
              <a:spcBef>
                <a:spcPct val="50000"/>
              </a:spcBef>
            </a:pPr>
            <a:r>
              <a:rPr lang="en-GB" sz="4000" b="1" u="sng" dirty="0" smtClean="0">
                <a:solidFill>
                  <a:schemeClr val="tx2"/>
                </a:solidFill>
              </a:rPr>
              <a:t>IMPLEMENTATION</a:t>
            </a:r>
            <a:endParaRPr lang="en-GB" sz="4000" b="1" dirty="0">
              <a:solidFill>
                <a:srgbClr val="CC3300"/>
              </a:solidFill>
            </a:endParaRPr>
          </a:p>
          <a:p>
            <a:pPr marL="381000" indent="-381000"/>
            <a:endParaRPr lang="en-US" sz="2800" b="1" dirty="0" smtClean="0"/>
          </a:p>
        </p:txBody>
      </p:sp>
      <p:sp>
        <p:nvSpPr>
          <p:cNvPr id="14343" name="Rectangle 51"/>
          <p:cNvSpPr>
            <a:spLocks noChangeArrowheads="1"/>
          </p:cNvSpPr>
          <p:nvPr/>
        </p:nvSpPr>
        <p:spPr bwMode="auto">
          <a:xfrm>
            <a:off x="22326600" y="5181600"/>
            <a:ext cx="9829800" cy="2705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>
                <a:solidFill>
                  <a:schemeClr val="tx2"/>
                </a:solidFill>
              </a:rPr>
              <a:t>RESULTS</a:t>
            </a:r>
            <a:endParaRPr lang="en-GB" sz="4000" b="1" dirty="0">
              <a:solidFill>
                <a:srgbClr val="CC3300"/>
              </a:solidFill>
            </a:endParaRPr>
          </a:p>
          <a:p>
            <a:endParaRPr lang="en-US" sz="3200" dirty="0">
              <a:latin typeface="Georgia" charset="0"/>
              <a:cs typeface="Georgia" charset="0"/>
            </a:endParaRPr>
          </a:p>
        </p:txBody>
      </p:sp>
      <p:sp>
        <p:nvSpPr>
          <p:cNvPr id="14346" name="Rectangle 34"/>
          <p:cNvSpPr>
            <a:spLocks noChangeArrowheads="1"/>
          </p:cNvSpPr>
          <p:nvPr/>
        </p:nvSpPr>
        <p:spPr bwMode="auto">
          <a:xfrm>
            <a:off x="32983714" y="11481593"/>
            <a:ext cx="9829800" cy="888841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>
                <a:solidFill>
                  <a:srgbClr val="FA6300"/>
                </a:solidFill>
              </a:rPr>
              <a:t>CONCLUSIONS</a:t>
            </a:r>
          </a:p>
          <a:p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We compared many different types of feature representations and </a:t>
            </a:r>
            <a:endParaRPr lang="en-US" sz="3200" dirty="0" smtClean="0">
              <a:latin typeface="Georgia" charset="0"/>
              <a:cs typeface="Georgi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Given our training data, we found that the best feature representation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 </a:t>
            </a:r>
            <a:endParaRPr lang="en-US" sz="3200" dirty="0" smtClean="0">
              <a:latin typeface="Georgia" charset="0"/>
              <a:cs typeface="Georgi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Beyond 2 </a:t>
            </a:r>
            <a:r>
              <a:rPr lang="en-US" sz="3200" dirty="0">
                <a:latin typeface="Georgia" charset="0"/>
                <a:cs typeface="Georgia" charset="0"/>
              </a:rPr>
              <a:t>layers, more </a:t>
            </a:r>
            <a:r>
              <a:rPr lang="en-US" sz="3200" dirty="0" smtClean="0">
                <a:latin typeface="Georgia" charset="0"/>
                <a:cs typeface="Georgia" charset="0"/>
              </a:rPr>
              <a:t>layers and neurons </a:t>
            </a:r>
            <a:r>
              <a:rPr lang="en-US" sz="3200" dirty="0">
                <a:latin typeface="Georgia" charset="0"/>
                <a:cs typeface="Georgia" charset="0"/>
              </a:rPr>
              <a:t>did not improve the performance of either </a:t>
            </a:r>
            <a:r>
              <a:rPr lang="en-US" sz="3200" dirty="0" smtClean="0">
                <a:latin typeface="Georgia" charset="0"/>
                <a:cs typeface="Georgia" charset="0"/>
              </a:rPr>
              <a:t>DNN design.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Given the lack of improvement in performance with deeper nets, we may need more training data and additional computational power.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>
              <a:latin typeface="Georgia" charset="0"/>
              <a:cs typeface="Georg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680" y="609600"/>
            <a:ext cx="4554220" cy="1713469"/>
          </a:xfrm>
          <a:prstGeom prst="rect">
            <a:avLst/>
          </a:prstGeom>
        </p:spPr>
      </p:pic>
      <p:sp>
        <p:nvSpPr>
          <p:cNvPr id="26" name="Rectangle 49"/>
          <p:cNvSpPr>
            <a:spLocks noChangeArrowheads="1"/>
          </p:cNvSpPr>
          <p:nvPr/>
        </p:nvSpPr>
        <p:spPr bwMode="auto">
          <a:xfrm>
            <a:off x="1124630" y="10501370"/>
            <a:ext cx="9829800" cy="46644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 smtClean="0">
                <a:solidFill>
                  <a:schemeClr val="tx2"/>
                </a:solidFill>
              </a:rPr>
              <a:t>GOAL</a:t>
            </a:r>
            <a:endParaRPr lang="en-GB" sz="4000" b="1" u="sng" dirty="0">
              <a:solidFill>
                <a:schemeClr val="tx2"/>
              </a:solidFill>
            </a:endParaRPr>
          </a:p>
          <a:p>
            <a:r>
              <a:rPr lang="en-US" sz="2800" b="1" dirty="0"/>
              <a:t> 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Classify dance movement into one of the three categories performed—turn, jump, and fall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Evaluate </a:t>
            </a:r>
            <a:r>
              <a:rPr lang="en-US" sz="3200" dirty="0" smtClean="0">
                <a:latin typeface="Georgia" charset="0"/>
                <a:cs typeface="Georgia" charset="0"/>
              </a:rPr>
              <a:t>effectiveness of </a:t>
            </a:r>
            <a:r>
              <a:rPr lang="en-US" sz="3200" dirty="0" smtClean="0">
                <a:latin typeface="Georgia" charset="0"/>
                <a:cs typeface="Georgia" charset="0"/>
              </a:rPr>
              <a:t>different feature representations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Compare </a:t>
            </a:r>
            <a:endParaRPr lang="en-US" sz="3200" dirty="0">
              <a:latin typeface="Georgia" charset="0"/>
              <a:cs typeface="Georgia" charset="0"/>
            </a:endParaRPr>
          </a:p>
        </p:txBody>
      </p:sp>
      <p:sp>
        <p:nvSpPr>
          <p:cNvPr id="28" name="Rectangle 49"/>
          <p:cNvSpPr>
            <a:spLocks noChangeArrowheads="1"/>
          </p:cNvSpPr>
          <p:nvPr/>
        </p:nvSpPr>
        <p:spPr bwMode="auto">
          <a:xfrm>
            <a:off x="1124630" y="15737572"/>
            <a:ext cx="9829800" cy="71986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 smtClean="0">
                <a:solidFill>
                  <a:schemeClr val="tx2"/>
                </a:solidFill>
              </a:rPr>
              <a:t>RELATED WORK</a:t>
            </a:r>
            <a:endParaRPr lang="en-GB" sz="4000" b="1" u="sng" dirty="0">
              <a:solidFill>
                <a:schemeClr val="tx2"/>
              </a:solidFill>
            </a:endParaRPr>
          </a:p>
          <a:p>
            <a:r>
              <a:rPr lang="en-US" sz="2800" b="1" dirty="0"/>
              <a:t> 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Joint detection</a:t>
            </a:r>
          </a:p>
          <a:p>
            <a:pPr marL="1397000" lvl="1" indent="-4445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CMU </a:t>
            </a:r>
            <a:r>
              <a:rPr lang="en-US" sz="3200" dirty="0" err="1" smtClean="0">
                <a:latin typeface="Georgia" charset="0"/>
                <a:cs typeface="Georgia" charset="0"/>
              </a:rPr>
              <a:t>OpenPose</a:t>
            </a:r>
            <a:endParaRPr lang="en-US" sz="3200" dirty="0" smtClean="0">
              <a:latin typeface="Georgia" charset="0"/>
              <a:cs typeface="Georgia" charset="0"/>
            </a:endParaRPr>
          </a:p>
          <a:p>
            <a:pPr marL="1397000" lvl="1" indent="-4445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Multi-person system to detect human body </a:t>
            </a:r>
            <a:r>
              <a:rPr lang="en-US" sz="3200" dirty="0" err="1" smtClean="0">
                <a:latin typeface="Georgia" charset="0"/>
                <a:cs typeface="Georgia" charset="0"/>
              </a:rPr>
              <a:t>keypoints</a:t>
            </a:r>
            <a:endParaRPr lang="en-US" sz="3200" dirty="0" smtClean="0">
              <a:latin typeface="Georgia" charset="0"/>
              <a:cs typeface="Georgia" charset="0"/>
            </a:endParaRPr>
          </a:p>
          <a:p>
            <a:pPr marL="1397000" lvl="1" indent="-444500">
              <a:buFont typeface="Arial" charset="0"/>
              <a:buChar char="•"/>
            </a:pPr>
            <a:endParaRPr lang="en-US" sz="3200" dirty="0" smtClean="0">
              <a:latin typeface="Georgia" charset="0"/>
              <a:cs typeface="Georgi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Feature representation</a:t>
            </a:r>
            <a:endParaRPr lang="en-US" sz="3200" dirty="0" smtClean="0">
              <a:latin typeface="Georgia" charset="0"/>
              <a:cs typeface="Georgia" charset="0"/>
            </a:endParaRPr>
          </a:p>
          <a:p>
            <a:pPr marL="1397000" lvl="1" indent="-4445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Actions as time-space models</a:t>
            </a:r>
          </a:p>
          <a:p>
            <a:pPr marL="1397000" lvl="1" indent="-4445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Wearable accelerometers</a:t>
            </a:r>
          </a:p>
          <a:p>
            <a:pPr marL="1397000" lvl="1" indent="-444500">
              <a:buFont typeface="Arial" charset="0"/>
              <a:buChar char="•"/>
            </a:pPr>
            <a:endParaRPr lang="en-US" sz="3200" dirty="0">
              <a:latin typeface="Georgia" charset="0"/>
              <a:cs typeface="Georgia" charset="0"/>
            </a:endParaRPr>
          </a:p>
          <a:p>
            <a:pPr marL="1397000" lvl="1" indent="-444500">
              <a:buFont typeface="Arial" charset="0"/>
              <a:buChar char="•"/>
            </a:pPr>
            <a:endParaRPr lang="en-US" sz="3200" dirty="0" smtClean="0">
              <a:latin typeface="Georgia" charset="0"/>
              <a:cs typeface="Georgia" charset="0"/>
            </a:endParaRP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32983714" y="21107400"/>
            <a:ext cx="9829800" cy="678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 smtClean="0">
                <a:solidFill>
                  <a:srgbClr val="FA6300"/>
                </a:solidFill>
              </a:rPr>
              <a:t>FUTURE WORK</a:t>
            </a:r>
            <a:endParaRPr lang="en-GB" sz="4000" b="1" u="sng" dirty="0">
              <a:solidFill>
                <a:srgbClr val="FA6300"/>
              </a:solidFill>
            </a:endParaRPr>
          </a:p>
          <a:p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Extension 1: </a:t>
            </a:r>
            <a:r>
              <a:rPr lang="en-US" sz="3200" dirty="0" smtClean="0">
                <a:latin typeface="Georgia" charset="0"/>
                <a:cs typeface="Georgia" charset="0"/>
              </a:rPr>
              <a:t>Alter system to distinguish between previously seen and unknown movements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Extension 2: </a:t>
            </a:r>
            <a:r>
              <a:rPr lang="en-US" sz="3200" dirty="0" smtClean="0">
                <a:latin typeface="Georgia" charset="0"/>
                <a:cs typeface="Georgia" charset="0"/>
              </a:rPr>
              <a:t>Extend dance movement classification to dance recognition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Extension </a:t>
            </a:r>
            <a:r>
              <a:rPr lang="en-US" sz="3200" dirty="0">
                <a:latin typeface="Georgia" charset="0"/>
                <a:cs typeface="Georgia" charset="0"/>
              </a:rPr>
              <a:t>3</a:t>
            </a:r>
            <a:r>
              <a:rPr lang="en-US" sz="3200" dirty="0" smtClean="0">
                <a:latin typeface="Georgia" charset="0"/>
                <a:cs typeface="Georgia" charset="0"/>
              </a:rPr>
              <a:t>:</a:t>
            </a:r>
            <a:endParaRPr lang="en-US" sz="3200" dirty="0">
              <a:latin typeface="Georgia" charset="0"/>
              <a:cs typeface="Georgia" charset="0"/>
            </a:endParaRPr>
          </a:p>
        </p:txBody>
      </p:sp>
      <p:sp>
        <p:nvSpPr>
          <p:cNvPr id="41" name="Rectangle 52"/>
          <p:cNvSpPr>
            <a:spLocks noChangeArrowheads="1"/>
          </p:cNvSpPr>
          <p:nvPr/>
        </p:nvSpPr>
        <p:spPr bwMode="auto">
          <a:xfrm>
            <a:off x="32983714" y="5192486"/>
            <a:ext cx="9829800" cy="555171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 smtClean="0">
                <a:solidFill>
                  <a:schemeClr val="tx2"/>
                </a:solidFill>
              </a:rPr>
              <a:t>CHALLENGES</a:t>
            </a:r>
            <a:endParaRPr lang="en-GB" sz="4000" b="1" u="sng" dirty="0">
              <a:solidFill>
                <a:schemeClr val="tx2"/>
              </a:solidFill>
            </a:endParaRPr>
          </a:p>
          <a:p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The software used for joint detection, </a:t>
            </a:r>
            <a:r>
              <a:rPr lang="en-US" sz="3200" dirty="0" err="1" smtClean="0">
                <a:latin typeface="Georgia" charset="0"/>
                <a:cs typeface="Georgia" charset="0"/>
              </a:rPr>
              <a:t>OpenPose</a:t>
            </a:r>
            <a:r>
              <a:rPr lang="en-US" sz="3200" dirty="0" smtClean="0">
                <a:latin typeface="Georgia" charset="0"/>
                <a:cs typeface="Georgia" charset="0"/>
              </a:rPr>
              <a:t>, did not have feature tracking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As a result, multi-person movement classification was inaccurate</a:t>
            </a:r>
            <a:endParaRPr lang="en-US" sz="3200" dirty="0">
              <a:latin typeface="Georgia" charset="0"/>
              <a:cs typeface="Georgi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Parameters </a:t>
            </a:r>
            <a:r>
              <a:rPr lang="en-US" sz="3200" dirty="0">
                <a:latin typeface="Georgia" charset="0"/>
                <a:cs typeface="Georgia" charset="0"/>
              </a:rPr>
              <a:t>that produced acceptable classification accuracies, but took abnormally long to train and/or to </a:t>
            </a:r>
            <a:r>
              <a:rPr lang="en-US" sz="3200" dirty="0" smtClean="0">
                <a:latin typeface="Georgia" charset="0"/>
                <a:cs typeface="Georgia" charset="0"/>
              </a:rPr>
              <a:t>converge, were </a:t>
            </a:r>
            <a:r>
              <a:rPr lang="en-US" sz="3200" dirty="0">
                <a:latin typeface="Georgia" charset="0"/>
                <a:cs typeface="Georgia" charset="0"/>
              </a:rPr>
              <a:t>omitted. </a:t>
            </a:r>
          </a:p>
        </p:txBody>
      </p:sp>
      <p:sp>
        <p:nvSpPr>
          <p:cNvPr id="44" name="Rectangle 52"/>
          <p:cNvSpPr>
            <a:spLocks noChangeArrowheads="1"/>
          </p:cNvSpPr>
          <p:nvPr/>
        </p:nvSpPr>
        <p:spPr bwMode="auto">
          <a:xfrm>
            <a:off x="1077686" y="28811196"/>
            <a:ext cx="9829800" cy="339668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360000" rIns="360000" bIns="360000"/>
          <a:lstStyle/>
          <a:p>
            <a:pPr>
              <a:spcBef>
                <a:spcPct val="50000"/>
              </a:spcBef>
            </a:pPr>
            <a:r>
              <a:rPr lang="en-GB" sz="4000" b="1" u="sng" dirty="0" smtClean="0">
                <a:solidFill>
                  <a:schemeClr val="tx2"/>
                </a:solidFill>
              </a:rPr>
              <a:t>TRAINING</a:t>
            </a:r>
            <a:endParaRPr lang="en-GB" sz="4000" b="1" u="sng" dirty="0">
              <a:solidFill>
                <a:schemeClr val="tx2"/>
              </a:solidFill>
            </a:endParaRPr>
          </a:p>
          <a:p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CMU Arctic: one hour of training data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4000 iterations, batch size of 500 ~ 40 epochs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Georgia" charset="0"/>
                <a:cs typeface="Georgia" charset="0"/>
              </a:rPr>
              <a:t>10% held out for testing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>
              <a:latin typeface="Georgia" charset="0"/>
              <a:cs typeface="Georgia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y Of Illinois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stertemplate" id="{F6BEB1BC-FBF2-DC4F-8CD2-EB5531F07268}" vid="{534350A6-9488-7E4F-8C83-8CF109C6E0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PowerPointPosterTemplate</Template>
  <TotalTime>333</TotalTime>
  <Words>210</Words>
  <Application>Microsoft Macintosh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Black</vt:lpstr>
      <vt:lpstr>Calibri</vt:lpstr>
      <vt:lpstr>Georgia</vt:lpstr>
      <vt:lpstr>ＭＳ Ｐゴシック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Stephanie H. Liu</dc:creator>
  <cp:keywords/>
  <dc:description/>
  <cp:lastModifiedBy>Stephanie H. Liu</cp:lastModifiedBy>
  <cp:revision>40</cp:revision>
  <cp:lastPrinted>2009-06-18T18:06:01Z</cp:lastPrinted>
  <dcterms:created xsi:type="dcterms:W3CDTF">2018-01-10T08:43:31Z</dcterms:created>
  <dcterms:modified xsi:type="dcterms:W3CDTF">2018-01-14T18:48:00Z</dcterms:modified>
  <cp:category/>
</cp:coreProperties>
</file>