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4520"/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94643"/>
  </p:normalViewPr>
  <p:slideViewPr>
    <p:cSldViewPr snapToObjects="1">
      <p:cViewPr>
        <p:scale>
          <a:sx n="39" d="100"/>
          <a:sy n="39" d="100"/>
        </p:scale>
        <p:origin x="312" y="-24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  <a:prstGeom prst="rect">
            <a:avLst/>
          </a:prstGeo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1124630" y="2592243"/>
            <a:ext cx="41605200" cy="76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 smtClean="0">
                <a:latin typeface="Georgia" charset="0"/>
                <a:cs typeface="Georgia" charset="0"/>
              </a:rPr>
              <a:t>Stephanie Liu, </a:t>
            </a:r>
            <a:r>
              <a:rPr lang="en-US" sz="4400" b="1" dirty="0" smtClean="0">
                <a:latin typeface="Georgia" charset="0"/>
                <a:cs typeface="Georgia" charset="0"/>
              </a:rPr>
              <a:t>Maia </a:t>
            </a:r>
            <a:r>
              <a:rPr lang="en-US" sz="4400" b="1" dirty="0" err="1" smtClean="0">
                <a:latin typeface="Georgia" charset="0"/>
                <a:cs typeface="Georgia" charset="0"/>
              </a:rPr>
              <a:t>Ezratty</a:t>
            </a:r>
            <a:r>
              <a:rPr lang="en-US" sz="4400" b="1" dirty="0" smtClean="0">
                <a:latin typeface="Georgia" charset="0"/>
                <a:cs typeface="Georgia" charset="0"/>
              </a:rPr>
              <a:t> </a:t>
            </a:r>
            <a:r>
              <a:rPr lang="mr-IN" sz="4400" b="1" dirty="0" smtClean="0">
                <a:latin typeface="Georgia" charset="0"/>
                <a:cs typeface="Georgia" charset="0"/>
              </a:rPr>
              <a:t>–</a:t>
            </a:r>
            <a:r>
              <a:rPr lang="en-US" sz="4400" b="1" dirty="0" smtClean="0">
                <a:latin typeface="Georgia" charset="0"/>
                <a:cs typeface="Georgia" charset="0"/>
              </a:rPr>
              <a:t> </a:t>
            </a:r>
            <a:r>
              <a:rPr lang="en-US" sz="4400" b="1" dirty="0" smtClean="0">
                <a:latin typeface="Georgia" charset="0"/>
                <a:cs typeface="Georgia" charset="0"/>
              </a:rPr>
              <a:t>Advised </a:t>
            </a:r>
            <a:r>
              <a:rPr lang="en-US" sz="4400" b="1" dirty="0" smtClean="0">
                <a:latin typeface="Georgia" charset="0"/>
                <a:cs typeface="Georgia" charset="0"/>
              </a:rPr>
              <a:t>by </a:t>
            </a:r>
            <a:r>
              <a:rPr lang="en-US" sz="4400" b="1" dirty="0" err="1" smtClean="0">
                <a:latin typeface="Georgia" charset="0"/>
                <a:cs typeface="Georgia" charset="0"/>
              </a:rPr>
              <a:t>Andras</a:t>
            </a:r>
            <a:r>
              <a:rPr lang="en-US" sz="4400" b="1" dirty="0" smtClean="0">
                <a:latin typeface="Georgia" charset="0"/>
                <a:cs typeface="Georgia" charset="0"/>
              </a:rPr>
              <a:t> </a:t>
            </a:r>
            <a:r>
              <a:rPr lang="en-US" sz="4400" b="1" dirty="0" err="1" smtClean="0">
                <a:latin typeface="Georgia" charset="0"/>
                <a:cs typeface="Georgia" charset="0"/>
              </a:rPr>
              <a:t>Ferencz</a:t>
            </a:r>
            <a:r>
              <a:rPr lang="en-US" sz="4400" b="1" dirty="0" smtClean="0">
                <a:latin typeface="Georgia" charset="0"/>
                <a:cs typeface="Georgia" charset="0"/>
              </a:rPr>
              <a:t>, </a:t>
            </a:r>
            <a:r>
              <a:rPr lang="en-US" sz="4400" b="1" dirty="0" smtClean="0">
                <a:latin typeface="Georgia" charset="0"/>
                <a:cs typeface="Georgia" charset="0"/>
              </a:rPr>
              <a:t>Princeton University</a:t>
            </a:r>
            <a:endParaRPr lang="en-US" sz="4400" b="1" dirty="0">
              <a:latin typeface="Georgia" charset="0"/>
              <a:cs typeface="Georgia" charset="0"/>
            </a:endParaRPr>
          </a:p>
        </p:txBody>
      </p:sp>
      <p:sp>
        <p:nvSpPr>
          <p:cNvPr id="14338" name="TextBox 91"/>
          <p:cNvSpPr txBox="1">
            <a:spLocks noChangeArrowheads="1"/>
          </p:cNvSpPr>
          <p:nvPr/>
        </p:nvSpPr>
        <p:spPr bwMode="auto">
          <a:xfrm>
            <a:off x="1171422" y="1043818"/>
            <a:ext cx="41605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0" dirty="0" smtClean="0">
                <a:solidFill>
                  <a:srgbClr val="FA6300"/>
                </a:solidFill>
                <a:latin typeface="Arial Black" charset="0"/>
              </a:rPr>
              <a:t>Dance Movement Classification with Joint Detection </a:t>
            </a:r>
            <a:endParaRPr lang="en-US" sz="8000" dirty="0">
              <a:solidFill>
                <a:srgbClr val="FA6300"/>
              </a:solidFill>
              <a:latin typeface="Arial Black" charset="0"/>
            </a:endParaRPr>
          </a:p>
        </p:txBody>
      </p:sp>
      <p:sp>
        <p:nvSpPr>
          <p:cNvPr id="14339" name="Rectangle 35"/>
          <p:cNvSpPr>
            <a:spLocks noChangeArrowheads="1"/>
          </p:cNvSpPr>
          <p:nvPr/>
        </p:nvSpPr>
        <p:spPr bwMode="auto">
          <a:xfrm>
            <a:off x="32983714" y="28498800"/>
            <a:ext cx="9829800" cy="35728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chemeClr val="tx2"/>
                </a:solidFill>
              </a:rPr>
              <a:t>ACKNOWLEDGEMENTS</a:t>
            </a:r>
            <a:endParaRPr lang="en-GB" sz="4000" b="1" dirty="0">
              <a:solidFill>
                <a:srgbClr val="CC3300"/>
              </a:solidFill>
            </a:endParaRPr>
          </a:p>
          <a:p>
            <a:endParaRPr lang="en-US" sz="2800" dirty="0"/>
          </a:p>
          <a:p>
            <a:r>
              <a:rPr lang="en-US" sz="3200" dirty="0" smtClean="0">
                <a:latin typeface="Georgia" charset="0"/>
                <a:cs typeface="Georgia" charset="0"/>
              </a:rPr>
              <a:t>Thank you to </a:t>
            </a:r>
            <a:r>
              <a:rPr lang="en-US" sz="3200" dirty="0" err="1" smtClean="0">
                <a:latin typeface="Georgia" charset="0"/>
                <a:cs typeface="Georgia" charset="0"/>
              </a:rPr>
              <a:t>Andras</a:t>
            </a:r>
            <a:r>
              <a:rPr lang="en-US" sz="3200" dirty="0" smtClean="0">
                <a:latin typeface="Georgia" charset="0"/>
                <a:cs typeface="Georgia" charset="0"/>
              </a:rPr>
              <a:t> </a:t>
            </a:r>
            <a:r>
              <a:rPr lang="en-US" sz="3200" dirty="0" err="1" smtClean="0">
                <a:latin typeface="Georgia" charset="0"/>
                <a:cs typeface="Georgia" charset="0"/>
              </a:rPr>
              <a:t>Ferencz</a:t>
            </a:r>
            <a:r>
              <a:rPr lang="en-US" sz="3200" dirty="0" smtClean="0">
                <a:latin typeface="Georgia" charset="0"/>
                <a:cs typeface="Georgia" charset="0"/>
              </a:rPr>
              <a:t> for your helpful guidance, and Olga, Riley, and ? For your help this semester.</a:t>
            </a:r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14341" name="Rectangle 49"/>
          <p:cNvSpPr>
            <a:spLocks noChangeArrowheads="1"/>
          </p:cNvSpPr>
          <p:nvPr/>
        </p:nvSpPr>
        <p:spPr bwMode="auto">
          <a:xfrm>
            <a:off x="1143000" y="5181600"/>
            <a:ext cx="9829800" cy="4747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MOTIVATION</a:t>
            </a:r>
            <a:endParaRPr lang="en-GB" sz="4000" b="1" u="sng" dirty="0">
              <a:solidFill>
                <a:schemeClr val="tx2"/>
              </a:solidFill>
            </a:endParaRPr>
          </a:p>
          <a:p>
            <a:r>
              <a:rPr lang="en-US" sz="2800" b="1" dirty="0"/>
              <a:t> 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Human activity recognition (HAR): healthcare, security, video summary, highlight extraction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Research has traditionally utilized a wide variety of feature representations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Is activity recognition using detected joints effective?</a:t>
            </a:r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11734800" y="5181600"/>
            <a:ext cx="9829800" cy="2705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IMPLEMENTATION</a:t>
            </a:r>
          </a:p>
          <a:p>
            <a:pPr marL="381000" indent="-381000">
              <a:spcBef>
                <a:spcPct val="50000"/>
              </a:spcBef>
            </a:pPr>
            <a:endParaRPr lang="en-GB" sz="4000" b="1" u="sng" dirty="0">
              <a:solidFill>
                <a:schemeClr val="tx2"/>
              </a:solidFill>
            </a:endParaRPr>
          </a:p>
          <a:p>
            <a:pPr marL="381000" indent="-381000">
              <a:spcBef>
                <a:spcPct val="50000"/>
              </a:spcBef>
            </a:pPr>
            <a:endParaRPr lang="en-GB" sz="4000" b="1" dirty="0">
              <a:solidFill>
                <a:srgbClr val="CC3300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 smtClean="0"/>
              <a:t>Image of </a:t>
            </a:r>
            <a:r>
              <a:rPr lang="en-US" sz="2800" b="1" smtClean="0"/>
              <a:t>OpenPose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KNN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Euclidean/L1/DTW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Weighting joints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Weights by frames</a:t>
            </a:r>
            <a:endParaRPr lang="en-US" sz="2800" b="1" dirty="0" smtClean="0"/>
          </a:p>
          <a:p>
            <a:pPr marL="514350" indent="-514350">
              <a:buAutoNum type="arabicPeriod"/>
            </a:pPr>
            <a:endParaRPr lang="en-US" sz="2800" b="1" dirty="0" smtClean="0"/>
          </a:p>
        </p:txBody>
      </p:sp>
      <p:sp>
        <p:nvSpPr>
          <p:cNvPr id="14343" name="Rectangle 51"/>
          <p:cNvSpPr>
            <a:spLocks noChangeArrowheads="1"/>
          </p:cNvSpPr>
          <p:nvPr/>
        </p:nvSpPr>
        <p:spPr bwMode="auto">
          <a:xfrm>
            <a:off x="22326600" y="5181600"/>
            <a:ext cx="9829800" cy="2705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chemeClr val="tx2"/>
                </a:solidFill>
              </a:rPr>
              <a:t>RESULTS</a:t>
            </a:r>
            <a:endParaRPr lang="en-GB" sz="4000" b="1" dirty="0">
              <a:solidFill>
                <a:srgbClr val="CC3300"/>
              </a:solidFill>
            </a:endParaRPr>
          </a:p>
          <a:p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32983714" y="11481593"/>
            <a:ext cx="9829800" cy="88884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rgbClr val="FA6300"/>
                </a:solidFill>
              </a:rPr>
              <a:t>CONCLUSIONS</a:t>
            </a: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We compared many different types of feature representations and 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Given our training data, we found that the best feature representation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 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Beyond 2 </a:t>
            </a:r>
            <a:r>
              <a:rPr lang="en-US" sz="3200" dirty="0">
                <a:latin typeface="Georgia" charset="0"/>
                <a:cs typeface="Georgia" charset="0"/>
              </a:rPr>
              <a:t>layers, more </a:t>
            </a:r>
            <a:r>
              <a:rPr lang="en-US" sz="3200" dirty="0" smtClean="0">
                <a:latin typeface="Georgia" charset="0"/>
                <a:cs typeface="Georgia" charset="0"/>
              </a:rPr>
              <a:t>layers and neurons </a:t>
            </a:r>
            <a:r>
              <a:rPr lang="en-US" sz="3200" dirty="0">
                <a:latin typeface="Georgia" charset="0"/>
                <a:cs typeface="Georgia" charset="0"/>
              </a:rPr>
              <a:t>did not improve the performance of either </a:t>
            </a:r>
            <a:r>
              <a:rPr lang="en-US" sz="3200" dirty="0" smtClean="0">
                <a:latin typeface="Georgia" charset="0"/>
                <a:cs typeface="Georgia" charset="0"/>
              </a:rPr>
              <a:t>DNN design.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Given the lack of improvement in performance with deeper nets, we may need more training data and additional computational power.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Georgia" charset="0"/>
              <a:cs typeface="Georg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609600"/>
            <a:ext cx="4554220" cy="1713469"/>
          </a:xfrm>
          <a:prstGeom prst="rect">
            <a:avLst/>
          </a:prstGeom>
        </p:spPr>
      </p:pic>
      <p:sp>
        <p:nvSpPr>
          <p:cNvPr id="26" name="Rectangle 49"/>
          <p:cNvSpPr>
            <a:spLocks noChangeArrowheads="1"/>
          </p:cNvSpPr>
          <p:nvPr/>
        </p:nvSpPr>
        <p:spPr bwMode="auto">
          <a:xfrm>
            <a:off x="1124630" y="10501370"/>
            <a:ext cx="9829800" cy="46644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GOAL AND APPROACH</a:t>
            </a:r>
            <a:endParaRPr lang="en-GB" sz="4000" b="1" u="sng" dirty="0">
              <a:solidFill>
                <a:schemeClr val="tx2"/>
              </a:solidFill>
            </a:endParaRPr>
          </a:p>
          <a:p>
            <a:r>
              <a:rPr lang="en-US" sz="2800" b="1" dirty="0"/>
              <a:t>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Classify dance movement into one of the three categories performed—turn, jump, and fall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Evaluate </a:t>
            </a:r>
            <a:r>
              <a:rPr lang="en-US" sz="3200" dirty="0" smtClean="0">
                <a:latin typeface="Georgia" charset="0"/>
                <a:cs typeface="Georgia" charset="0"/>
              </a:rPr>
              <a:t>effectiveness of </a:t>
            </a:r>
            <a:r>
              <a:rPr lang="en-US" sz="3200" dirty="0" smtClean="0">
                <a:latin typeface="Georgia" charset="0"/>
                <a:cs typeface="Georgia" charset="0"/>
              </a:rPr>
              <a:t>different feature representations </a:t>
            </a:r>
            <a:r>
              <a:rPr lang="en-US" sz="3200" b="1" dirty="0" smtClean="0">
                <a:latin typeface="Georgia" charset="0"/>
                <a:cs typeface="Georgia" charset="0"/>
              </a:rPr>
              <a:t>based on detected joints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Compare </a:t>
            </a:r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1124630" y="15737572"/>
            <a:ext cx="9829800" cy="71986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RELATED WORK</a:t>
            </a:r>
            <a:endParaRPr lang="en-GB" sz="4000" b="1" u="sng" dirty="0">
              <a:solidFill>
                <a:schemeClr val="tx2"/>
              </a:solidFill>
            </a:endParaRPr>
          </a:p>
          <a:p>
            <a:r>
              <a:rPr lang="en-US" sz="2800" b="1" dirty="0"/>
              <a:t> 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Joint detection</a:t>
            </a:r>
          </a:p>
          <a:p>
            <a:pPr marL="1397000" lvl="1" indent="-4445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CMU </a:t>
            </a:r>
            <a:r>
              <a:rPr lang="en-US" sz="3200" dirty="0" err="1" smtClean="0">
                <a:latin typeface="Georgia" charset="0"/>
                <a:cs typeface="Georgia" charset="0"/>
              </a:rPr>
              <a:t>OpenPose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Multi-person system to detect human body </a:t>
            </a:r>
            <a:r>
              <a:rPr lang="en-US" sz="3200" dirty="0" err="1" smtClean="0">
                <a:latin typeface="Georgia" charset="0"/>
                <a:cs typeface="Georgia" charset="0"/>
              </a:rPr>
              <a:t>keypoints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endParaRPr lang="en-US" sz="3200" dirty="0" smtClean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Feature representation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Actions as time-space models</a:t>
            </a:r>
          </a:p>
          <a:p>
            <a:pPr marL="1397000" lvl="1" indent="-4445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Wearable accelerometers</a:t>
            </a:r>
          </a:p>
          <a:p>
            <a:pPr marL="1397000" lvl="1" indent="-444500">
              <a:buFont typeface="Arial" charset="0"/>
              <a:buChar char="•"/>
            </a:pPr>
            <a:endParaRPr lang="en-US" sz="3200" dirty="0" smtClean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endParaRPr lang="en-US" sz="3200" dirty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endParaRPr lang="en-US" sz="3200" dirty="0" smtClean="0">
              <a:latin typeface="Georgia" charset="0"/>
              <a:cs typeface="Georgia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2983714" y="21107400"/>
            <a:ext cx="9829800" cy="678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rgbClr val="FA6300"/>
                </a:solidFill>
              </a:rPr>
              <a:t>FUTURE WORK</a:t>
            </a:r>
            <a:endParaRPr lang="en-GB" sz="4000" b="1" u="sng" dirty="0">
              <a:solidFill>
                <a:srgbClr val="FA6300"/>
              </a:solidFill>
            </a:endParaRP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Extension 1: </a:t>
            </a:r>
            <a:r>
              <a:rPr lang="en-US" sz="3200" dirty="0" smtClean="0">
                <a:latin typeface="Georgia" charset="0"/>
                <a:cs typeface="Georgia" charset="0"/>
              </a:rPr>
              <a:t>Alter system to distinguish between previously seen and unknown movements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Extension 2: </a:t>
            </a:r>
            <a:r>
              <a:rPr lang="en-US" sz="3200" dirty="0" smtClean="0">
                <a:latin typeface="Georgia" charset="0"/>
                <a:cs typeface="Georgia" charset="0"/>
              </a:rPr>
              <a:t>Extend dance movement classification to dance recognition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Extension </a:t>
            </a:r>
            <a:r>
              <a:rPr lang="en-US" sz="3200" dirty="0">
                <a:latin typeface="Georgia" charset="0"/>
                <a:cs typeface="Georgia" charset="0"/>
              </a:rPr>
              <a:t>3</a:t>
            </a:r>
            <a:r>
              <a:rPr lang="en-US" sz="3200" dirty="0" smtClean="0">
                <a:latin typeface="Georgia" charset="0"/>
                <a:cs typeface="Georgia" charset="0"/>
              </a:rPr>
              <a:t>:</a:t>
            </a:r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32983714" y="5192486"/>
            <a:ext cx="9829800" cy="55517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CHALLENGES</a:t>
            </a:r>
            <a:endParaRPr lang="en-GB" sz="4000" b="1" u="sng" dirty="0">
              <a:solidFill>
                <a:schemeClr val="tx2"/>
              </a:solidFill>
            </a:endParaRP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The software used for joint detection, </a:t>
            </a:r>
            <a:r>
              <a:rPr lang="en-US" sz="3200" dirty="0" err="1" smtClean="0">
                <a:latin typeface="Georgia" charset="0"/>
                <a:cs typeface="Georgia" charset="0"/>
              </a:rPr>
              <a:t>OpenPose</a:t>
            </a:r>
            <a:r>
              <a:rPr lang="en-US" sz="3200" dirty="0" smtClean="0">
                <a:latin typeface="Georgia" charset="0"/>
                <a:cs typeface="Georgia" charset="0"/>
              </a:rPr>
              <a:t>, did not have feature tracking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As a result, multi-person movement classification was inaccurate</a:t>
            </a:r>
            <a:endParaRPr lang="en-US" sz="3200" dirty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Parameters </a:t>
            </a:r>
            <a:r>
              <a:rPr lang="en-US" sz="3200" dirty="0">
                <a:latin typeface="Georgia" charset="0"/>
                <a:cs typeface="Georgia" charset="0"/>
              </a:rPr>
              <a:t>that produced acceptable classification accuracies, but took abnormally long to train and/or to </a:t>
            </a:r>
            <a:r>
              <a:rPr lang="en-US" sz="3200" dirty="0" smtClean="0">
                <a:latin typeface="Georgia" charset="0"/>
                <a:cs typeface="Georgia" charset="0"/>
              </a:rPr>
              <a:t>converge, were </a:t>
            </a:r>
            <a:r>
              <a:rPr lang="en-US" sz="3200" dirty="0">
                <a:latin typeface="Georgia" charset="0"/>
                <a:cs typeface="Georgia" charset="0"/>
              </a:rPr>
              <a:t>omitted. </a:t>
            </a: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1077686" y="23507982"/>
            <a:ext cx="9829800" cy="869990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DATA </a:t>
            </a:r>
            <a:endParaRPr lang="en-GB" sz="4000" b="1" u="sng" dirty="0">
              <a:solidFill>
                <a:schemeClr val="tx2"/>
              </a:solidFill>
            </a:endParaRP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Self-collected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24 test cases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60 training (10 examples each, 2 people, 3 categories)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80 frames once passed through </a:t>
            </a:r>
            <a:r>
              <a:rPr lang="en-US" sz="3200" dirty="0" err="1" smtClean="0">
                <a:latin typeface="Georgia" charset="0"/>
                <a:cs typeface="Georgia" charset="0"/>
              </a:rPr>
              <a:t>OpenPose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Georgia" charset="0"/>
              <a:cs typeface="Georgi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stertemplate" id="{F6BEB1BC-FBF2-DC4F-8CD2-EB5531F07268}" vid="{534350A6-9488-7E4F-8C83-8CF109C6E0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PowerPointPosterTemplate</Template>
  <TotalTime>362</TotalTime>
  <Words>221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Georgia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Stephanie H. Liu</dc:creator>
  <cp:keywords/>
  <dc:description/>
  <cp:lastModifiedBy>Stephanie H. Liu</cp:lastModifiedBy>
  <cp:revision>41</cp:revision>
  <cp:lastPrinted>2009-06-18T18:06:01Z</cp:lastPrinted>
  <dcterms:created xsi:type="dcterms:W3CDTF">2018-01-10T08:43:31Z</dcterms:created>
  <dcterms:modified xsi:type="dcterms:W3CDTF">2018-01-14T19:16:45Z</dcterms:modified>
  <cp:category/>
</cp:coreProperties>
</file>