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62" r:id="rId4"/>
    <p:sldId id="257" r:id="rId5"/>
    <p:sldId id="258" r:id="rId6"/>
    <p:sldId id="259" r:id="rId7"/>
    <p:sldId id="260" r:id="rId8"/>
    <p:sldId id="261"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64A3BF-5F9B-4DBC-B43B-5D750F113CCE}">
          <p14:sldIdLst>
            <p14:sldId id="256"/>
            <p14:sldId id="263"/>
            <p14:sldId id="262"/>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67DA515C-C3A5-4772-A441-6ECC8B732DB9}" type="datetimeFigureOut">
              <a:rPr lang="fr-FR" smtClean="0"/>
              <a:t>21/01/2023</a:t>
            </a:fld>
            <a:endParaRPr lang="fr-FR"/>
          </a:p>
        </p:txBody>
      </p:sp>
      <p:sp>
        <p:nvSpPr>
          <p:cNvPr id="5" name="Footer Placeholder 4"/>
          <p:cNvSpPr>
            <a:spLocks noGrp="1"/>
          </p:cNvSpPr>
          <p:nvPr>
            <p:ph type="ftr" sz="quarter" idx="11"/>
          </p:nvPr>
        </p:nvSpPr>
        <p:spPr>
          <a:xfrm>
            <a:off x="1174044" y="5357592"/>
            <a:ext cx="5034845" cy="365125"/>
          </a:xfrm>
        </p:spPr>
        <p:txBody>
          <a:bodyPr/>
          <a:lstStyle/>
          <a:p>
            <a:endParaRPr lang="fr-F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E3B0EFD9-3C68-4257-8583-0167DA2E561D}"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A515C-C3A5-4772-A441-6ECC8B732DB9}" type="datetimeFigureOut">
              <a:rPr lang="fr-FR" smtClean="0"/>
              <a:t>21/01/2023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B0EFD9-3C68-4257-8583-0167DA2E561D}"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A515C-C3A5-4772-A441-6ECC8B732DB9}" type="datetimeFigureOut">
              <a:rPr lang="fr-FR" smtClean="0"/>
              <a:t>21/01/2023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B0EFD9-3C68-4257-8583-0167DA2E561D}"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A515C-C3A5-4772-A441-6ECC8B732DB9}" type="datetimeFigureOut">
              <a:rPr lang="fr-FR" smtClean="0"/>
              <a:t>21/01/2023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B0EFD9-3C68-4257-8583-0167DA2E561D}"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DA515C-C3A5-4772-A441-6ECC8B732DB9}" type="datetimeFigureOut">
              <a:rPr lang="fr-FR" smtClean="0"/>
              <a:t>21/01/2023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B0EFD9-3C68-4257-8583-0167DA2E561D}"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7DA515C-C3A5-4772-A441-6ECC8B732DB9}" type="datetimeFigureOut">
              <a:rPr lang="fr-FR" smtClean="0"/>
              <a:t>21/01/2023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B0EFD9-3C68-4257-8583-0167DA2E561D}" type="slidenum">
              <a:rPr lang="fr-FR" smtClean="0"/>
              <a:t>‹#›</a:t>
            </a:fld>
            <a:endParaRPr lang="fr-FR"/>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7DA515C-C3A5-4772-A441-6ECC8B732DB9}" type="datetimeFigureOut">
              <a:rPr lang="fr-FR" smtClean="0"/>
              <a:t>21/01/2023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B0EFD9-3C68-4257-8583-0167DA2E561D}" type="slidenum">
              <a:rPr lang="fr-FR" smtClean="0"/>
              <a:t>‹#›</a:t>
            </a:fld>
            <a:endParaRPr lang="fr-FR"/>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DA515C-C3A5-4772-A441-6ECC8B732DB9}" type="datetimeFigureOut">
              <a:rPr lang="fr-FR" smtClean="0"/>
              <a:t>21/01/2023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B0EFD9-3C68-4257-8583-0167DA2E561D}"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A515C-C3A5-4772-A441-6ECC8B732DB9}" type="datetimeFigureOut">
              <a:rPr lang="fr-FR" smtClean="0"/>
              <a:t>21/01/2023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B0EFD9-3C68-4257-8583-0167DA2E561D}"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67DA515C-C3A5-4772-A441-6ECC8B732DB9}" type="datetimeFigureOut">
              <a:rPr lang="fr-FR" smtClean="0"/>
              <a:t>21/01/2023</a:t>
            </a:fld>
            <a:endParaRPr lang="fr-FR"/>
          </a:p>
        </p:txBody>
      </p:sp>
      <p:sp>
        <p:nvSpPr>
          <p:cNvPr id="6" name="Footer Placeholder 5"/>
          <p:cNvSpPr>
            <a:spLocks noGrp="1"/>
          </p:cNvSpPr>
          <p:nvPr>
            <p:ph type="ftr" sz="quarter" idx="11"/>
          </p:nvPr>
        </p:nvSpPr>
        <p:spPr>
          <a:xfrm rot="-60000">
            <a:off x="914554" y="5829261"/>
            <a:ext cx="3522607" cy="365125"/>
          </a:xfrm>
        </p:spPr>
        <p:txBody>
          <a:bodyPr/>
          <a:lstStyle/>
          <a:p>
            <a:endParaRPr lang="fr-FR"/>
          </a:p>
        </p:txBody>
      </p:sp>
      <p:sp>
        <p:nvSpPr>
          <p:cNvPr id="7" name="Slide Number Placeholder 6"/>
          <p:cNvSpPr>
            <a:spLocks noGrp="1"/>
          </p:cNvSpPr>
          <p:nvPr>
            <p:ph type="sldNum" sz="quarter" idx="12"/>
          </p:nvPr>
        </p:nvSpPr>
        <p:spPr>
          <a:xfrm rot="60000">
            <a:off x="7557313" y="5896961"/>
            <a:ext cx="554023" cy="365125"/>
          </a:xfrm>
        </p:spPr>
        <p:txBody>
          <a:bodyPr/>
          <a:lstStyle/>
          <a:p>
            <a:fld id="{E3B0EFD9-3C68-4257-8583-0167DA2E561D}"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67DA515C-C3A5-4772-A441-6ECC8B732DB9}" type="datetimeFigureOut">
              <a:rPr lang="fr-FR" smtClean="0"/>
              <a:t>21/01/2023</a:t>
            </a:fld>
            <a:endParaRPr lang="fr-FR"/>
          </a:p>
        </p:txBody>
      </p:sp>
      <p:sp>
        <p:nvSpPr>
          <p:cNvPr id="6" name="Footer Placeholder 5"/>
          <p:cNvSpPr>
            <a:spLocks noGrp="1"/>
          </p:cNvSpPr>
          <p:nvPr>
            <p:ph type="ftr" sz="quarter" idx="11"/>
          </p:nvPr>
        </p:nvSpPr>
        <p:spPr>
          <a:xfrm rot="-60000">
            <a:off x="914569" y="5831037"/>
            <a:ext cx="3319043" cy="365125"/>
          </a:xfrm>
        </p:spPr>
        <p:txBody>
          <a:bodyPr/>
          <a:lstStyle/>
          <a:p>
            <a:endParaRPr lang="fr-FR"/>
          </a:p>
        </p:txBody>
      </p:sp>
      <p:sp>
        <p:nvSpPr>
          <p:cNvPr id="7" name="Slide Number Placeholder 6"/>
          <p:cNvSpPr>
            <a:spLocks noGrp="1"/>
          </p:cNvSpPr>
          <p:nvPr>
            <p:ph type="sldNum" sz="quarter" idx="12"/>
          </p:nvPr>
        </p:nvSpPr>
        <p:spPr>
          <a:xfrm rot="60000">
            <a:off x="7562089" y="5900026"/>
            <a:ext cx="554023" cy="365125"/>
          </a:xfrm>
        </p:spPr>
        <p:txBody>
          <a:bodyPr/>
          <a:lstStyle/>
          <a:p>
            <a:fld id="{E3B0EFD9-3C68-4257-8583-0167DA2E561D}"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7DA515C-C3A5-4772-A441-6ECC8B732DB9}" type="datetimeFigureOut">
              <a:rPr lang="fr-FR" smtClean="0"/>
              <a:t>21/01/2023</a:t>
            </a:fld>
            <a:endParaRPr lang="fr-F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fr-F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E3B0EFD9-3C68-4257-8583-0167DA2E561D}"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043608" y="1859280"/>
            <a:ext cx="6984776" cy="1295400"/>
          </a:xfrm>
        </p:spPr>
        <p:txBody>
          <a:bodyPr>
            <a:normAutofit fontScale="90000"/>
          </a:bodyPr>
          <a:lstStyle/>
          <a:p>
            <a:r>
              <a:rPr lang="fr-FR" dirty="0" smtClean="0"/>
              <a:t>Rapport </a:t>
            </a:r>
            <a:r>
              <a:rPr lang="fr-FR" dirty="0"/>
              <a:t>D</a:t>
            </a:r>
            <a:r>
              <a:rPr lang="fr-FR" dirty="0" smtClean="0"/>
              <a:t>’une </a:t>
            </a:r>
            <a:r>
              <a:rPr lang="fr-FR" dirty="0"/>
              <a:t>A</a:t>
            </a:r>
            <a:r>
              <a:rPr lang="fr-FR" dirty="0" smtClean="0"/>
              <a:t>pplication Web </a:t>
            </a:r>
            <a:r>
              <a:rPr lang="fr-FR" dirty="0"/>
              <a:t>R</a:t>
            </a:r>
            <a:r>
              <a:rPr lang="fr-FR" dirty="0" smtClean="0"/>
              <a:t>éseau </a:t>
            </a:r>
            <a:r>
              <a:rPr lang="fr-FR" dirty="0"/>
              <a:t>S</a:t>
            </a:r>
            <a:r>
              <a:rPr lang="fr-FR" dirty="0" smtClean="0"/>
              <a:t>ocial</a:t>
            </a:r>
            <a:endParaRPr lang="fr-FR" dirty="0"/>
          </a:p>
        </p:txBody>
      </p:sp>
      <p:sp>
        <p:nvSpPr>
          <p:cNvPr id="6" name="Title 1"/>
          <p:cNvSpPr txBox="1">
            <a:spLocks noGrp="1"/>
          </p:cNvSpPr>
          <p:nvPr>
            <p:ph type="subTitle" idx="1"/>
          </p:nvPr>
        </p:nvSpPr>
        <p:spPr>
          <a:xfrm>
            <a:off x="1691680" y="3356992"/>
            <a:ext cx="6192688" cy="187220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smtClean="0">
                <a:solidFill>
                  <a:srgbClr val="00B050"/>
                </a:solidFill>
                <a:latin typeface="Colonna MT" panose="04020805060202030203" pitchFamily="82" charset="0"/>
              </a:rPr>
              <a:t>Elaborer par : </a:t>
            </a:r>
            <a:r>
              <a:rPr lang="fr-FR" dirty="0" smtClean="0">
                <a:solidFill>
                  <a:srgbClr val="FF0000"/>
                </a:solidFill>
                <a:latin typeface="Colonna MT" panose="04020805060202030203" pitchFamily="82" charset="0"/>
              </a:rPr>
              <a:t>mezrigui faycel </a:t>
            </a:r>
            <a:endParaRPr lang="fr-FR" dirty="0">
              <a:solidFill>
                <a:srgbClr val="FF0000"/>
              </a:solidFill>
              <a:latin typeface="Colonna MT" panose="04020805060202030203" pitchFamily="82" charset="0"/>
            </a:endParaRPr>
          </a:p>
        </p:txBody>
      </p:sp>
    </p:spTree>
    <p:extLst>
      <p:ext uri="{BB962C8B-B14F-4D97-AF65-F5344CB8AC3E}">
        <p14:creationId xmlns:p14="http://schemas.microsoft.com/office/powerpoint/2010/main" val="326048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80">
                                          <p:stCondLst>
                                            <p:cond delay="0"/>
                                          </p:stCondLst>
                                        </p:cTn>
                                        <p:tgtEl>
                                          <p:spTgt spid="6">
                                            <p:txEl>
                                              <p:pRg st="0" end="0"/>
                                            </p:txEl>
                                          </p:spTgt>
                                        </p:tgtEl>
                                      </p:cBhvr>
                                    </p:animEffect>
                                    <p:anim calcmode="lin" valueType="num">
                                      <p:cBhvr>
                                        <p:cTn id="26"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xEl>
                                              <p:pRg st="0" end="0"/>
                                            </p:txEl>
                                          </p:spTgt>
                                        </p:tgtEl>
                                      </p:cBhvr>
                                      <p:to x="100000" y="60000"/>
                                    </p:animScale>
                                    <p:animScale>
                                      <p:cBhvr>
                                        <p:cTn id="32" dur="166" decel="50000">
                                          <p:stCondLst>
                                            <p:cond delay="676"/>
                                          </p:stCondLst>
                                        </p:cTn>
                                        <p:tgtEl>
                                          <p:spTgt spid="6">
                                            <p:txEl>
                                              <p:pRg st="0" end="0"/>
                                            </p:txEl>
                                          </p:spTgt>
                                        </p:tgtEl>
                                      </p:cBhvr>
                                      <p:to x="100000" y="100000"/>
                                    </p:animScale>
                                    <p:animScale>
                                      <p:cBhvr>
                                        <p:cTn id="33" dur="26">
                                          <p:stCondLst>
                                            <p:cond delay="1312"/>
                                          </p:stCondLst>
                                        </p:cTn>
                                        <p:tgtEl>
                                          <p:spTgt spid="6">
                                            <p:txEl>
                                              <p:pRg st="0" end="0"/>
                                            </p:txEl>
                                          </p:spTgt>
                                        </p:tgtEl>
                                      </p:cBhvr>
                                      <p:to x="100000" y="80000"/>
                                    </p:animScale>
                                    <p:animScale>
                                      <p:cBhvr>
                                        <p:cTn id="34" dur="166" decel="50000">
                                          <p:stCondLst>
                                            <p:cond delay="1338"/>
                                          </p:stCondLst>
                                        </p:cTn>
                                        <p:tgtEl>
                                          <p:spTgt spid="6">
                                            <p:txEl>
                                              <p:pRg st="0" end="0"/>
                                            </p:txEl>
                                          </p:spTgt>
                                        </p:tgtEl>
                                      </p:cBhvr>
                                      <p:to x="100000" y="100000"/>
                                    </p:animScale>
                                    <p:animScale>
                                      <p:cBhvr>
                                        <p:cTn id="35" dur="26">
                                          <p:stCondLst>
                                            <p:cond delay="1642"/>
                                          </p:stCondLst>
                                        </p:cTn>
                                        <p:tgtEl>
                                          <p:spTgt spid="6">
                                            <p:txEl>
                                              <p:pRg st="0" end="0"/>
                                            </p:txEl>
                                          </p:spTgt>
                                        </p:tgtEl>
                                      </p:cBhvr>
                                      <p:to x="100000" y="90000"/>
                                    </p:animScale>
                                    <p:animScale>
                                      <p:cBhvr>
                                        <p:cTn id="36" dur="166" decel="50000">
                                          <p:stCondLst>
                                            <p:cond delay="1668"/>
                                          </p:stCondLst>
                                        </p:cTn>
                                        <p:tgtEl>
                                          <p:spTgt spid="6">
                                            <p:txEl>
                                              <p:pRg st="0" end="0"/>
                                            </p:txEl>
                                          </p:spTgt>
                                        </p:tgtEl>
                                      </p:cBhvr>
                                      <p:to x="100000" y="100000"/>
                                    </p:animScale>
                                    <p:animScale>
                                      <p:cBhvr>
                                        <p:cTn id="37" dur="26">
                                          <p:stCondLst>
                                            <p:cond delay="1808"/>
                                          </p:stCondLst>
                                        </p:cTn>
                                        <p:tgtEl>
                                          <p:spTgt spid="6">
                                            <p:txEl>
                                              <p:pRg st="0" end="0"/>
                                            </p:txEl>
                                          </p:spTgt>
                                        </p:tgtEl>
                                      </p:cBhvr>
                                      <p:to x="100000" y="95000"/>
                                    </p:animScale>
                                    <p:animScale>
                                      <p:cBhvr>
                                        <p:cTn id="38"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7624" y="1196752"/>
            <a:ext cx="6768752" cy="4392488"/>
          </a:xfrm>
          <a:prstGeom prst="rect">
            <a:avLst/>
          </a:prstGeom>
        </p:spPr>
        <p:txBody>
          <a:bodyPr vert="horz" lIns="91440" tIns="45720" rIns="91440" bIns="45720" rtlCol="0" anchor="t">
            <a:normAutofit/>
          </a:bodyPr>
          <a:lst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a:lstStyle>
          <a:p>
            <a:pPr marL="0" indent="0">
              <a:buNone/>
            </a:pPr>
            <a:r>
              <a:rPr lang="fr-FR" sz="6000" dirty="0" smtClean="0">
                <a:solidFill>
                  <a:schemeClr val="accent6"/>
                </a:solidFill>
              </a:rPr>
              <a:t>Présentation Générale</a:t>
            </a:r>
          </a:p>
          <a:p>
            <a:endParaRPr lang="fr-FR" dirty="0" smtClean="0"/>
          </a:p>
          <a:p>
            <a:pPr marL="0" indent="0">
              <a:buNone/>
            </a:pPr>
            <a:r>
              <a:rPr lang="fr-FR" dirty="0" smtClean="0">
                <a:solidFill>
                  <a:schemeClr val="tx1">
                    <a:lumMod val="65000"/>
                    <a:lumOff val="35000"/>
                  </a:schemeClr>
                </a:solidFill>
              </a:rPr>
              <a:t>Une application de réseau social qui permet de partager des objets entre utilisateurs et de gérer le contenu de leur profil et leurs messages pourrait inclure les fonctionnalités </a:t>
            </a:r>
            <a:r>
              <a:rPr lang="fr-FR" dirty="0" smtClean="0">
                <a:solidFill>
                  <a:schemeClr val="tx1">
                    <a:lumMod val="65000"/>
                    <a:lumOff val="35000"/>
                  </a:schemeClr>
                </a:solidFill>
              </a:rPr>
              <a:t> suivantes:</a:t>
            </a:r>
            <a:endParaRPr lang="fr-FR" dirty="0" smtClean="0">
              <a:solidFill>
                <a:schemeClr val="tx1">
                  <a:lumMod val="65000"/>
                  <a:lumOff val="35000"/>
                </a:schemeClr>
              </a:solidFill>
            </a:endParaRPr>
          </a:p>
          <a:p>
            <a:endParaRPr lang="fr-FR" dirty="0"/>
          </a:p>
        </p:txBody>
      </p:sp>
    </p:spTree>
    <p:extLst>
      <p:ext uri="{BB962C8B-B14F-4D97-AF65-F5344CB8AC3E}">
        <p14:creationId xmlns:p14="http://schemas.microsoft.com/office/powerpoint/2010/main" val="1257703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416824" cy="5483696"/>
          </a:xfrm>
        </p:spPr>
        <p:txBody>
          <a:bodyPr>
            <a:normAutofit/>
          </a:bodyPr>
          <a:lstStyle/>
          <a:p>
            <a:pPr marL="0" lvl="0" indent="0">
              <a:buNone/>
            </a:pPr>
            <a:r>
              <a:rPr lang="fr-FR" sz="4400" b="1" dirty="0" smtClean="0">
                <a:latin typeface="+mj-lt"/>
                <a:ea typeface="+mj-ea"/>
                <a:cs typeface="+mj-cs"/>
              </a:rPr>
              <a:t>      Rôle Utilisateur </a:t>
            </a:r>
            <a:endParaRPr lang="fr-FR" b="1" dirty="0">
              <a:solidFill>
                <a:srgbClr val="00B050"/>
              </a:solidFill>
            </a:endParaRPr>
          </a:p>
          <a:p>
            <a:pPr marL="0" lvl="0" indent="0">
              <a:buNone/>
            </a:pPr>
            <a:r>
              <a:rPr lang="fr-FR" dirty="0" smtClean="0">
                <a:solidFill>
                  <a:srgbClr val="00B050"/>
                </a:solidFill>
              </a:rPr>
              <a:t>1-Connexion/inscription</a:t>
            </a:r>
            <a:r>
              <a:rPr lang="fr-FR" dirty="0">
                <a:solidFill>
                  <a:srgbClr val="00B050"/>
                </a:solidFill>
              </a:rPr>
              <a:t>: </a:t>
            </a:r>
          </a:p>
          <a:p>
            <a:pPr marL="0" lvl="0" indent="0">
              <a:buNone/>
            </a:pPr>
            <a:r>
              <a:rPr lang="fr-FR" dirty="0"/>
              <a:t>les utilisateurs peuvent créer un compte en saisissant leurs informations de base, telles que leur nom d'utilisateur, leur adresse e-mail et leur mot de passe. Ils peuvent également se connecter en utilisant un compte existant.</a:t>
            </a:r>
          </a:p>
          <a:p>
            <a:pPr marL="0" lvl="0" indent="0">
              <a:buNone/>
            </a:pPr>
            <a:r>
              <a:rPr lang="fr-FR" dirty="0">
                <a:solidFill>
                  <a:srgbClr val="00B050"/>
                </a:solidFill>
              </a:rPr>
              <a:t>2-Profil utilisateur:</a:t>
            </a:r>
          </a:p>
          <a:p>
            <a:pPr marL="0" lvl="0" indent="0">
              <a:buNone/>
            </a:pPr>
            <a:r>
              <a:rPr lang="fr-FR" dirty="0">
                <a:solidFill>
                  <a:srgbClr val="00B050"/>
                </a:solidFill>
              </a:rPr>
              <a:t> </a:t>
            </a:r>
            <a:r>
              <a:rPr lang="fr-FR" dirty="0"/>
              <a:t>les utilisateurs peuvent créer et gérer leur profil, qui peut inclure des informations telles que leur nom réel, leur photo de profil, leur bio et leurs coordonnées</a:t>
            </a:r>
            <a:r>
              <a:rPr lang="fr-FR" dirty="0" smtClean="0"/>
              <a:t>.</a:t>
            </a:r>
            <a:endParaRPr lang="fr-FR" dirty="0"/>
          </a:p>
        </p:txBody>
      </p:sp>
    </p:spTree>
    <p:extLst>
      <p:ext uri="{BB962C8B-B14F-4D97-AF65-F5344CB8AC3E}">
        <p14:creationId xmlns:p14="http://schemas.microsoft.com/office/powerpoint/2010/main" val="109022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lstStyle/>
          <a:p>
            <a:endParaRPr lang="fr-FR" dirty="0" smtClean="0">
              <a:solidFill>
                <a:srgbClr val="00B050"/>
              </a:solidFill>
            </a:endParaRPr>
          </a:p>
          <a:p>
            <a:pPr marL="0" indent="0">
              <a:buNone/>
            </a:pPr>
            <a:r>
              <a:rPr lang="fr-FR" dirty="0" smtClean="0">
                <a:solidFill>
                  <a:srgbClr val="00B050"/>
                </a:solidFill>
              </a:rPr>
              <a:t>3-Publication des </a:t>
            </a:r>
            <a:r>
              <a:rPr lang="fr-FR" dirty="0">
                <a:solidFill>
                  <a:srgbClr val="00B050"/>
                </a:solidFill>
              </a:rPr>
              <a:t>objets: </a:t>
            </a:r>
          </a:p>
          <a:p>
            <a:pPr marL="0" indent="0">
              <a:buNone/>
            </a:pPr>
            <a:r>
              <a:rPr lang="fr-FR" dirty="0"/>
              <a:t>les utilisateurs peuvent publier des objets en les photographiant ou en les téléchargeant depuis leur </a:t>
            </a:r>
            <a:r>
              <a:rPr lang="fr-FR" dirty="0" smtClean="0"/>
              <a:t>appareil</a:t>
            </a:r>
            <a:endParaRPr lang="fr-FR" dirty="0" smtClean="0">
              <a:solidFill>
                <a:srgbClr val="00B050"/>
              </a:solidFill>
            </a:endParaRPr>
          </a:p>
          <a:p>
            <a:pPr marL="0" indent="0">
              <a:buNone/>
            </a:pPr>
            <a:r>
              <a:rPr lang="fr-FR" dirty="0" smtClean="0">
                <a:solidFill>
                  <a:srgbClr val="00B050"/>
                </a:solidFill>
              </a:rPr>
              <a:t>4-Messagerie:</a:t>
            </a:r>
            <a:r>
              <a:rPr lang="fr-FR" dirty="0" smtClean="0"/>
              <a:t>les </a:t>
            </a:r>
            <a:r>
              <a:rPr lang="fr-FR" dirty="0"/>
              <a:t>utilisateurs peuvent communiquer entre eux en utilisant un système de messagerie intégré, qui leur permet de discuter des détails de l'échange</a:t>
            </a:r>
          </a:p>
          <a:p>
            <a:pPr marL="0" indent="0">
              <a:buNone/>
            </a:pPr>
            <a:r>
              <a:rPr lang="fr-FR" dirty="0">
                <a:solidFill>
                  <a:srgbClr val="00B050"/>
                </a:solidFill>
              </a:rPr>
              <a:t>5-Gestion des objets: </a:t>
            </a:r>
            <a:r>
              <a:rPr lang="fr-FR" dirty="0"/>
              <a:t>les utilisateurs peuvent gérer leurs objets, les supprimer, les modifier, les marquer comme échanges,etc.</a:t>
            </a:r>
          </a:p>
          <a:p>
            <a:endParaRPr lang="fr-FR" dirty="0"/>
          </a:p>
        </p:txBody>
      </p:sp>
    </p:spTree>
    <p:extLst>
      <p:ext uri="{BB962C8B-B14F-4D97-AF65-F5344CB8AC3E}">
        <p14:creationId xmlns:p14="http://schemas.microsoft.com/office/powerpoint/2010/main" val="189006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effectLst/>
              </a:rPr>
              <a:t> </a:t>
            </a:r>
            <a:r>
              <a:rPr lang="fr-FR" b="1" dirty="0" smtClean="0">
                <a:effectLst/>
              </a:rPr>
              <a:t>Rôle Administrateur  </a:t>
            </a:r>
            <a:endParaRPr lang="fr-FR" dirty="0"/>
          </a:p>
        </p:txBody>
      </p:sp>
      <p:sp>
        <p:nvSpPr>
          <p:cNvPr id="3" name="Content Placeholder 2"/>
          <p:cNvSpPr>
            <a:spLocks noGrp="1"/>
          </p:cNvSpPr>
          <p:nvPr>
            <p:ph idx="1"/>
          </p:nvPr>
        </p:nvSpPr>
        <p:spPr/>
        <p:txBody>
          <a:bodyPr/>
          <a:lstStyle/>
          <a:p>
            <a:pPr marL="0" indent="0">
              <a:buNone/>
            </a:pPr>
            <a:r>
              <a:rPr lang="fr-FR" dirty="0"/>
              <a:t>Dans une application de réseau social pour partager des objets, le rôle de l'administrateur serait de superviser et de gérer le contenu et les utilisateurs sur la plateforme. Les tâches spécifiques peuvent varier en fonction des besoins de l'application, mais voici quelques exemples de tâches courantes que pourrait avoir un administrateur :</a:t>
            </a:r>
          </a:p>
          <a:p>
            <a:endParaRPr lang="fr-FR" dirty="0"/>
          </a:p>
        </p:txBody>
      </p:sp>
    </p:spTree>
    <p:extLst>
      <p:ext uri="{BB962C8B-B14F-4D97-AF65-F5344CB8AC3E}">
        <p14:creationId xmlns:p14="http://schemas.microsoft.com/office/powerpoint/2010/main" val="39779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692696"/>
            <a:ext cx="7056784" cy="5987752"/>
          </a:xfrm>
        </p:spPr>
        <p:txBody>
          <a:bodyPr>
            <a:normAutofit/>
          </a:bodyPr>
          <a:lstStyle/>
          <a:p>
            <a:pPr marL="0" lvl="0" indent="0">
              <a:buNone/>
            </a:pPr>
            <a:r>
              <a:rPr lang="fr-FR" dirty="0">
                <a:solidFill>
                  <a:srgbClr val="00B050"/>
                </a:solidFill>
              </a:rPr>
              <a:t>Modération du contenu: </a:t>
            </a:r>
            <a:r>
              <a:rPr lang="fr-FR" dirty="0"/>
              <a:t>l'administrateur peut surveiller les publications et les commentaires pour s'assurer qu'ils respectent les règles de la plateforme et qu'ils ne contiennent pas de contenu inapproprié ou offensant. Il peut également supprimer ou modifier le contenu en cas de besoin.</a:t>
            </a:r>
          </a:p>
          <a:p>
            <a:pPr marL="0" lvl="0" indent="0">
              <a:buNone/>
            </a:pPr>
            <a:r>
              <a:rPr lang="fr-FR" dirty="0">
                <a:solidFill>
                  <a:srgbClr val="00B050"/>
                </a:solidFill>
              </a:rPr>
              <a:t>Gestion des utilisateurs: </a:t>
            </a:r>
            <a:r>
              <a:rPr lang="fr-FR" dirty="0"/>
              <a:t>l'administrateur peut gérer les comptes d'utilisateurs, en activant ou désactivant des comptes, en modifiant les informations de profil, en gérant les utilisateurs bannis, etc.</a:t>
            </a:r>
          </a:p>
        </p:txBody>
      </p:sp>
    </p:spTree>
    <p:extLst>
      <p:ext uri="{BB962C8B-B14F-4D97-AF65-F5344CB8AC3E}">
        <p14:creationId xmlns:p14="http://schemas.microsoft.com/office/powerpoint/2010/main" val="25145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200800" cy="4725144"/>
          </a:xfrm>
        </p:spPr>
        <p:txBody>
          <a:bodyPr/>
          <a:lstStyle/>
          <a:p>
            <a:pPr marL="0" indent="0">
              <a:buNone/>
            </a:pPr>
            <a:r>
              <a:rPr lang="fr-FR" dirty="0">
                <a:solidFill>
                  <a:srgbClr val="00B050"/>
                </a:solidFill>
              </a:rPr>
              <a:t>Analyse des données: </a:t>
            </a:r>
            <a:r>
              <a:rPr lang="fr-FR" dirty="0"/>
              <a:t>l'administrateur peut utiliser les données de l'application pour comprendre les tendances et les comportements des </a:t>
            </a:r>
            <a:r>
              <a:rPr lang="fr-FR" dirty="0" smtClean="0"/>
              <a:t>utilisateurs</a:t>
            </a:r>
          </a:p>
          <a:p>
            <a:pPr marL="0" lvl="0" indent="0">
              <a:buNone/>
            </a:pPr>
            <a:r>
              <a:rPr lang="fr-FR" dirty="0">
                <a:solidFill>
                  <a:srgbClr val="00B050"/>
                </a:solidFill>
              </a:rPr>
              <a:t>Sécurité: </a:t>
            </a:r>
            <a:r>
              <a:rPr lang="fr-FR" dirty="0"/>
              <a:t>l'administrateur peut s'assurer que l'application est sécurisée en gérant les mises à jour et les correctifs de sécurité, en surveillant les activités suspectes, etc</a:t>
            </a:r>
            <a:r>
              <a:rPr lang="fr-FR" dirty="0" smtClean="0"/>
              <a:t>.</a:t>
            </a:r>
          </a:p>
          <a:p>
            <a:pPr marL="0" indent="0">
              <a:buNone/>
            </a:pPr>
            <a:r>
              <a:rPr lang="fr-FR" dirty="0" smtClean="0">
                <a:solidFill>
                  <a:srgbClr val="00B050"/>
                </a:solidFill>
              </a:rPr>
              <a:t> Assistance </a:t>
            </a:r>
            <a:r>
              <a:rPr lang="fr-FR" dirty="0">
                <a:solidFill>
                  <a:srgbClr val="00B050"/>
                </a:solidFill>
              </a:rPr>
              <a:t>technique: </a:t>
            </a:r>
            <a:r>
              <a:rPr lang="fr-FR" dirty="0"/>
              <a:t>l'administrateur peut résoudre les problèmes techniques rencontrés par les utilisateurs et répondre à leurs questions.</a:t>
            </a:r>
          </a:p>
          <a:p>
            <a:pPr lvl="0"/>
            <a:endParaRPr lang="fr-FR" dirty="0"/>
          </a:p>
          <a:p>
            <a:endParaRPr lang="fr-FR" dirty="0"/>
          </a:p>
        </p:txBody>
      </p:sp>
    </p:spTree>
    <p:extLst>
      <p:ext uri="{BB962C8B-B14F-4D97-AF65-F5344CB8AC3E}">
        <p14:creationId xmlns:p14="http://schemas.microsoft.com/office/powerpoint/2010/main" val="31316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6840760" cy="4612650"/>
          </a:xfrm>
        </p:spPr>
        <p:txBody>
          <a:bodyPr/>
          <a:lstStyle/>
          <a:p>
            <a:endParaRPr lang="fr-FR" dirty="0" smtClean="0">
              <a:solidFill>
                <a:schemeClr val="bg1">
                  <a:lumMod val="50000"/>
                </a:schemeClr>
              </a:solidFill>
            </a:endParaRPr>
          </a:p>
          <a:p>
            <a:pPr marL="0" indent="0">
              <a:buNone/>
            </a:pPr>
            <a:r>
              <a:rPr lang="fr-FR" sz="7200" b="1" dirty="0" smtClean="0">
                <a:solidFill>
                  <a:schemeClr val="accent5">
                    <a:lumMod val="60000"/>
                    <a:lumOff val="40000"/>
                  </a:schemeClr>
                </a:solidFill>
                <a:latin typeface="Courier New" panose="02070309020205020404" pitchFamily="49" charset="0"/>
                <a:cs typeface="Courier New" panose="02070309020205020404" pitchFamily="49" charset="0"/>
              </a:rPr>
              <a:t>CONCLUSION</a:t>
            </a:r>
            <a:endParaRPr lang="fr-FR" sz="7200" b="1" dirty="0">
              <a:solidFill>
                <a:schemeClr val="accent5">
                  <a:lumMod val="60000"/>
                  <a:lumOff val="40000"/>
                </a:schemeClr>
              </a:solidFill>
              <a:latin typeface="Courier New" panose="02070309020205020404" pitchFamily="49" charset="0"/>
              <a:cs typeface="Courier New" panose="02070309020205020404" pitchFamily="49" charset="0"/>
            </a:endParaRPr>
          </a:p>
          <a:p>
            <a:endParaRPr lang="fr-FR" dirty="0" smtClean="0">
              <a:solidFill>
                <a:schemeClr val="bg1">
                  <a:lumMod val="50000"/>
                </a:schemeClr>
              </a:solidFill>
            </a:endParaRPr>
          </a:p>
          <a:p>
            <a:pPr marL="0" indent="0">
              <a:buNone/>
            </a:pPr>
            <a:r>
              <a:rPr lang="fr-FR" dirty="0" smtClean="0">
                <a:solidFill>
                  <a:schemeClr val="bg1">
                    <a:lumMod val="50000"/>
                  </a:schemeClr>
                </a:solidFill>
              </a:rPr>
              <a:t>Il </a:t>
            </a:r>
            <a:r>
              <a:rPr lang="fr-FR" dirty="0">
                <a:solidFill>
                  <a:schemeClr val="bg1">
                    <a:lumMod val="50000"/>
                  </a:schemeClr>
                </a:solidFill>
              </a:rPr>
              <a:t>est important de noter que les rôles et les responsabilités de l'administrateur peuvent varier en fonction de la taille et de la complexité de l'application, et qu'il peut y avoir plusieurs administrateurs travaillant ensemble sur une même application</a:t>
            </a:r>
            <a:r>
              <a:rPr lang="fr-FR" dirty="0" smtClean="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13983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51</TotalTime>
  <Words>434</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Pushpin</vt:lpstr>
      <vt:lpstr>Rapport D’une Application Web Réseau Social</vt:lpstr>
      <vt:lpstr>PowerPoint Presentation</vt:lpstr>
      <vt:lpstr>PowerPoint Presentation</vt:lpstr>
      <vt:lpstr>PowerPoint Presentation</vt:lpstr>
      <vt:lpstr> Rôle Administrateur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Contenue</dc:title>
  <dc:creator>mezrigui faycel</dc:creator>
  <cp:lastModifiedBy>mezrigui faycel</cp:lastModifiedBy>
  <cp:revision>23</cp:revision>
  <dcterms:created xsi:type="dcterms:W3CDTF">2023-01-20T22:39:21Z</dcterms:created>
  <dcterms:modified xsi:type="dcterms:W3CDTF">2023-01-21T00:12:41Z</dcterms:modified>
</cp:coreProperties>
</file>