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9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74" r:id="rId6"/>
    <p:sldId id="275" r:id="rId7"/>
    <p:sldId id="25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3" r:id="rId16"/>
    <p:sldId id="28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9C5E8-DF5B-1640-BF43-5B383BA074CC}">
          <p14:sldIdLst>
            <p14:sldId id="256"/>
            <p14:sldId id="257"/>
            <p14:sldId id="272"/>
            <p14:sldId id="273"/>
            <p14:sldId id="274"/>
            <p14:sldId id="275"/>
            <p14:sldId id="258"/>
            <p14:sldId id="276"/>
            <p14:sldId id="277"/>
            <p14:sldId id="278"/>
            <p14:sldId id="279"/>
            <p14:sldId id="280"/>
            <p14:sldId id="281"/>
            <p14:sldId id="282"/>
            <p14:sldId id="263"/>
            <p14:sldId id="28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91" autoAdjust="0"/>
  </p:normalViewPr>
  <p:slideViewPr>
    <p:cSldViewPr snapToGrid="0" snapToObjects="1">
      <p:cViewPr varScale="1">
        <p:scale>
          <a:sx n="55" d="100"/>
          <a:sy n="55" d="100"/>
        </p:scale>
        <p:origin x="16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EA824-7C33-8F4B-9251-36349E2068C5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E2073-539A-D44A-97F2-E12DD56A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E2073-539A-D44A-97F2-E12DD56A6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/>
              <a:t>Click to edit Master text styles</a:t>
            </a:r>
          </a:p>
          <a:p>
            <a:pPr lvl="1" eaLnBrk="1" latinLnBrk="0" hangingPunct="1"/>
            <a:r>
              <a:rPr kumimoji="0" lang="en-CA"/>
              <a:t>Second level</a:t>
            </a:r>
          </a:p>
          <a:p>
            <a:pPr lvl="2" eaLnBrk="1" latinLnBrk="0" hangingPunct="1"/>
            <a:r>
              <a:rPr kumimoji="0" lang="en-CA"/>
              <a:t>Third level</a:t>
            </a:r>
          </a:p>
          <a:p>
            <a:pPr lvl="3" eaLnBrk="1" latinLnBrk="0" hangingPunct="1"/>
            <a:r>
              <a:rPr kumimoji="0" lang="en-CA"/>
              <a:t>Fourth level</a:t>
            </a:r>
          </a:p>
          <a:p>
            <a:pPr lvl="4" eaLnBrk="1" latinLnBrk="0" hangingPunct="1"/>
            <a:r>
              <a:rPr kumimoji="0" lang="en-CA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1059C2-6BF0-5A44-A158-82A65D218C5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8726F9-2E32-1442-A66E-A8CD8A9C4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989" y="2662178"/>
            <a:ext cx="8063231" cy="166116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Classification of Benin and Malignant Breast Cancer Tumors Using FNA Digitized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989" y="427144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Amir </a:t>
            </a:r>
            <a:r>
              <a:rPr lang="en-US" dirty="0" err="1"/>
              <a:t>Ghaderi</a:t>
            </a:r>
            <a:endParaRPr lang="en-US" dirty="0"/>
          </a:p>
          <a:p>
            <a:r>
              <a:rPr lang="en-US" dirty="0" err="1"/>
              <a:t>Mezbah</a:t>
            </a:r>
            <a:r>
              <a:rPr lang="en-US" dirty="0"/>
              <a:t> Uddin</a:t>
            </a:r>
          </a:p>
          <a:p>
            <a:r>
              <a:rPr lang="en-US" dirty="0"/>
              <a:t>MSc Data Science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3872767"/>
              </p:ext>
            </p:extLst>
          </p:nvPr>
        </p:nvGraphicFramePr>
        <p:xfrm>
          <a:off x="150470" y="3148315"/>
          <a:ext cx="8854634" cy="3611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505">
                  <a:extLst>
                    <a:ext uri="{9D8B030D-6E8A-4147-A177-3AD203B41FA5}">
                      <a16:colId xmlns:a16="http://schemas.microsoft.com/office/drawing/2014/main" val="3364006265"/>
                    </a:ext>
                  </a:extLst>
                </a:gridCol>
                <a:gridCol w="1491203">
                  <a:extLst>
                    <a:ext uri="{9D8B030D-6E8A-4147-A177-3AD203B41FA5}">
                      <a16:colId xmlns:a16="http://schemas.microsoft.com/office/drawing/2014/main" val="627053098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2025631309"/>
                    </a:ext>
                  </a:extLst>
                </a:gridCol>
                <a:gridCol w="1472488">
                  <a:extLst>
                    <a:ext uri="{9D8B030D-6E8A-4147-A177-3AD203B41FA5}">
                      <a16:colId xmlns:a16="http://schemas.microsoft.com/office/drawing/2014/main" val="3265968797"/>
                    </a:ext>
                  </a:extLst>
                </a:gridCol>
                <a:gridCol w="1473475">
                  <a:extLst>
                    <a:ext uri="{9D8B030D-6E8A-4147-A177-3AD203B41FA5}">
                      <a16:colId xmlns:a16="http://schemas.microsoft.com/office/drawing/2014/main" val="1093330342"/>
                    </a:ext>
                  </a:extLst>
                </a:gridCol>
                <a:gridCol w="1473475">
                  <a:extLst>
                    <a:ext uri="{9D8B030D-6E8A-4147-A177-3AD203B41FA5}">
                      <a16:colId xmlns:a16="http://schemas.microsoft.com/office/drawing/2014/main" val="3269403478"/>
                    </a:ext>
                  </a:extLst>
                </a:gridCol>
              </a:tblGrid>
              <a:tr h="704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effectLst/>
                        </a:rPr>
                        <a:t> 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 dirty="0">
                          <a:effectLst/>
                        </a:rPr>
                        <a:t>Fold 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>
                          <a:effectLst/>
                        </a:rPr>
                        <a:t>Fold 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>
                          <a:effectLst/>
                        </a:rPr>
                        <a:t>Fold 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 dirty="0">
                          <a:effectLst/>
                        </a:rPr>
                        <a:t>Fold 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sng" dirty="0">
                          <a:effectLst/>
                        </a:rPr>
                        <a:t>Fold 5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790874"/>
                  </a:ext>
                </a:extLst>
              </a:tr>
              <a:tr h="7946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Linear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95.69%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97.54%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97.24%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97.32%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97.54%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439133"/>
                  </a:ext>
                </a:extLst>
              </a:tr>
              <a:tr h="704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Polynomial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94.18%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95.29%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95.89%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95.56%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95.79%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864785"/>
                  </a:ext>
                </a:extLst>
              </a:tr>
              <a:tr h="704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Radial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95.66%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96.43%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95.78%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96.34%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96.84%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637041"/>
                  </a:ext>
                </a:extLst>
              </a:tr>
              <a:tr h="704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Sigmoid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91.9%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94.12%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93%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90.81%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90.34%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06503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50471" y="1600200"/>
            <a:ext cx="8615577" cy="139764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Linear Does the best with average accuracy with average accuracy of 97.07%</a:t>
            </a:r>
          </a:p>
          <a:p>
            <a:pPr defTabSz="914400"/>
            <a:r>
              <a:rPr lang="en-US" dirty="0"/>
              <a:t>Sigmoid gives lowest average accuracy of 92.63% </a:t>
            </a:r>
          </a:p>
          <a:p>
            <a:pPr defTabSz="914400"/>
            <a:endParaRPr lang="en-US" dirty="0"/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2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0861670"/>
              </p:ext>
            </p:extLst>
          </p:nvPr>
        </p:nvGraphicFramePr>
        <p:xfrm>
          <a:off x="123542" y="2696901"/>
          <a:ext cx="8812114" cy="4027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6057">
                  <a:extLst>
                    <a:ext uri="{9D8B030D-6E8A-4147-A177-3AD203B41FA5}">
                      <a16:colId xmlns:a16="http://schemas.microsoft.com/office/drawing/2014/main" val="2240810298"/>
                    </a:ext>
                  </a:extLst>
                </a:gridCol>
                <a:gridCol w="4406057">
                  <a:extLst>
                    <a:ext uri="{9D8B030D-6E8A-4147-A177-3AD203B41FA5}">
                      <a16:colId xmlns:a16="http://schemas.microsoft.com/office/drawing/2014/main" val="2531169630"/>
                    </a:ext>
                  </a:extLst>
                </a:gridCol>
              </a:tblGrid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# of Nearest Neighbor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890381"/>
                  </a:ext>
                </a:extLst>
              </a:tr>
              <a:tr h="790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K=1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92.98%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565232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K=3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93.85%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305627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K=5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95.61%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628566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K=11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94.69%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930503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K=19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98.24%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626815"/>
                  </a:ext>
                </a:extLst>
              </a:tr>
              <a:tr h="53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K=21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98.24%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52544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0471" y="1600200"/>
            <a:ext cx="8615577" cy="1224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K=21 gives the highest accuracy</a:t>
            </a:r>
          </a:p>
          <a:p>
            <a:pPr defTabSz="914400"/>
            <a:r>
              <a:rPr lang="en-US" dirty="0"/>
              <a:t>Sqrt(n)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4582788"/>
              </p:ext>
            </p:extLst>
          </p:nvPr>
        </p:nvGraphicFramePr>
        <p:xfrm>
          <a:off x="111969" y="2824223"/>
          <a:ext cx="8939434" cy="4156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587">
                  <a:extLst>
                    <a:ext uri="{9D8B030D-6E8A-4147-A177-3AD203B41FA5}">
                      <a16:colId xmlns:a16="http://schemas.microsoft.com/office/drawing/2014/main" val="2517093755"/>
                    </a:ext>
                  </a:extLst>
                </a:gridCol>
                <a:gridCol w="1489587">
                  <a:extLst>
                    <a:ext uri="{9D8B030D-6E8A-4147-A177-3AD203B41FA5}">
                      <a16:colId xmlns:a16="http://schemas.microsoft.com/office/drawing/2014/main" val="2053245767"/>
                    </a:ext>
                  </a:extLst>
                </a:gridCol>
                <a:gridCol w="1489587">
                  <a:extLst>
                    <a:ext uri="{9D8B030D-6E8A-4147-A177-3AD203B41FA5}">
                      <a16:colId xmlns:a16="http://schemas.microsoft.com/office/drawing/2014/main" val="1858934293"/>
                    </a:ext>
                  </a:extLst>
                </a:gridCol>
                <a:gridCol w="1489587">
                  <a:extLst>
                    <a:ext uri="{9D8B030D-6E8A-4147-A177-3AD203B41FA5}">
                      <a16:colId xmlns:a16="http://schemas.microsoft.com/office/drawing/2014/main" val="3261306702"/>
                    </a:ext>
                  </a:extLst>
                </a:gridCol>
                <a:gridCol w="1490543">
                  <a:extLst>
                    <a:ext uri="{9D8B030D-6E8A-4147-A177-3AD203B41FA5}">
                      <a16:colId xmlns:a16="http://schemas.microsoft.com/office/drawing/2014/main" val="3450165758"/>
                    </a:ext>
                  </a:extLst>
                </a:gridCol>
                <a:gridCol w="1490543">
                  <a:extLst>
                    <a:ext uri="{9D8B030D-6E8A-4147-A177-3AD203B41FA5}">
                      <a16:colId xmlns:a16="http://schemas.microsoft.com/office/drawing/2014/main" val="1432359245"/>
                    </a:ext>
                  </a:extLst>
                </a:gridCol>
              </a:tblGrid>
              <a:tr h="731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 dirty="0">
                          <a:effectLst/>
                        </a:rPr>
                        <a:t># of Trees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Fold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Fold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Fold 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Fold 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sng">
                          <a:effectLst/>
                        </a:rPr>
                        <a:t>Fold 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16342"/>
                  </a:ext>
                </a:extLst>
              </a:tr>
              <a:tr h="731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96.47%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93.77%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94.86%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94.91%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715570"/>
                  </a:ext>
                </a:extLst>
              </a:tr>
              <a:tr h="1109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97.15%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97.5%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96.67%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95.63%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95.08%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533462"/>
                  </a:ext>
                </a:extLst>
              </a:tr>
              <a:tr h="731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95.46%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94.27%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94.74%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94.38%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165064"/>
                  </a:ext>
                </a:extLst>
              </a:tr>
              <a:tr h="731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93.97%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95.24%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95.84%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95.40%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95.26%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81771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0471" y="1600199"/>
            <a:ext cx="8615577" cy="14555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200 trees gives average accuracy of 96.41%</a:t>
            </a:r>
          </a:p>
          <a:p>
            <a:pPr defTabSz="914400"/>
            <a:r>
              <a:rPr lang="en-US" dirty="0"/>
              <a:t>&gt; 200 trees, model overfits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4727643"/>
              </p:ext>
            </p:extLst>
          </p:nvPr>
        </p:nvGraphicFramePr>
        <p:xfrm>
          <a:off x="285513" y="3055716"/>
          <a:ext cx="8480537" cy="3414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013">
                  <a:extLst>
                    <a:ext uri="{9D8B030D-6E8A-4147-A177-3AD203B41FA5}">
                      <a16:colId xmlns:a16="http://schemas.microsoft.com/office/drawing/2014/main" val="2037209955"/>
                    </a:ext>
                  </a:extLst>
                </a:gridCol>
                <a:gridCol w="1695881">
                  <a:extLst>
                    <a:ext uri="{9D8B030D-6E8A-4147-A177-3AD203B41FA5}">
                      <a16:colId xmlns:a16="http://schemas.microsoft.com/office/drawing/2014/main" val="2317941462"/>
                    </a:ext>
                  </a:extLst>
                </a:gridCol>
                <a:gridCol w="1695881">
                  <a:extLst>
                    <a:ext uri="{9D8B030D-6E8A-4147-A177-3AD203B41FA5}">
                      <a16:colId xmlns:a16="http://schemas.microsoft.com/office/drawing/2014/main" val="3554827388"/>
                    </a:ext>
                  </a:extLst>
                </a:gridCol>
                <a:gridCol w="1695881">
                  <a:extLst>
                    <a:ext uri="{9D8B030D-6E8A-4147-A177-3AD203B41FA5}">
                      <a16:colId xmlns:a16="http://schemas.microsoft.com/office/drawing/2014/main" val="932262473"/>
                    </a:ext>
                  </a:extLst>
                </a:gridCol>
                <a:gridCol w="1695881">
                  <a:extLst>
                    <a:ext uri="{9D8B030D-6E8A-4147-A177-3AD203B41FA5}">
                      <a16:colId xmlns:a16="http://schemas.microsoft.com/office/drawing/2014/main" val="2890771304"/>
                    </a:ext>
                  </a:extLst>
                </a:gridCol>
              </a:tblGrid>
              <a:tr h="1707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sng">
                          <a:effectLst/>
                        </a:rPr>
                        <a:t>Fold 1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sng" dirty="0">
                          <a:effectLst/>
                        </a:rPr>
                        <a:t>Fold 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sng">
                          <a:effectLst/>
                        </a:rPr>
                        <a:t>Fold 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sng">
                          <a:effectLst/>
                        </a:rPr>
                        <a:t>Fold 4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sng">
                          <a:effectLst/>
                        </a:rPr>
                        <a:t>Fold 5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56664"/>
                  </a:ext>
                </a:extLst>
              </a:tr>
              <a:tr h="1707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98.84%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95.56%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94.84%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95.05%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95.44%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92351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0471" y="1600199"/>
            <a:ext cx="8615577" cy="14555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Average Accuracy of 95.95%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1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 (MLP)</a:t>
            </a:r>
          </a:p>
        </p:txBody>
      </p:sp>
      <p:pic>
        <p:nvPicPr>
          <p:cNvPr id="4" name="Picture 3" descr="C:\Users\Amir Ghaderi\AppData\Local\Microsoft\Windows\INetCache\Content.Word\Screen Shot 2017-04-08 at 4.27.5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794077"/>
            <a:ext cx="8153400" cy="475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2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9160" y="1562793"/>
            <a:ext cx="8129336" cy="5243732"/>
          </a:xfrm>
        </p:spPr>
      </p:pic>
    </p:spTree>
    <p:extLst>
      <p:ext uri="{BB962C8B-B14F-4D97-AF65-F5344CB8AC3E}">
        <p14:creationId xmlns:p14="http://schemas.microsoft.com/office/powerpoint/2010/main" val="157415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False Negatives near zero</a:t>
            </a:r>
          </a:p>
          <a:p>
            <a:r>
              <a:rPr lang="en-US" dirty="0"/>
              <a:t>Should not be used independently as a diagnostic tool</a:t>
            </a:r>
          </a:p>
          <a:p>
            <a:r>
              <a:rPr lang="en-US" dirty="0"/>
              <a:t>Should be used in conjunction with current procedures </a:t>
            </a:r>
          </a:p>
        </p:txBody>
      </p:sp>
    </p:spTree>
    <p:extLst>
      <p:ext uri="{BB962C8B-B14F-4D97-AF65-F5344CB8AC3E}">
        <p14:creationId xmlns:p14="http://schemas.microsoft.com/office/powerpoint/2010/main" val="143668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17978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and Goal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Classifiers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0938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423" y="1767155"/>
            <a:ext cx="8541626" cy="5090845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FNA is used to classify breast mass as malignant or benign</a:t>
            </a:r>
          </a:p>
          <a:p>
            <a:pPr lvl="1"/>
            <a:r>
              <a:rPr lang="en-US" dirty="0"/>
              <a:t>25% of cases FNA is inconclusive and surgical biopsy is required</a:t>
            </a:r>
          </a:p>
          <a:p>
            <a:pPr lvl="1"/>
            <a:r>
              <a:rPr lang="en-US" dirty="0"/>
              <a:t>Digitized images are also taken during FNA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When faced with inconclusive cases, FNA images can be used to classify breast tumors.</a:t>
            </a:r>
          </a:p>
          <a:p>
            <a:pPr lvl="1"/>
            <a:r>
              <a:rPr lang="en-US" dirty="0"/>
              <a:t>Develop a high accuracy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48109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FNA Digitized images: Source UW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" y="1514376"/>
            <a:ext cx="886542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430" y="1600200"/>
            <a:ext cx="8153400" cy="4495800"/>
          </a:xfrm>
        </p:spPr>
        <p:txBody>
          <a:bodyPr/>
          <a:lstStyle/>
          <a:p>
            <a:r>
              <a:rPr lang="en-US" dirty="0"/>
              <a:t>Dataset Source: UCI Machine Learning Repository</a:t>
            </a:r>
          </a:p>
          <a:p>
            <a:r>
              <a:rPr lang="en-US" dirty="0"/>
              <a:t>569 FNA digitized images</a:t>
            </a:r>
          </a:p>
          <a:p>
            <a:r>
              <a:rPr lang="en-US" dirty="0"/>
              <a:t>Class distribution: 2 classes, benign(357) &amp; Malignant (212)</a:t>
            </a:r>
          </a:p>
          <a:p>
            <a:r>
              <a:rPr lang="en-US" dirty="0"/>
              <a:t>10 Features, 32 attributes: radius, texture, perimeter, area, smoothness, compactness, </a:t>
            </a:r>
            <a:r>
              <a:rPr lang="en-US" dirty="0" err="1"/>
              <a:t>cocavity</a:t>
            </a:r>
            <a:r>
              <a:rPr lang="en-US" dirty="0"/>
              <a:t>, concave points, symmetry, fractal dimensions</a:t>
            </a:r>
          </a:p>
        </p:txBody>
      </p:sp>
    </p:spTree>
    <p:extLst>
      <p:ext uri="{BB962C8B-B14F-4D97-AF65-F5344CB8AC3E}">
        <p14:creationId xmlns:p14="http://schemas.microsoft.com/office/powerpoint/2010/main" val="32187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474993"/>
            <a:ext cx="8033641" cy="5257243"/>
          </a:xfrm>
        </p:spPr>
      </p:pic>
    </p:spTree>
    <p:extLst>
      <p:ext uri="{BB962C8B-B14F-4D97-AF65-F5344CB8AC3E}">
        <p14:creationId xmlns:p14="http://schemas.microsoft.com/office/powerpoint/2010/main" val="104940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55323"/>
            <a:ext cx="8153400" cy="3878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0471" y="1600200"/>
            <a:ext cx="8615577" cy="4962646"/>
          </a:xfrm>
        </p:spPr>
        <p:txBody>
          <a:bodyPr>
            <a:norm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Curse of Dimensionality</a:t>
            </a:r>
          </a:p>
          <a:p>
            <a:r>
              <a:rPr lang="en-US" dirty="0"/>
              <a:t>Principle Component analysis </a:t>
            </a:r>
          </a:p>
          <a:p>
            <a:pPr lvl="1"/>
            <a:r>
              <a:rPr lang="en-US" dirty="0"/>
              <a:t>10 Principle Components </a:t>
            </a:r>
          </a:p>
          <a:p>
            <a:pPr lvl="1"/>
            <a:r>
              <a:rPr lang="en-US" dirty="0"/>
              <a:t>95% Cumulative Variance</a:t>
            </a:r>
          </a:p>
          <a:p>
            <a:r>
              <a:rPr lang="en-US" dirty="0"/>
              <a:t>Class converted to binary and of type factor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Separable Classes </a:t>
            </a:r>
          </a:p>
        </p:txBody>
      </p:sp>
      <p:pic>
        <p:nvPicPr>
          <p:cNvPr id="4" name="Picture 3" descr="C:\Users\Amir Ghaderi\AppData\Local\Microsoft\Windows\INetCache\Content.Word\Screen Shot 2017-04-08 at 6.30.3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0" y="1640742"/>
            <a:ext cx="8354677" cy="5217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2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7922"/>
          </a:xfrm>
        </p:spPr>
        <p:txBody>
          <a:bodyPr>
            <a:normAutofit/>
          </a:bodyPr>
          <a:lstStyle/>
          <a:p>
            <a:r>
              <a:rPr lang="en-US" dirty="0"/>
              <a:t>Support Vector Machines </a:t>
            </a:r>
          </a:p>
          <a:p>
            <a:pPr lvl="1"/>
            <a:r>
              <a:rPr lang="en-US" dirty="0"/>
              <a:t>Linear, Polynomial, Radial, Sigmoid</a:t>
            </a:r>
          </a:p>
          <a:p>
            <a:r>
              <a:rPr lang="en-US" dirty="0"/>
              <a:t>K-Nearest-neighbor</a:t>
            </a:r>
          </a:p>
          <a:p>
            <a:pPr lvl="1"/>
            <a:r>
              <a:rPr lang="en-US" dirty="0"/>
              <a:t>k = 1,3,5,11,19,21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dirty="0"/>
              <a:t>Trees = 100, 200, 300, 400</a:t>
            </a:r>
          </a:p>
          <a:p>
            <a:r>
              <a:rPr lang="en-US" dirty="0"/>
              <a:t>Bagging</a:t>
            </a:r>
          </a:p>
          <a:p>
            <a:r>
              <a:rPr lang="en-US" dirty="0"/>
              <a:t>Multi Layer Perceptron </a:t>
            </a:r>
          </a:p>
          <a:p>
            <a:r>
              <a:rPr lang="en-US" dirty="0"/>
              <a:t>5 Fold Cross </a:t>
            </a:r>
            <a:r>
              <a:rPr lang="en-US" dirty="0" err="1"/>
              <a:t>Vaildation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906</TotalTime>
  <Words>477</Words>
  <Application>Microsoft Office PowerPoint</Application>
  <PresentationFormat>On-screen Show (4:3)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Times New Roman</vt:lpstr>
      <vt:lpstr>Tw Cen MT</vt:lpstr>
      <vt:lpstr>Wingdings</vt:lpstr>
      <vt:lpstr>Wingdings 2</vt:lpstr>
      <vt:lpstr>Median</vt:lpstr>
      <vt:lpstr>Machine Learning Classification of Benin and Malignant Breast Cancer Tumors Using FNA Digitized Images </vt:lpstr>
      <vt:lpstr>Overview</vt:lpstr>
      <vt:lpstr>Problem and Goal</vt:lpstr>
      <vt:lpstr>FNA Digitized images: Source UW</vt:lpstr>
      <vt:lpstr>Data Set Features</vt:lpstr>
      <vt:lpstr>Data Set Preview</vt:lpstr>
      <vt:lpstr>Data Preprocessing </vt:lpstr>
      <vt:lpstr>Linearly Separable Classes </vt:lpstr>
      <vt:lpstr>Classifiers </vt:lpstr>
      <vt:lpstr>Support Vector Machines</vt:lpstr>
      <vt:lpstr>K Nearest Neighbor</vt:lpstr>
      <vt:lpstr>Random Forest</vt:lpstr>
      <vt:lpstr>Bagging</vt:lpstr>
      <vt:lpstr>Multi Layer Perceptron (MLP)</vt:lpstr>
      <vt:lpstr>Conclusion </vt:lpstr>
      <vt:lpstr>Medical Implications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Botting</dc:title>
  <dc:creator>David Kamekazie</dc:creator>
  <cp:lastModifiedBy>Amir Ghaderi</cp:lastModifiedBy>
  <cp:revision>101</cp:revision>
  <dcterms:created xsi:type="dcterms:W3CDTF">2017-01-31T22:22:18Z</dcterms:created>
  <dcterms:modified xsi:type="dcterms:W3CDTF">2017-04-08T23:53:16Z</dcterms:modified>
</cp:coreProperties>
</file>