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7" r:id="rId3"/>
    <p:sldId id="286" r:id="rId4"/>
    <p:sldId id="323" r:id="rId5"/>
    <p:sldId id="332" r:id="rId6"/>
    <p:sldId id="330" r:id="rId7"/>
    <p:sldId id="331" r:id="rId8"/>
    <p:sldId id="328" r:id="rId9"/>
    <p:sldId id="324" r:id="rId10"/>
    <p:sldId id="325" r:id="rId11"/>
    <p:sldId id="326" r:id="rId12"/>
    <p:sldId id="329" r:id="rId13"/>
    <p:sldId id="333" r:id="rId14"/>
    <p:sldId id="33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3" autoAdjust="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8710F-819C-4F03-92A7-20B0F4339D84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D976-D4C3-49DB-AA6E-DD6629393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B6AE-29C8-48E8-97FD-BC516ADF9BA2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B1F-72E2-49EB-A725-227788809657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C06-E547-4283-8110-5789A4F86A06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8A38-BF12-478E-B37D-2860D41545FE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88DB-69CB-439F-A578-98704694CE92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255-DF93-4D51-8D2A-B1B3147BD188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970E-5B85-406C-8DDF-D7730E486C71}" type="datetime1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686-1030-449A-B335-275E9D67D715}" type="datetime1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A44C-28ED-4DAE-A23A-720E717EC67C}" type="datetime1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C31-A07D-4D4B-A24F-A9B5652DAB1A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5501-833C-428A-96CB-4D73E4528703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8C55-42A6-491A-AC0A-003F74BBA3E7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Uzair</a:t>
            </a:r>
            <a:r>
              <a:rPr lang="en-US" dirty="0" smtClean="0"/>
              <a:t> Ahmad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600" y="304800"/>
          <a:ext cx="3962400" cy="17449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20800"/>
                <a:gridCol w="1320800"/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Outlook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/>
                        <a:t>sunny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2/9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Cloudy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4/9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rain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2/5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3962400"/>
          <a:ext cx="3962400" cy="136648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20800"/>
                <a:gridCol w="1320800"/>
                <a:gridCol w="1320800"/>
              </a:tblGrid>
              <a:tr h="4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Humidity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230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high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4/5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normal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6/9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1/5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5410200"/>
          <a:ext cx="3962400" cy="130873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20800"/>
                <a:gridCol w="1320800"/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Windy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/>
                        <a:t>TRUE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/>
                        <a:t>FALSE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6/9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2/5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141220"/>
          <a:ext cx="3962400" cy="17449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20800"/>
                <a:gridCol w="1320800"/>
                <a:gridCol w="1320800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Temperature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hot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2/9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2/5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mild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4/9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2/5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cool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1/5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922020"/>
          <a:ext cx="6172200" cy="14401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/>
                <a:gridCol w="838200"/>
                <a:gridCol w="2362200"/>
                <a:gridCol w="914400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Outlook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P(sunny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P(sunny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3/5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P(cloudy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4/9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P(cloudy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P(rain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3/9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P(rain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3962400"/>
          <a:ext cx="6172200" cy="138463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/>
                <a:gridCol w="990600"/>
                <a:gridCol w="2362200"/>
                <a:gridCol w="914400"/>
              </a:tblGrid>
              <a:tr h="46512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Humidity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23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P(high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3/9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P(high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4/5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P(normal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6/9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P(normal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1/5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5410200"/>
          <a:ext cx="6172200" cy="11258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  <a:gridCol w="990600"/>
                <a:gridCol w="2362200"/>
                <a:gridCol w="914400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Windy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P(TRUE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3/9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P(TRUE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3/5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P(FALSE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6/9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P(FALSE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446020"/>
          <a:ext cx="6172200" cy="14401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000"/>
                <a:gridCol w="990600"/>
                <a:gridCol w="2362200"/>
                <a:gridCol w="914400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Temperature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P(hot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P(hot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P(mild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4/9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P(mild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2/5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P(cool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3/9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P(cool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1/5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304800"/>
          <a:ext cx="24384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43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Prior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P(Play)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NoPlay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04800"/>
            <a:ext cx="491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Conditional Probabilities</a:t>
            </a:r>
            <a:endParaRPr lang="en-US" sz="3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unseen sample X = &lt;rain, hot, high, false&gt;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X|p</a:t>
            </a:r>
            <a:r>
              <a:rPr lang="en-US" dirty="0" smtClean="0"/>
              <a:t>)·P(P) = </a:t>
            </a:r>
            <a:r>
              <a:rPr lang="en-US" sz="2000" dirty="0" smtClean="0"/>
              <a:t>P(</a:t>
            </a:r>
            <a:r>
              <a:rPr lang="en-US" sz="2000" dirty="0" err="1" smtClean="0"/>
              <a:t>rain|p</a:t>
            </a:r>
            <a:r>
              <a:rPr lang="en-US" sz="2000" dirty="0" smtClean="0"/>
              <a:t>)·P(</a:t>
            </a:r>
            <a:r>
              <a:rPr lang="en-US" sz="2000" dirty="0" err="1" smtClean="0"/>
              <a:t>hot|p</a:t>
            </a:r>
            <a:r>
              <a:rPr lang="en-US" sz="2000" dirty="0" smtClean="0"/>
              <a:t>)·P(</a:t>
            </a:r>
            <a:r>
              <a:rPr lang="en-US" sz="2000" dirty="0" err="1" smtClean="0"/>
              <a:t>high|p</a:t>
            </a:r>
            <a:r>
              <a:rPr lang="en-US" sz="2000" dirty="0" smtClean="0"/>
              <a:t>)·P(</a:t>
            </a:r>
            <a:r>
              <a:rPr lang="en-US" sz="2000" dirty="0" err="1" smtClean="0"/>
              <a:t>false|p</a:t>
            </a:r>
            <a:r>
              <a:rPr lang="en-US" sz="2000" dirty="0" smtClean="0"/>
              <a:t>)·P(p) 			        </a:t>
            </a:r>
            <a:r>
              <a:rPr lang="en-US" dirty="0" smtClean="0"/>
              <a:t>=   </a:t>
            </a:r>
            <a:r>
              <a:rPr lang="en-US" sz="2000" dirty="0" smtClean="0"/>
              <a:t>3/9    x       2/9    x     3/9  x      6/9   x   9/14 = 0.0105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X|n</a:t>
            </a:r>
            <a:r>
              <a:rPr lang="en-US" dirty="0" smtClean="0"/>
              <a:t>)·P(N) = </a:t>
            </a:r>
            <a:r>
              <a:rPr lang="en-US" sz="2000" dirty="0" smtClean="0"/>
              <a:t>P(</a:t>
            </a:r>
            <a:r>
              <a:rPr lang="en-US" sz="2000" dirty="0" err="1" smtClean="0"/>
              <a:t>rain|n</a:t>
            </a:r>
            <a:r>
              <a:rPr lang="en-US" sz="2000" dirty="0" smtClean="0"/>
              <a:t>)·P(</a:t>
            </a:r>
            <a:r>
              <a:rPr lang="en-US" sz="2000" dirty="0" err="1" smtClean="0"/>
              <a:t>hot|n</a:t>
            </a:r>
            <a:r>
              <a:rPr lang="en-US" sz="2000" dirty="0" smtClean="0"/>
              <a:t>)·P(</a:t>
            </a:r>
            <a:r>
              <a:rPr lang="en-US" sz="2000" dirty="0" err="1" smtClean="0"/>
              <a:t>high|n</a:t>
            </a:r>
            <a:r>
              <a:rPr lang="en-US" sz="2000" dirty="0" smtClean="0"/>
              <a:t>)·P(</a:t>
            </a:r>
            <a:r>
              <a:rPr lang="en-US" sz="2000" dirty="0" err="1" smtClean="0"/>
              <a:t>false|n</a:t>
            </a:r>
            <a:r>
              <a:rPr lang="en-US" sz="2000" dirty="0" smtClean="0"/>
              <a:t>)·P(n)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     =   </a:t>
            </a:r>
            <a:r>
              <a:rPr lang="en-US" sz="2000" dirty="0" smtClean="0"/>
              <a:t>2/5   x       2/5     x    4/5    x     2/5       x  5/14 = .018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5105400"/>
            <a:ext cx="7239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Sample X will be classified in class N (don’t play)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assumption: attribute independence P(x</a:t>
            </a:r>
            <a:r>
              <a:rPr lang="en-US" baseline="-25000" dirty="0" smtClean="0"/>
              <a:t>1</a:t>
            </a:r>
            <a:r>
              <a:rPr lang="en-US" dirty="0" smtClean="0"/>
              <a:t>,…,x</a:t>
            </a:r>
            <a:r>
              <a:rPr lang="en-US" baseline="-25000" dirty="0" smtClean="0"/>
              <a:t>k</a:t>
            </a:r>
            <a:r>
              <a:rPr lang="en-US" dirty="0" smtClean="0"/>
              <a:t>|C) = P(x</a:t>
            </a:r>
            <a:r>
              <a:rPr lang="en-US" baseline="-25000" dirty="0" smtClean="0"/>
              <a:t>1</a:t>
            </a:r>
            <a:r>
              <a:rPr lang="en-US" dirty="0" smtClean="0"/>
              <a:t>|C)·…·P(x</a:t>
            </a:r>
            <a:r>
              <a:rPr lang="en-US" baseline="-25000" dirty="0" smtClean="0"/>
              <a:t>k</a:t>
            </a:r>
            <a:r>
              <a:rPr lang="en-US" dirty="0" smtClean="0"/>
              <a:t>|C)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i-th</a:t>
            </a:r>
            <a:r>
              <a:rPr lang="en-US" dirty="0" smtClean="0"/>
              <a:t> attribute is categorical: </a:t>
            </a:r>
          </a:p>
          <a:p>
            <a:pPr lvl="1"/>
            <a:r>
              <a:rPr lang="en-US" dirty="0" smtClean="0"/>
              <a:t>P(x</a:t>
            </a:r>
            <a:r>
              <a:rPr lang="en-US" baseline="-25000" dirty="0" smtClean="0"/>
              <a:t>i</a:t>
            </a:r>
            <a:r>
              <a:rPr lang="en-US" dirty="0" smtClean="0"/>
              <a:t>|C) is estimated as the relative freq of samples having value xi as </a:t>
            </a:r>
            <a:r>
              <a:rPr lang="en-US" dirty="0" err="1" smtClean="0"/>
              <a:t>i-th</a:t>
            </a:r>
            <a:r>
              <a:rPr lang="en-US" dirty="0" smtClean="0"/>
              <a:t> attribute in class C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i-th</a:t>
            </a:r>
            <a:r>
              <a:rPr lang="en-US" dirty="0" smtClean="0"/>
              <a:t> attribute is continuous:</a:t>
            </a:r>
          </a:p>
          <a:p>
            <a:pPr lvl="1"/>
            <a:r>
              <a:rPr lang="en-US" dirty="0" smtClean="0"/>
              <a:t>P(x</a:t>
            </a:r>
            <a:r>
              <a:rPr lang="en-US" baseline="-25000" dirty="0" smtClean="0"/>
              <a:t>i</a:t>
            </a:r>
            <a:r>
              <a:rPr lang="en-US" dirty="0" smtClean="0"/>
              <a:t>|C) is estimated thru a Gaussian density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Independence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makes computation possible</a:t>
            </a:r>
          </a:p>
          <a:p>
            <a:r>
              <a:rPr lang="en-US" dirty="0" smtClean="0"/>
              <a:t>… yields optimal classifiers when satisfied</a:t>
            </a:r>
          </a:p>
          <a:p>
            <a:r>
              <a:rPr lang="en-US" dirty="0" smtClean="0"/>
              <a:t>… but is seldom satisfied in practice, as attributes (variables) are often correlated.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core component of Data Mining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Learning from Example Data.</a:t>
            </a:r>
          </a:p>
          <a:p>
            <a:pPr lvl="1"/>
            <a:r>
              <a:rPr lang="en-US" dirty="0" smtClean="0"/>
              <a:t>Predicting the class of unseen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Formula</a:t>
            </a:r>
            <a:endParaRPr lang="en-US" dirty="0"/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895600"/>
            <a:ext cx="2895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4600" y="6172200"/>
            <a:ext cx="151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1702-1761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2286000"/>
          <a:ext cx="4663736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4" imgW="2501640" imgH="1307880" progId="Equation.3">
                  <p:embed/>
                </p:oleObj>
              </mc:Choice>
              <mc:Fallback>
                <p:oleObj name="Equation" r:id="rId4" imgW="2501640" imgH="1307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4663736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Formula: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6200" y="1524000"/>
            <a:ext cx="5562600" cy="2895600"/>
            <a:chOff x="609600" y="3886200"/>
            <a:chExt cx="5562600" cy="2895600"/>
          </a:xfrm>
        </p:grpSpPr>
        <p:sp>
          <p:nvSpPr>
            <p:cNvPr id="6" name="Oval 5"/>
            <p:cNvSpPr/>
            <p:nvPr/>
          </p:nvSpPr>
          <p:spPr>
            <a:xfrm>
              <a:off x="6096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9624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HIV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HIV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5"/>
              <a:endCxn id="9" idx="1"/>
            </p:cNvCxnSpPr>
            <p:nvPr/>
          </p:nvCxnSpPr>
          <p:spPr>
            <a:xfrm>
              <a:off x="934804" y="5583004"/>
              <a:ext cx="3605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934804" y="4533900"/>
              <a:ext cx="3605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0.003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46482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0.997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7" idx="3"/>
              <a:endCxn id="15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3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5200" y="38978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0.926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62484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0.074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9" idx="3"/>
              <a:endCxn id="21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9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2800" y="55742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28600" y="4495800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P(HIV | + ) = (</a:t>
            </a:r>
            <a:r>
              <a:rPr lang="en-US" sz="24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400" dirty="0" smtClean="0"/>
              <a:t>) /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400" dirty="0" smtClean="0"/>
              <a:t>)</a:t>
            </a:r>
            <a:endParaRPr lang="en-US" sz="2000" dirty="0" smtClean="0"/>
          </a:p>
          <a:p>
            <a:pPr lvl="1"/>
            <a:r>
              <a:rPr lang="en-US" sz="2400" dirty="0" smtClean="0"/>
              <a:t>P(HIV | + ) = (</a:t>
            </a:r>
            <a:r>
              <a:rPr lang="en-US" sz="2400" dirty="0" smtClean="0">
                <a:solidFill>
                  <a:srgbClr val="00B050"/>
                </a:solidFill>
              </a:rPr>
              <a:t>Likelihood  x Prior</a:t>
            </a:r>
            <a:r>
              <a:rPr lang="en-US" sz="2400" dirty="0" smtClean="0"/>
              <a:t>) /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Total_Evidence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P(HIV | + ) = P(</a:t>
            </a:r>
            <a:r>
              <a:rPr lang="en-US" sz="2400" dirty="0" smtClean="0">
                <a:solidFill>
                  <a:srgbClr val="00B050"/>
                </a:solidFill>
              </a:rPr>
              <a:t>HIV &amp; +</a:t>
            </a:r>
            <a:r>
              <a:rPr lang="en-US" sz="2400" dirty="0" smtClean="0"/>
              <a:t>) / P(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400" dirty="0" smtClean="0"/>
              <a:t>)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9"/>
          <p:cNvGrpSpPr/>
          <p:nvPr/>
        </p:nvGrpSpPr>
        <p:grpSpPr>
          <a:xfrm>
            <a:off x="5562600" y="1143000"/>
            <a:ext cx="3429000" cy="838200"/>
            <a:chOff x="5562600" y="1143000"/>
            <a:chExt cx="3429000" cy="838200"/>
          </a:xfrm>
        </p:grpSpPr>
        <p:sp>
          <p:nvSpPr>
            <p:cNvPr id="25" name="Right Arrow 24"/>
            <p:cNvSpPr/>
            <p:nvPr/>
          </p:nvSpPr>
          <p:spPr>
            <a:xfrm>
              <a:off x="5562600" y="16764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553200" y="15240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0.997 = 0.2582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98711" y="1143000"/>
              <a:ext cx="329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P(HIV) x P(+ | HIV) = P(HIV and +)</a:t>
              </a:r>
              <a:endParaRPr lang="en-US" dirty="0"/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5562600" y="1981200"/>
            <a:ext cx="3352800" cy="838200"/>
            <a:chOff x="5562600" y="1981200"/>
            <a:chExt cx="3352800" cy="838200"/>
          </a:xfrm>
        </p:grpSpPr>
        <p:sp>
          <p:nvSpPr>
            <p:cNvPr id="31" name="Right Arrow 30"/>
            <p:cNvSpPr/>
            <p:nvPr/>
          </p:nvSpPr>
          <p:spPr>
            <a:xfrm>
              <a:off x="5562600" y="25146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553200" y="23622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0.003 = 0.0008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10400" y="1981200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 and -)</a:t>
              </a:r>
              <a:endParaRPr lang="en-US" dirty="0"/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5562600" y="2819400"/>
            <a:ext cx="3352800" cy="838200"/>
            <a:chOff x="5562600" y="2819400"/>
            <a:chExt cx="3352800" cy="838200"/>
          </a:xfrm>
        </p:grpSpPr>
        <p:sp>
          <p:nvSpPr>
            <p:cNvPr id="34" name="Right Arrow 33"/>
            <p:cNvSpPr/>
            <p:nvPr/>
          </p:nvSpPr>
          <p:spPr>
            <a:xfrm>
              <a:off x="5562600" y="33528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553200" y="32004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0.074 = 0.0548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10400" y="2819400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+)</a:t>
              </a:r>
              <a:endParaRPr lang="en-US" dirty="0"/>
            </a:p>
          </p:txBody>
        </p:sp>
      </p:grpSp>
      <p:grpSp>
        <p:nvGrpSpPr>
          <p:cNvPr id="30" name="Group 42"/>
          <p:cNvGrpSpPr/>
          <p:nvPr/>
        </p:nvGrpSpPr>
        <p:grpSpPr>
          <a:xfrm>
            <a:off x="5562600" y="3657600"/>
            <a:ext cx="3352800" cy="838200"/>
            <a:chOff x="5562600" y="3657600"/>
            <a:chExt cx="3352800" cy="838200"/>
          </a:xfrm>
        </p:grpSpPr>
        <p:sp>
          <p:nvSpPr>
            <p:cNvPr id="37" name="Right Arrow 36"/>
            <p:cNvSpPr/>
            <p:nvPr/>
          </p:nvSpPr>
          <p:spPr>
            <a:xfrm>
              <a:off x="5562600" y="41910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553200" y="40386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0.926 = 0.6862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0400" y="3657600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-)</a:t>
              </a:r>
              <a:endParaRPr lang="en-US" dirty="0"/>
            </a:p>
          </p:txBody>
        </p:sp>
      </p:grp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322388" y="5715000"/>
          <a:ext cx="6645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Equation" r:id="rId3" imgW="2641320" imgH="393480" progId="Equation.3">
                  <p:embed/>
                </p:oleObj>
              </mc:Choice>
              <mc:Fallback>
                <p:oleObj name="Equation" r:id="rId3" imgW="2641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5715000"/>
                        <a:ext cx="6645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6"/>
          <p:cNvGrpSpPr/>
          <p:nvPr/>
        </p:nvGrpSpPr>
        <p:grpSpPr>
          <a:xfrm>
            <a:off x="7924800" y="1447800"/>
            <a:ext cx="990600" cy="2209800"/>
            <a:chOff x="7924800" y="1447800"/>
            <a:chExt cx="1752600" cy="2209800"/>
          </a:xfrm>
        </p:grpSpPr>
        <p:sp>
          <p:nvSpPr>
            <p:cNvPr id="45" name="Oval 44"/>
            <p:cNvSpPr/>
            <p:nvPr/>
          </p:nvSpPr>
          <p:spPr>
            <a:xfrm>
              <a:off x="7924800" y="31242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924800" y="14478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Plaque 47"/>
          <p:cNvSpPr/>
          <p:nvPr/>
        </p:nvSpPr>
        <p:spPr>
          <a:xfrm>
            <a:off x="8229600" y="1447800"/>
            <a:ext cx="457200" cy="5334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/>
          <p:cNvSpPr/>
          <p:nvPr/>
        </p:nvSpPr>
        <p:spPr>
          <a:xfrm>
            <a:off x="7162800" y="5029200"/>
            <a:ext cx="1752600" cy="990600"/>
          </a:xfrm>
          <a:prstGeom prst="clou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Posterior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52400" y="1219200"/>
            <a:ext cx="2514600" cy="2971800"/>
            <a:chOff x="152400" y="1219200"/>
            <a:chExt cx="2514600" cy="2971800"/>
          </a:xfrm>
        </p:grpSpPr>
        <p:sp>
          <p:nvSpPr>
            <p:cNvPr id="51" name="Cloud 50"/>
            <p:cNvSpPr/>
            <p:nvPr/>
          </p:nvSpPr>
          <p:spPr>
            <a:xfrm>
              <a:off x="152400" y="1219200"/>
              <a:ext cx="1295400" cy="609600"/>
            </a:xfrm>
            <a:prstGeom prst="cloud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Prior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800" y="1905000"/>
              <a:ext cx="1981200" cy="2286000"/>
            </a:xfrm>
            <a:prstGeom prst="rect">
              <a:avLst/>
            </a:prstGeom>
            <a:solidFill>
              <a:srgbClr val="FFFF00">
                <a:alpha val="2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52800" y="1066800"/>
            <a:ext cx="2362200" cy="3429000"/>
            <a:chOff x="3352800" y="1066800"/>
            <a:chExt cx="2362200" cy="3429000"/>
          </a:xfrm>
        </p:grpSpPr>
        <p:sp>
          <p:nvSpPr>
            <p:cNvPr id="47" name="Cloud 46"/>
            <p:cNvSpPr/>
            <p:nvPr/>
          </p:nvSpPr>
          <p:spPr>
            <a:xfrm>
              <a:off x="3352800" y="1066800"/>
              <a:ext cx="1752600" cy="60960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Likelihood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524000"/>
              <a:ext cx="1905000" cy="29718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7000" y="609600"/>
            <a:ext cx="2514600" cy="3962400"/>
            <a:chOff x="6477000" y="609600"/>
            <a:chExt cx="2514600" cy="3962400"/>
          </a:xfrm>
        </p:grpSpPr>
        <p:sp>
          <p:nvSpPr>
            <p:cNvPr id="55" name="Cloud 54"/>
            <p:cNvSpPr/>
            <p:nvPr/>
          </p:nvSpPr>
          <p:spPr>
            <a:xfrm>
              <a:off x="6781800" y="609600"/>
              <a:ext cx="2133600" cy="6096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C00000"/>
                  </a:solidFill>
                </a:rPr>
                <a:t>Joint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 </a:t>
              </a:r>
            </a:p>
            <a:p>
              <a:pPr algn="ctr"/>
              <a:r>
                <a:rPr lang="en-US" sz="1200" i="1" dirty="0" smtClean="0">
                  <a:solidFill>
                    <a:srgbClr val="C00000"/>
                  </a:solidFill>
                </a:rPr>
                <a:t>= Likelihood x Prior</a:t>
              </a:r>
              <a:endParaRPr lang="en-US" sz="1000" i="1" dirty="0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77000" y="1143000"/>
              <a:ext cx="2514600" cy="3429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3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Formula: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6200" y="1524000"/>
            <a:ext cx="5562600" cy="2895600"/>
            <a:chOff x="609600" y="3886200"/>
            <a:chExt cx="5562600" cy="2895600"/>
          </a:xfrm>
        </p:grpSpPr>
        <p:sp>
          <p:nvSpPr>
            <p:cNvPr id="6" name="Oval 5"/>
            <p:cNvSpPr/>
            <p:nvPr/>
          </p:nvSpPr>
          <p:spPr>
            <a:xfrm>
              <a:off x="6096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pop</a:t>
              </a:r>
              <a:endParaRPr lang="en-US" sz="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9624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HIV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HIV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5"/>
              <a:endCxn id="9" idx="1"/>
            </p:cNvCxnSpPr>
            <p:nvPr/>
          </p:nvCxnSpPr>
          <p:spPr>
            <a:xfrm>
              <a:off x="934804" y="5583004"/>
              <a:ext cx="3605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934804" y="4533900"/>
              <a:ext cx="3605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0.003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46482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0.997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7" idx="3"/>
              <a:endCxn id="15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3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5200" y="38978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0.926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6248400"/>
              <a:ext cx="47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0.074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9" idx="3"/>
              <a:endCxn id="21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9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2800" y="5574268"/>
              <a:ext cx="51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44958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P(</a:t>
            </a:r>
            <a:r>
              <a:rPr lang="en-US" sz="1400" dirty="0" err="1" smtClean="0"/>
              <a:t>No</a:t>
            </a:r>
            <a:r>
              <a:rPr lang="en-US" sz="2400" dirty="0" err="1" smtClean="0"/>
              <a:t>HIV</a:t>
            </a:r>
            <a:r>
              <a:rPr lang="en-US" sz="2400" dirty="0" smtClean="0"/>
              <a:t> | + ) = (</a:t>
            </a:r>
            <a:r>
              <a:rPr lang="en-US" sz="2400" dirty="0" smtClean="0">
                <a:solidFill>
                  <a:srgbClr val="00B050"/>
                </a:solidFill>
              </a:rPr>
              <a:t>Joint Probability of A&amp;B</a:t>
            </a:r>
            <a:r>
              <a:rPr lang="en-US" sz="2400" dirty="0" smtClean="0"/>
              <a:t>) /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2400" dirty="0" smtClean="0"/>
              <a:t>)</a:t>
            </a:r>
            <a:endParaRPr lang="en-US" sz="2000" dirty="0" smtClean="0"/>
          </a:p>
          <a:p>
            <a:pPr lvl="1"/>
            <a:r>
              <a:rPr lang="en-US" sz="2400" dirty="0" smtClean="0"/>
              <a:t>P(</a:t>
            </a:r>
            <a:r>
              <a:rPr lang="en-US" sz="1400" dirty="0" err="1" smtClean="0"/>
              <a:t>No</a:t>
            </a:r>
            <a:r>
              <a:rPr lang="en-US" sz="2400" dirty="0" err="1" smtClean="0"/>
              <a:t>HIV</a:t>
            </a:r>
            <a:r>
              <a:rPr lang="en-US" sz="2400" dirty="0" smtClean="0"/>
              <a:t> | + ) = (</a:t>
            </a:r>
            <a:r>
              <a:rPr lang="en-US" sz="2400" dirty="0" smtClean="0">
                <a:solidFill>
                  <a:srgbClr val="00B050"/>
                </a:solidFill>
              </a:rPr>
              <a:t>Likelihood  x Prior</a:t>
            </a:r>
            <a:r>
              <a:rPr lang="en-US" sz="2400" dirty="0" smtClean="0"/>
              <a:t>) /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Total_Evidence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P(</a:t>
            </a:r>
            <a:r>
              <a:rPr lang="en-US" sz="1400" dirty="0" err="1" smtClean="0"/>
              <a:t>No</a:t>
            </a:r>
            <a:r>
              <a:rPr lang="en-US" sz="2400" dirty="0" err="1" smtClean="0"/>
              <a:t>HIV</a:t>
            </a:r>
            <a:r>
              <a:rPr lang="en-US" sz="2400" dirty="0" smtClean="0"/>
              <a:t> | + ) = P(</a:t>
            </a:r>
            <a:r>
              <a:rPr lang="en-US" sz="2400" dirty="0" err="1" smtClean="0">
                <a:solidFill>
                  <a:srgbClr val="00B050"/>
                </a:solidFill>
              </a:rPr>
              <a:t>noHIV</a:t>
            </a:r>
            <a:r>
              <a:rPr lang="en-US" sz="2400" dirty="0" smtClean="0">
                <a:solidFill>
                  <a:srgbClr val="00B050"/>
                </a:solidFill>
              </a:rPr>
              <a:t> &amp; +</a:t>
            </a:r>
            <a:r>
              <a:rPr lang="en-US" sz="2400" dirty="0" smtClean="0"/>
              <a:t>) / P(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400" dirty="0" smtClean="0"/>
              <a:t>)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9"/>
          <p:cNvGrpSpPr/>
          <p:nvPr/>
        </p:nvGrpSpPr>
        <p:grpSpPr>
          <a:xfrm>
            <a:off x="5562600" y="1143000"/>
            <a:ext cx="3429000" cy="838200"/>
            <a:chOff x="5562600" y="1143000"/>
            <a:chExt cx="3429000" cy="838200"/>
          </a:xfrm>
        </p:grpSpPr>
        <p:sp>
          <p:nvSpPr>
            <p:cNvPr id="25" name="Right Arrow 24"/>
            <p:cNvSpPr/>
            <p:nvPr/>
          </p:nvSpPr>
          <p:spPr>
            <a:xfrm>
              <a:off x="5562600" y="16764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553200" y="15240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0.997 = 0.2582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98711" y="1143000"/>
              <a:ext cx="329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P(HIV) x P(+ | HIV) = P(HIV and +)</a:t>
              </a:r>
              <a:endParaRPr lang="en-US" dirty="0"/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5562600" y="1981200"/>
            <a:ext cx="3352800" cy="838200"/>
            <a:chOff x="5562600" y="1981200"/>
            <a:chExt cx="3352800" cy="838200"/>
          </a:xfrm>
        </p:grpSpPr>
        <p:sp>
          <p:nvSpPr>
            <p:cNvPr id="31" name="Right Arrow 30"/>
            <p:cNvSpPr/>
            <p:nvPr/>
          </p:nvSpPr>
          <p:spPr>
            <a:xfrm>
              <a:off x="5562600" y="25146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553200" y="23622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0.259 x 0.003 = 0.0008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10400" y="1981200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P(HIV and -)</a:t>
              </a:r>
              <a:endParaRPr lang="en-US" dirty="0"/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5562600" y="2819400"/>
            <a:ext cx="3352800" cy="838200"/>
            <a:chOff x="5562600" y="2819400"/>
            <a:chExt cx="3352800" cy="838200"/>
          </a:xfrm>
        </p:grpSpPr>
        <p:sp>
          <p:nvSpPr>
            <p:cNvPr id="34" name="Right Arrow 33"/>
            <p:cNvSpPr/>
            <p:nvPr/>
          </p:nvSpPr>
          <p:spPr>
            <a:xfrm>
              <a:off x="5562600" y="33528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553200" y="32004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0.074 = 0.0548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10400" y="2819400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+)</a:t>
              </a:r>
              <a:endParaRPr lang="en-US" dirty="0"/>
            </a:p>
          </p:txBody>
        </p:sp>
      </p:grpSp>
      <p:grpSp>
        <p:nvGrpSpPr>
          <p:cNvPr id="30" name="Group 42"/>
          <p:cNvGrpSpPr/>
          <p:nvPr/>
        </p:nvGrpSpPr>
        <p:grpSpPr>
          <a:xfrm>
            <a:off x="5562600" y="3657600"/>
            <a:ext cx="3352800" cy="838200"/>
            <a:chOff x="5562600" y="3657600"/>
            <a:chExt cx="3352800" cy="838200"/>
          </a:xfrm>
        </p:grpSpPr>
        <p:sp>
          <p:nvSpPr>
            <p:cNvPr id="37" name="Right Arrow 36"/>
            <p:cNvSpPr/>
            <p:nvPr/>
          </p:nvSpPr>
          <p:spPr>
            <a:xfrm>
              <a:off x="5562600" y="41910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553200" y="4038600"/>
              <a:ext cx="2362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0.741 x 0.926 = 0.6862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0400" y="3657600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P(no HIV and -)</a:t>
              </a:r>
              <a:endParaRPr lang="en-US" dirty="0"/>
            </a:p>
          </p:txBody>
        </p:sp>
      </p:grp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130300" y="5715000"/>
          <a:ext cx="70294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Equation" r:id="rId3" imgW="2793960" imgH="393480" progId="Equation.3">
                  <p:embed/>
                </p:oleObj>
              </mc:Choice>
              <mc:Fallback>
                <p:oleObj name="Equation" r:id="rId3" imgW="2793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15000"/>
                        <a:ext cx="70294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6"/>
          <p:cNvGrpSpPr/>
          <p:nvPr/>
        </p:nvGrpSpPr>
        <p:grpSpPr>
          <a:xfrm>
            <a:off x="7924800" y="1447800"/>
            <a:ext cx="990600" cy="2209800"/>
            <a:chOff x="7924800" y="1447800"/>
            <a:chExt cx="1752600" cy="2209800"/>
          </a:xfrm>
        </p:grpSpPr>
        <p:sp>
          <p:nvSpPr>
            <p:cNvPr id="45" name="Oval 44"/>
            <p:cNvSpPr/>
            <p:nvPr/>
          </p:nvSpPr>
          <p:spPr>
            <a:xfrm>
              <a:off x="7924800" y="31242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924800" y="14478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Plaque 47"/>
          <p:cNvSpPr/>
          <p:nvPr/>
        </p:nvSpPr>
        <p:spPr>
          <a:xfrm>
            <a:off x="8229600" y="3124200"/>
            <a:ext cx="457200" cy="5334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/>
          <p:cNvSpPr/>
          <p:nvPr/>
        </p:nvSpPr>
        <p:spPr>
          <a:xfrm>
            <a:off x="7162800" y="5029200"/>
            <a:ext cx="1752600" cy="990600"/>
          </a:xfrm>
          <a:prstGeom prst="cloud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Posterior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1" name="Group 51"/>
          <p:cNvGrpSpPr/>
          <p:nvPr/>
        </p:nvGrpSpPr>
        <p:grpSpPr>
          <a:xfrm>
            <a:off x="152400" y="1219200"/>
            <a:ext cx="2514600" cy="2971800"/>
            <a:chOff x="152400" y="1219200"/>
            <a:chExt cx="2514600" cy="2971800"/>
          </a:xfrm>
        </p:grpSpPr>
        <p:sp>
          <p:nvSpPr>
            <p:cNvPr id="51" name="Cloud 50"/>
            <p:cNvSpPr/>
            <p:nvPr/>
          </p:nvSpPr>
          <p:spPr>
            <a:xfrm>
              <a:off x="152400" y="1219200"/>
              <a:ext cx="1295400" cy="609600"/>
            </a:xfrm>
            <a:prstGeom prst="cloud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Prior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800" y="1905000"/>
              <a:ext cx="1981200" cy="2286000"/>
            </a:xfrm>
            <a:prstGeom prst="rect">
              <a:avLst/>
            </a:prstGeom>
            <a:solidFill>
              <a:srgbClr val="FFFF00">
                <a:alpha val="2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53"/>
          <p:cNvGrpSpPr/>
          <p:nvPr/>
        </p:nvGrpSpPr>
        <p:grpSpPr>
          <a:xfrm>
            <a:off x="3352800" y="1066800"/>
            <a:ext cx="2362200" cy="3429000"/>
            <a:chOff x="3352800" y="1066800"/>
            <a:chExt cx="2362200" cy="3429000"/>
          </a:xfrm>
        </p:grpSpPr>
        <p:sp>
          <p:nvSpPr>
            <p:cNvPr id="47" name="Cloud 46"/>
            <p:cNvSpPr/>
            <p:nvPr/>
          </p:nvSpPr>
          <p:spPr>
            <a:xfrm>
              <a:off x="3352800" y="1066800"/>
              <a:ext cx="1752600" cy="60960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Likelihood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524000"/>
              <a:ext cx="1905000" cy="29718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6"/>
          <p:cNvGrpSpPr/>
          <p:nvPr/>
        </p:nvGrpSpPr>
        <p:grpSpPr>
          <a:xfrm>
            <a:off x="6477000" y="609600"/>
            <a:ext cx="2514600" cy="3962400"/>
            <a:chOff x="6477000" y="609600"/>
            <a:chExt cx="2514600" cy="3962400"/>
          </a:xfrm>
        </p:grpSpPr>
        <p:sp>
          <p:nvSpPr>
            <p:cNvPr id="55" name="Cloud 54"/>
            <p:cNvSpPr/>
            <p:nvPr/>
          </p:nvSpPr>
          <p:spPr>
            <a:xfrm>
              <a:off x="6781800" y="609600"/>
              <a:ext cx="2133600" cy="6096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C00000"/>
                  </a:solidFill>
                </a:rPr>
                <a:t>Joint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 </a:t>
              </a:r>
            </a:p>
            <a:p>
              <a:pPr algn="ctr"/>
              <a:r>
                <a:rPr lang="en-US" sz="1200" i="1" dirty="0" smtClean="0">
                  <a:solidFill>
                    <a:srgbClr val="C00000"/>
                  </a:solidFill>
                </a:rPr>
                <a:t>= Likelihood x Prior</a:t>
              </a:r>
              <a:endParaRPr lang="en-US" sz="1000" i="1" dirty="0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77000" y="1143000"/>
              <a:ext cx="2514600" cy="3429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3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classification problem may be formalized using posterior probabilities:</a:t>
            </a:r>
          </a:p>
          <a:p>
            <a:pPr lvl="1"/>
            <a:r>
              <a:rPr lang="en-US" dirty="0" smtClean="0"/>
              <a:t>P(C|X) = </a:t>
            </a:r>
            <a:r>
              <a:rPr lang="en-US" sz="2000" dirty="0" smtClean="0"/>
              <a:t>probability that the sample X=&lt;+</a:t>
            </a:r>
            <a:r>
              <a:rPr lang="en-US" sz="2000" dirty="0" err="1" smtClean="0"/>
              <a:t>ve</a:t>
            </a:r>
            <a:r>
              <a:rPr lang="en-US" sz="2000" dirty="0" smtClean="0"/>
              <a:t> or -</a:t>
            </a:r>
            <a:r>
              <a:rPr lang="en-US" sz="2000" dirty="0" err="1" smtClean="0"/>
              <a:t>ve</a:t>
            </a:r>
            <a:r>
              <a:rPr lang="en-US" sz="2000" dirty="0" smtClean="0"/>
              <a:t>&gt; is of class C</a:t>
            </a:r>
          </a:p>
          <a:p>
            <a:pPr lvl="2"/>
            <a:r>
              <a:rPr lang="en-US" dirty="0" smtClean="0"/>
              <a:t>E.g., P(class=HIV | +</a:t>
            </a:r>
            <a:r>
              <a:rPr lang="en-US" dirty="0" err="1" smtClean="0"/>
              <a:t>ve</a:t>
            </a:r>
            <a:r>
              <a:rPr lang="en-US" dirty="0" smtClean="0"/>
              <a:t>) or P(class=HIV | -</a:t>
            </a:r>
            <a:r>
              <a:rPr lang="en-US" dirty="0" err="1" smtClean="0"/>
              <a:t>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Idea: assign sample X class label C such that P(C|X) is maximal</a:t>
            </a:r>
            <a:endParaRPr lang="en-US" dirty="0"/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1524000" y="5105400"/>
          <a:ext cx="41544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4" name="Equation" r:id="rId3" imgW="1650960" imgH="431640" progId="Equation.3">
                  <p:embed/>
                </p:oleObj>
              </mc:Choice>
              <mc:Fallback>
                <p:oleObj name="Equation" r:id="rId3" imgW="1650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4154487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5638800" y="54864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52578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C=HIV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572000" cy="3352800"/>
          </a:xfrm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P(C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= relative freq of class C samples (Prior Probability)</a:t>
            </a:r>
          </a:p>
          <a:p>
            <a:r>
              <a:rPr lang="en-US" sz="2400" dirty="0" smtClean="0"/>
              <a:t>P(</a:t>
            </a:r>
            <a:r>
              <a:rPr lang="en-US" sz="2400" dirty="0" err="1" smtClean="0"/>
              <a:t>D|C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= Conditional Probability</a:t>
            </a:r>
          </a:p>
          <a:p>
            <a:r>
              <a:rPr lang="en-US" sz="2400" dirty="0" smtClean="0"/>
              <a:t>Total Evidence P(D) is constant for all classes</a:t>
            </a:r>
          </a:p>
          <a:p>
            <a:r>
              <a:rPr lang="en-US" sz="2400" dirty="0" smtClean="0"/>
              <a:t>C such that P(C|X) is maximum = C such that P(X|C)·P(C) is maximum</a:t>
            </a:r>
            <a:endParaRPr lang="en-US" sz="2400" dirty="0"/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5029200" y="1600200"/>
          <a:ext cx="393531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Equation" r:id="rId3" imgW="2501640" imgH="1307880" progId="Equation.3">
                  <p:embed/>
                </p:oleObj>
              </mc:Choice>
              <mc:Fallback>
                <p:oleObj name="Equation" r:id="rId3" imgW="2501640" imgH="1307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935314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838200" y="5105400"/>
          <a:ext cx="438730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name="Equation" r:id="rId5" imgW="1879560" imgH="457200" progId="Equation.3">
                  <p:embed/>
                </p:oleObj>
              </mc:Choice>
              <mc:Fallback>
                <p:oleObj name="Equation" r:id="rId5" imgW="18795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05400"/>
                        <a:ext cx="438730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Data has more features than just two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914400"/>
          <a:ext cx="8077200" cy="572299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4400"/>
                <a:gridCol w="1447800"/>
                <a:gridCol w="1219200"/>
                <a:gridCol w="1447800"/>
                <a:gridCol w="1524000"/>
                <a:gridCol w="1524000"/>
              </a:tblGrid>
              <a:tr h="46900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Object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Outlook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Temp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Humidity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Wind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/>
                        <a:t>Play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/>
                        <a:t>Weak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/>
                        <a:t>Rain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760</Words>
  <Application>Microsoft Office PowerPoint</Application>
  <PresentationFormat>On-screen Show (4:3)</PresentationFormat>
  <Paragraphs>290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Bayesian Classification</vt:lpstr>
      <vt:lpstr>Classification</vt:lpstr>
      <vt:lpstr>Bayes Formula</vt:lpstr>
      <vt:lpstr>Bayes Formula: Example</vt:lpstr>
      <vt:lpstr>Bayes Formula: Example</vt:lpstr>
      <vt:lpstr>Bayesian Classification</vt:lpstr>
      <vt:lpstr>Bayesian Classification</vt:lpstr>
      <vt:lpstr>PowerPoint Presentation</vt:lpstr>
      <vt:lpstr>PowerPoint Presentation</vt:lpstr>
      <vt:lpstr>PowerPoint Presentation</vt:lpstr>
      <vt:lpstr>PowerPoint Presentation</vt:lpstr>
      <vt:lpstr>Classify Unseen Data</vt:lpstr>
      <vt:lpstr>Bayesian Classification</vt:lpstr>
      <vt:lpstr>The Independence Assumption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Uzair Ahmad</dc:creator>
  <cp:lastModifiedBy>muhammad abbas</cp:lastModifiedBy>
  <cp:revision>538</cp:revision>
  <dcterms:created xsi:type="dcterms:W3CDTF">2006-08-16T00:00:00Z</dcterms:created>
  <dcterms:modified xsi:type="dcterms:W3CDTF">2016-05-11T07:10:07Z</dcterms:modified>
</cp:coreProperties>
</file>