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89" r:id="rId4"/>
    <p:sldId id="288" r:id="rId5"/>
    <p:sldId id="287" r:id="rId6"/>
    <p:sldId id="293" r:id="rId7"/>
    <p:sldId id="294" r:id="rId8"/>
    <p:sldId id="295" r:id="rId9"/>
    <p:sldId id="297" r:id="rId10"/>
    <p:sldId id="298" r:id="rId11"/>
    <p:sldId id="299" r:id="rId12"/>
    <p:sldId id="301" r:id="rId13"/>
    <p:sldId id="302" r:id="rId14"/>
    <p:sldId id="290" r:id="rId15"/>
    <p:sldId id="303" r:id="rId16"/>
    <p:sldId id="300" r:id="rId17"/>
    <p:sldId id="304" r:id="rId18"/>
    <p:sldId id="305" r:id="rId19"/>
    <p:sldId id="306" r:id="rId20"/>
    <p:sldId id="307" r:id="rId21"/>
    <p:sldId id="296" r:id="rId22"/>
    <p:sldId id="30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3" autoAdjust="0"/>
  </p:normalViewPr>
  <p:slideViewPr>
    <p:cSldViewPr>
      <p:cViewPr varScale="1">
        <p:scale>
          <a:sx n="40" d="100"/>
          <a:sy n="4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8710F-819C-4F03-92A7-20B0F4339D84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D976-D4C3-49DB-AA6E-DD6629393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976-D4C3-49DB-AA6E-DD66293935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976-D4C3-49DB-AA6E-DD66293935C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976-D4C3-49DB-AA6E-DD66293935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976-D4C3-49DB-AA6E-DD66293935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Bayesian </a:t>
            </a: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Uzair</a:t>
            </a:r>
            <a:r>
              <a:rPr lang="en-US" dirty="0" smtClean="0"/>
              <a:t> Ahmad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</a:t>
            </a:r>
            <a:endParaRPr lang="en-US" dirty="0"/>
          </a:p>
        </p:txBody>
      </p:sp>
      <p:pic>
        <p:nvPicPr>
          <p:cNvPr id="4" name="Content Placeholder 3" descr="study_socialclas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2514600"/>
            <a:ext cx="8229600" cy="2392829"/>
          </a:xfrm>
        </p:spPr>
      </p:pic>
      <p:sp>
        <p:nvSpPr>
          <p:cNvPr id="5" name="TextBox 4"/>
          <p:cNvSpPr txBox="1"/>
          <p:nvPr/>
        </p:nvSpPr>
        <p:spPr>
          <a:xfrm>
            <a:off x="381001" y="49894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probability that a student’s </a:t>
            </a:r>
            <a:r>
              <a:rPr lang="en-US" sz="2800" b="1" dirty="0" smtClean="0"/>
              <a:t>objective</a:t>
            </a:r>
            <a:r>
              <a:rPr lang="en-US" sz="2800" dirty="0" smtClean="0"/>
              <a:t> </a:t>
            </a:r>
            <a:r>
              <a:rPr lang="en-US" sz="2800" i="1" dirty="0" smtClean="0"/>
              <a:t>and </a:t>
            </a:r>
            <a:r>
              <a:rPr lang="en-US" sz="2800" b="1" dirty="0" smtClean="0"/>
              <a:t>subjective</a:t>
            </a:r>
            <a:r>
              <a:rPr lang="en-US" sz="2800" i="1" dirty="0" smtClean="0"/>
              <a:t> identity </a:t>
            </a:r>
            <a:r>
              <a:rPr lang="en-US" sz="2800" dirty="0" smtClean="0"/>
              <a:t>are</a:t>
            </a:r>
            <a:r>
              <a:rPr lang="en-US" sz="2800" i="1" dirty="0" smtClean="0"/>
              <a:t> </a:t>
            </a:r>
            <a:r>
              <a:rPr lang="en-US" sz="2800" dirty="0" smtClean="0"/>
              <a:t>both </a:t>
            </a:r>
            <a:r>
              <a:rPr lang="en-US" sz="2800" b="1" dirty="0" smtClean="0"/>
              <a:t>upper middle class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52600" y="4038600"/>
            <a:ext cx="6934200" cy="3048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2895600"/>
            <a:ext cx="1905000" cy="19812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19800" y="4038600"/>
            <a:ext cx="609600" cy="3048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0" y="4572000"/>
            <a:ext cx="609600" cy="3810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57200" y="5943600"/>
          <a:ext cx="457676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4" imgW="2666880" imgH="393480" progId="Equation.3">
                  <p:embed/>
                </p:oleObj>
              </mc:Choice>
              <mc:Fallback>
                <p:oleObj name="Equation" r:id="rId4" imgW="26668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943600"/>
                        <a:ext cx="4576762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4267200" y="1219200"/>
            <a:ext cx="4267200" cy="3158067"/>
            <a:chOff x="4267200" y="1219200"/>
            <a:chExt cx="4267200" cy="3158067"/>
          </a:xfrm>
        </p:grpSpPr>
        <p:sp>
          <p:nvSpPr>
            <p:cNvPr id="11" name="Oval 10"/>
            <p:cNvSpPr/>
            <p:nvPr/>
          </p:nvSpPr>
          <p:spPr>
            <a:xfrm>
              <a:off x="6019800" y="1219200"/>
              <a:ext cx="1905000" cy="15721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0" y="1295399"/>
              <a:ext cx="1905000" cy="1493539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1828800"/>
              <a:ext cx="517107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67200" y="3996267"/>
              <a:ext cx="517107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urved Connector 16"/>
            <p:cNvCxnSpPr>
              <a:stCxn id="15" idx="3"/>
              <a:endCxn id="14" idx="1"/>
            </p:cNvCxnSpPr>
            <p:nvPr/>
          </p:nvCxnSpPr>
          <p:spPr>
            <a:xfrm flipV="1">
              <a:off x="4784307" y="2019300"/>
              <a:ext cx="1311693" cy="2167467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81800" y="1828800"/>
              <a:ext cx="517107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urved Connector 19"/>
            <p:cNvCxnSpPr>
              <a:stCxn id="8" idx="2"/>
              <a:endCxn id="18" idx="2"/>
            </p:cNvCxnSpPr>
            <p:nvPr/>
          </p:nvCxnSpPr>
          <p:spPr>
            <a:xfrm rot="10800000" flipH="1">
              <a:off x="6019800" y="2209800"/>
              <a:ext cx="1020554" cy="1981200"/>
            </a:xfrm>
            <a:prstGeom prst="curvedConnector4">
              <a:avLst>
                <a:gd name="adj1" fmla="val -22400"/>
                <a:gd name="adj2" fmla="val 53846"/>
              </a:avLst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17293" y="1806601"/>
              <a:ext cx="517107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07289" y="3714424"/>
              <a:ext cx="517107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urved Connector 19"/>
            <p:cNvCxnSpPr>
              <a:stCxn id="28" idx="3"/>
              <a:endCxn id="23" idx="2"/>
            </p:cNvCxnSpPr>
            <p:nvPr/>
          </p:nvCxnSpPr>
          <p:spPr>
            <a:xfrm flipV="1">
              <a:off x="6624396" y="2187601"/>
              <a:ext cx="1651451" cy="1717323"/>
            </a:xfrm>
            <a:prstGeom prst="curvedConnector2">
              <a:avLst/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</a:t>
            </a:r>
            <a:endParaRPr lang="en-US" dirty="0"/>
          </a:p>
        </p:txBody>
      </p:sp>
      <p:pic>
        <p:nvPicPr>
          <p:cNvPr id="4" name="Content Placeholder 3" descr="study_socialclass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381000" y="1676400"/>
            <a:ext cx="8229600" cy="2392829"/>
          </a:xfrm>
        </p:spPr>
      </p:pic>
      <p:sp>
        <p:nvSpPr>
          <p:cNvPr id="5" name="TextBox 4"/>
          <p:cNvSpPr txBox="1"/>
          <p:nvPr/>
        </p:nvSpPr>
        <p:spPr>
          <a:xfrm>
            <a:off x="381001" y="41512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probability that a student's </a:t>
            </a:r>
            <a:r>
              <a:rPr lang="en-US" sz="2800" b="1" dirty="0" smtClean="0"/>
              <a:t>objective</a:t>
            </a:r>
            <a:r>
              <a:rPr lang="en-US" sz="2800" dirty="0" smtClean="0"/>
              <a:t> and </a:t>
            </a:r>
            <a:r>
              <a:rPr lang="en-US" sz="2800" b="1" dirty="0" smtClean="0"/>
              <a:t>subjective</a:t>
            </a:r>
            <a:r>
              <a:rPr lang="en-US" sz="2800" dirty="0" smtClean="0"/>
              <a:t> class is </a:t>
            </a:r>
            <a:r>
              <a:rPr lang="en-US" sz="2800" b="1" dirty="0" smtClean="0"/>
              <a:t>working class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52600" y="2590800"/>
            <a:ext cx="6934200" cy="3048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2057400"/>
            <a:ext cx="1905000" cy="19812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590800"/>
            <a:ext cx="609600" cy="3048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0" y="3733800"/>
            <a:ext cx="609600" cy="3810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87375" y="5105400"/>
          <a:ext cx="43148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5" imgW="2514600" imgH="393480" progId="Equation.3">
                  <p:embed/>
                </p:oleObj>
              </mc:Choice>
              <mc:Fallback>
                <p:oleObj name="Equation" r:id="rId5" imgW="25146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5105400"/>
                        <a:ext cx="431482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pic>
        <p:nvPicPr>
          <p:cNvPr id="4" name="Content Placeholder 3" descr="study_socialclas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676400"/>
            <a:ext cx="8229600" cy="2392829"/>
          </a:xfrm>
        </p:spPr>
      </p:pic>
      <p:sp>
        <p:nvSpPr>
          <p:cNvPr id="5" name="TextBox 4"/>
          <p:cNvSpPr txBox="1"/>
          <p:nvPr/>
        </p:nvSpPr>
        <p:spPr>
          <a:xfrm>
            <a:off x="381001" y="41512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probability that a student who is </a:t>
            </a:r>
            <a:r>
              <a:rPr lang="en-US" sz="2800" b="1" dirty="0" smtClean="0"/>
              <a:t>objectively</a:t>
            </a:r>
            <a:r>
              <a:rPr lang="en-US" sz="2800" dirty="0" smtClean="0"/>
              <a:t> in the </a:t>
            </a:r>
            <a:r>
              <a:rPr lang="en-US" sz="2800" b="1" dirty="0" smtClean="0"/>
              <a:t>working class </a:t>
            </a:r>
            <a:r>
              <a:rPr lang="en-US" sz="2800" dirty="0" smtClean="0"/>
              <a:t>associates with </a:t>
            </a:r>
            <a:r>
              <a:rPr lang="en-US" sz="2800" b="1" dirty="0" smtClean="0"/>
              <a:t>upper middle class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52600" y="3200400"/>
            <a:ext cx="6934200" cy="3048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2057400"/>
            <a:ext cx="1905000" cy="19812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3200400"/>
            <a:ext cx="609600" cy="3048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14800" y="3733800"/>
            <a:ext cx="609600" cy="3048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09600" y="5410200"/>
          <a:ext cx="76914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4" imgW="4483080" imgH="419040" progId="Equation.3">
                  <p:embed/>
                </p:oleObj>
              </mc:Choice>
              <mc:Fallback>
                <p:oleObj name="Equation" r:id="rId4" imgW="44830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769143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pic>
        <p:nvPicPr>
          <p:cNvPr id="4" name="Content Placeholder 3" descr="study_socialclas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676400"/>
            <a:ext cx="8229600" cy="2392829"/>
          </a:xfrm>
        </p:spPr>
      </p:pic>
      <p:sp>
        <p:nvSpPr>
          <p:cNvPr id="5" name="TextBox 4"/>
          <p:cNvSpPr txBox="1"/>
          <p:nvPr/>
        </p:nvSpPr>
        <p:spPr>
          <a:xfrm>
            <a:off x="381001" y="4151293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a student's </a:t>
            </a:r>
            <a:r>
              <a:rPr lang="en-US" sz="2800" b="1" dirty="0" smtClean="0"/>
              <a:t>objective</a:t>
            </a:r>
            <a:r>
              <a:rPr lang="en-US" sz="2800" dirty="0" smtClean="0"/>
              <a:t> class position is </a:t>
            </a:r>
            <a:r>
              <a:rPr lang="en-US" sz="2800" b="1" dirty="0" smtClean="0"/>
              <a:t>upper middle </a:t>
            </a:r>
            <a:r>
              <a:rPr lang="en-US" sz="2800" dirty="0" smtClean="0"/>
              <a:t>class, what is the probability that they associate with </a:t>
            </a:r>
            <a:r>
              <a:rPr lang="en-US" sz="2800" b="1" dirty="0" smtClean="0"/>
              <a:t>middle class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52600" y="2895600"/>
            <a:ext cx="6858000" cy="3048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2057400"/>
            <a:ext cx="1905000" cy="19812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19800" y="2895600"/>
            <a:ext cx="609600" cy="3048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9800" y="3733800"/>
            <a:ext cx="609600" cy="3048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22288" y="5638800"/>
          <a:ext cx="77136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4" imgW="4495680" imgH="419040" progId="Equation.3">
                  <p:embed/>
                </p:oleObj>
              </mc:Choice>
              <mc:Fallback>
                <p:oleObj name="Equation" r:id="rId4" imgW="44956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638800"/>
                        <a:ext cx="7713662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that event A will occur given that or on the condition that, event B has already occurred. </a:t>
            </a:r>
          </a:p>
          <a:p>
            <a:r>
              <a:rPr lang="en-US" dirty="0" smtClean="0"/>
              <a:t>It is denoted by P(A|B)</a:t>
            </a:r>
          </a:p>
          <a:p>
            <a:pPr lvl="1"/>
            <a:r>
              <a:rPr lang="en-US" sz="2000" dirty="0" smtClean="0"/>
              <a:t>P(A|B) = (Joint Probability of A&amp;B) / (Marginal Probability of B)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Formula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0200" y="4876800"/>
          <a:ext cx="498763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4" imgW="1828800" imgH="419040" progId="Equation.3">
                  <p:embed/>
                </p:oleObj>
              </mc:Choice>
              <mc:Fallback>
                <p:oleObj name="Equation" r:id="rId4" imgW="18288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4987636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pic>
        <p:nvPicPr>
          <p:cNvPr id="4" name="Content Placeholder 3" descr="study_socialclas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676400"/>
            <a:ext cx="8229600" cy="2392829"/>
          </a:xfrm>
        </p:spPr>
      </p:pic>
      <p:sp>
        <p:nvSpPr>
          <p:cNvPr id="5" name="TextBox 4"/>
          <p:cNvSpPr txBox="1"/>
          <p:nvPr/>
        </p:nvSpPr>
        <p:spPr>
          <a:xfrm>
            <a:off x="381001" y="41512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Probability of </a:t>
            </a:r>
            <a:r>
              <a:rPr lang="en-US" sz="2800" b="1" dirty="0" smtClean="0"/>
              <a:t>Subjective Upper Middle (</a:t>
            </a:r>
            <a:r>
              <a:rPr lang="en-US" sz="2800" b="1" dirty="0" err="1" smtClean="0"/>
              <a:t>Subj_umc</a:t>
            </a:r>
            <a:r>
              <a:rPr lang="en-US" sz="2800" b="1" dirty="0" smtClean="0"/>
              <a:t>)</a:t>
            </a:r>
            <a:r>
              <a:rPr lang="en-US" sz="2800" dirty="0" smtClean="0"/>
              <a:t> class given that the student is in </a:t>
            </a:r>
            <a:r>
              <a:rPr lang="en-US" sz="2800" b="1" dirty="0" smtClean="0"/>
              <a:t>Objective Working</a:t>
            </a:r>
            <a:r>
              <a:rPr lang="en-US" sz="2800" dirty="0" smtClean="0"/>
              <a:t> class?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52600" y="3200400"/>
            <a:ext cx="6858000" cy="3048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3200400"/>
            <a:ext cx="609600" cy="3048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14800" y="3733800"/>
            <a:ext cx="609600" cy="3048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76200" y="5629275"/>
          <a:ext cx="86074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4" imgW="5016240" imgH="431640" progId="Equation.3">
                  <p:embed/>
                </p:oleObj>
              </mc:Choice>
              <mc:Fallback>
                <p:oleObj name="Equation" r:id="rId4" imgW="50162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629275"/>
                        <a:ext cx="860742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Note: we already arrived on this answer by just simply reasoning through the table.</a:t>
            </a:r>
          </a:p>
          <a:p>
            <a:endParaRPr lang="en-US" dirty="0" smtClean="0"/>
          </a:p>
          <a:p>
            <a:r>
              <a:rPr lang="en-US" dirty="0" smtClean="0"/>
              <a:t>What if we don’t have information neatly organized in contingency table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American Community Survey is an ongoing survey that provides data every year to give communities the current information they need to plan investments and services. </a:t>
            </a:r>
          </a:p>
          <a:p>
            <a:r>
              <a:rPr lang="en-US" dirty="0" smtClean="0"/>
              <a:t>The 2010 American Community Survey estimates that </a:t>
            </a:r>
          </a:p>
          <a:p>
            <a:pPr lvl="1"/>
            <a:r>
              <a:rPr lang="en-US" dirty="0" smtClean="0"/>
              <a:t>14.6% of Americans live below the poverty line,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20.7%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speak a language other that English </a:t>
            </a:r>
            <a:r>
              <a:rPr lang="en-US" dirty="0" smtClean="0"/>
              <a:t>at home, </a:t>
            </a:r>
          </a:p>
          <a:p>
            <a:pPr lvl="1"/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4.2% fall into both categories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on this information, what percent of Americans live below the poverty line given that they speak a language other than English at home?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P(below PL | speak non-Eng) = 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971800"/>
            <a:ext cx="6477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12" idx="3"/>
            <a:endCxn id="14" idx="1"/>
          </p:cNvCxnSpPr>
          <p:nvPr/>
        </p:nvCxnSpPr>
        <p:spPr>
          <a:xfrm>
            <a:off x="1431002" y="3538210"/>
            <a:ext cx="4131598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0" y="30435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P(below PL &amp; speak non-Eng)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581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P(speak non-Eng)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3276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=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3276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=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0" y="3279423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= .2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4" idx="3"/>
            <a:endCxn id="16" idx="1"/>
          </p:cNvCxnSpPr>
          <p:nvPr/>
        </p:nvCxnSpPr>
        <p:spPr>
          <a:xfrm>
            <a:off x="5926802" y="3538210"/>
            <a:ext cx="931198" cy="2823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7400" y="3048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0.042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7400" y="3581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0.207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4232" y="3002280"/>
            <a:ext cx="1833368" cy="1071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percent of Americans who live below the poverty line </a:t>
            </a:r>
            <a:r>
              <a:rPr lang="en-US" b="1" dirty="0" smtClean="0"/>
              <a:t>also</a:t>
            </a:r>
            <a:r>
              <a:rPr lang="en-US" dirty="0" smtClean="0"/>
              <a:t> speak a language other than English at home?</a:t>
            </a:r>
          </a:p>
          <a:p>
            <a:r>
              <a:rPr lang="en-US" dirty="0" smtClean="0"/>
              <a:t>P(speak non-Eng | below PL ) = 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4800600"/>
            <a:ext cx="670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12" idx="3"/>
            <a:endCxn id="14" idx="1"/>
          </p:cNvCxnSpPr>
          <p:nvPr/>
        </p:nvCxnSpPr>
        <p:spPr>
          <a:xfrm>
            <a:off x="1431002" y="5367010"/>
            <a:ext cx="4131598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0" y="48723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P(below PL &amp; speak non-Eng)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5410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P(below PL 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5105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=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62600" y="4876800"/>
            <a:ext cx="2198211" cy="995065"/>
            <a:chOff x="5562600" y="4876800"/>
            <a:chExt cx="2198211" cy="995065"/>
          </a:xfrm>
        </p:grpSpPr>
        <p:sp>
          <p:nvSpPr>
            <p:cNvPr id="14" name="TextBox 13"/>
            <p:cNvSpPr txBox="1"/>
            <p:nvPr/>
          </p:nvSpPr>
          <p:spPr>
            <a:xfrm>
              <a:off x="5562600" y="5105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=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0" y="510822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= .29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4" idx="3"/>
              <a:endCxn id="16" idx="1"/>
            </p:cNvCxnSpPr>
            <p:nvPr/>
          </p:nvCxnSpPr>
          <p:spPr>
            <a:xfrm>
              <a:off x="5926802" y="5367010"/>
              <a:ext cx="931198" cy="2823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67400" y="48768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0.042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7400" y="5410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0.146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Contingency Tables</a:t>
            </a:r>
          </a:p>
          <a:p>
            <a:r>
              <a:rPr lang="en-US" dirty="0" smtClean="0"/>
              <a:t>Join, Conditional, Marginal Probability</a:t>
            </a:r>
          </a:p>
          <a:p>
            <a:r>
              <a:rPr lang="en-US" dirty="0" err="1" smtClean="0"/>
              <a:t>Bayes</a:t>
            </a:r>
            <a:r>
              <a:rPr lang="en-US" dirty="0" smtClean="0"/>
              <a:t>’ Formula</a:t>
            </a:r>
          </a:p>
          <a:p>
            <a:r>
              <a:rPr lang="en-US" dirty="0" smtClean="0"/>
              <a:t>Check for Independence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04800"/>
            <a:ext cx="8686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Product rule for independent events:</a:t>
            </a:r>
          </a:p>
          <a:p>
            <a:pPr algn="ctr"/>
            <a:r>
              <a:rPr lang="en-US" sz="3600" dirty="0" smtClean="0"/>
              <a:t>If A and B are independent, </a:t>
            </a:r>
          </a:p>
          <a:p>
            <a:pPr algn="ctr"/>
            <a:r>
              <a:rPr lang="en-US" sz="3600" dirty="0" smtClean="0"/>
              <a:t>P(A and B) = P(A) x P(B)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28600" y="2514600"/>
            <a:ext cx="8686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How about dependent events ?</a:t>
            </a:r>
          </a:p>
          <a:p>
            <a:pPr algn="ctr"/>
            <a:r>
              <a:rPr lang="en-US" sz="3600" dirty="0" smtClean="0"/>
              <a:t>Or, if we want to check if two event are dependent</a:t>
            </a:r>
            <a:endParaRPr lang="en-US" sz="3600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676400" y="4648200"/>
          <a:ext cx="5402262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3" imgW="1981080" imgH="685800" progId="Equation.3">
                  <p:embed/>
                </p:oleObj>
              </mc:Choice>
              <mc:Fallback>
                <p:oleObj name="Equation" r:id="rId3" imgW="198108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5402262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Independence and 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Generically</a:t>
            </a:r>
            <a:r>
              <a:rPr lang="en-US" dirty="0" smtClean="0"/>
              <a:t>, if P(A|B) = P(A) then the events A and B are said to be independent.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Conceptually</a:t>
            </a:r>
            <a:r>
              <a:rPr lang="en-US" dirty="0" smtClean="0"/>
              <a:t>: Giving B doesn’t tell us anything about A.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Mathematically</a:t>
            </a:r>
            <a:r>
              <a:rPr lang="en-US" dirty="0" smtClean="0"/>
              <a:t>: If events A and B are independent, P(A and B) = P(A) × P(B). Then,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457200" y="5257800"/>
          <a:ext cx="81073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Equation" r:id="rId3" imgW="2971800" imgH="419040" progId="Equation.3">
                  <p:embed/>
                </p:oleObj>
              </mc:Choice>
              <mc:Fallback>
                <p:oleObj name="Equation" r:id="rId3" imgW="29718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57800"/>
                        <a:ext cx="8107363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s_maj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229600" cy="2291670"/>
          </a:xfrm>
        </p:spPr>
      </p:pic>
      <p:sp>
        <p:nvSpPr>
          <p:cNvPr id="5" name="TextBox 4"/>
          <p:cNvSpPr txBox="1"/>
          <p:nvPr/>
        </p:nvSpPr>
        <p:spPr>
          <a:xfrm>
            <a:off x="413204" y="434340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P(SS) = 60/ 100 = 0.6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3204" y="4724400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on Gender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P(SS | F) = 30/ 50 = 0.6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204" y="5117068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on Gender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P(SS | M) = 30/ 50 = 0.6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5943600"/>
            <a:ext cx="708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Given the distribution, Gender and Major are Independent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71742" y="1295400"/>
            <a:ext cx="510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Gender and Major are </a:t>
            </a:r>
            <a:r>
              <a:rPr lang="en-US" dirty="0" smtClean="0"/>
              <a:t>Independent or Dependent 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Occurrence Count Tabulation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CONTINGENCY or CROSSTABULATION</a:t>
            </a:r>
          </a:p>
          <a:p>
            <a:pPr lvl="1"/>
            <a:r>
              <a:rPr lang="en-US" dirty="0" smtClean="0"/>
              <a:t>Presents counts of two or more variables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Occur_Cross_Contigency_Tabul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048000"/>
            <a:ext cx="8077200" cy="3266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Joint, Marginal, and Conditional</a:t>
            </a:r>
            <a:br>
              <a:rPr lang="en-US" dirty="0" smtClean="0"/>
            </a:b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study methods to determine probabilities of events that result from combining other events in various ways.</a:t>
            </a:r>
          </a:p>
          <a:p>
            <a:r>
              <a:rPr lang="en-US" dirty="0" smtClean="0"/>
              <a:t>There are several types of combinations and relationships between events: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Intersection of events (Joint Probability)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Union of events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Dependent and independent events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Complementary events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Joint, Marginal, and Conditional</a:t>
            </a:r>
            <a:br>
              <a:rPr lang="en-US" dirty="0" smtClean="0"/>
            </a:b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Joint probability is the probability that two events will occur simultaneously</a:t>
            </a:r>
          </a:p>
          <a:p>
            <a:r>
              <a:rPr lang="en-US" dirty="0" smtClean="0"/>
              <a:t>Marginal probability is the probability of the occurrence of the single event.</a:t>
            </a:r>
          </a:p>
        </p:txBody>
      </p:sp>
      <p:pic>
        <p:nvPicPr>
          <p:cNvPr id="5" name="Picture 4" descr="Joint, Conditional, Marginal Pro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733800"/>
            <a:ext cx="6858000" cy="2716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ADOLESCENTS’ UNDERSTANDING OF SOCIAL CLASS</a:t>
            </a:r>
          </a:p>
          <a:p>
            <a:pPr lvl="1"/>
            <a:r>
              <a:rPr lang="en-US" dirty="0" smtClean="0"/>
              <a:t>study examining teens’ beliefs about social class</a:t>
            </a:r>
          </a:p>
          <a:p>
            <a:r>
              <a:rPr lang="en-US" dirty="0" smtClean="0"/>
              <a:t>sample: 48 working class and 50 upper middle class 16-year-olds</a:t>
            </a:r>
          </a:p>
          <a:p>
            <a:r>
              <a:rPr lang="en-US" dirty="0" smtClean="0"/>
              <a:t>study design:</a:t>
            </a:r>
          </a:p>
          <a:p>
            <a:pPr lvl="1"/>
            <a:r>
              <a:rPr lang="en-US" dirty="0" smtClean="0"/>
              <a:t>“objective” assignment to social class based on self reported measures of parents’ occupation and education, and household income</a:t>
            </a:r>
          </a:p>
          <a:p>
            <a:pPr lvl="1"/>
            <a:r>
              <a:rPr lang="en-US" dirty="0" smtClean="0"/>
              <a:t>“subjective” association based on survey questions</a:t>
            </a:r>
          </a:p>
          <a:p>
            <a:pPr lvl="2"/>
            <a:r>
              <a:rPr lang="en-US" dirty="0" smtClean="0"/>
              <a:t>Class that students think they belong to.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Data</a:t>
            </a:r>
            <a:endParaRPr lang="en-US" dirty="0"/>
          </a:p>
        </p:txBody>
      </p:sp>
      <p:pic>
        <p:nvPicPr>
          <p:cNvPr id="4" name="Content Placeholder 3" descr="study_socialcla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66767"/>
            <a:ext cx="8229600" cy="23928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Probability</a:t>
            </a:r>
            <a:endParaRPr lang="en-US" dirty="0"/>
          </a:p>
        </p:txBody>
      </p:sp>
      <p:pic>
        <p:nvPicPr>
          <p:cNvPr id="4" name="Content Placeholder 3" descr="study_socialclas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524000"/>
            <a:ext cx="8229600" cy="2392829"/>
          </a:xfrm>
        </p:spPr>
      </p:pic>
      <p:sp>
        <p:nvSpPr>
          <p:cNvPr id="5" name="TextBox 4"/>
          <p:cNvSpPr txBox="1"/>
          <p:nvPr/>
        </p:nvSpPr>
        <p:spPr>
          <a:xfrm>
            <a:off x="381001" y="45322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probability that a student’s </a:t>
            </a:r>
            <a:r>
              <a:rPr lang="en-US" sz="2800" b="1" dirty="0" smtClean="0"/>
              <a:t>objective</a:t>
            </a:r>
            <a:r>
              <a:rPr lang="en-US" sz="2800" dirty="0" smtClean="0"/>
              <a:t> social class position is </a:t>
            </a:r>
            <a:r>
              <a:rPr lang="en-US" sz="2800" b="1" dirty="0" smtClean="0"/>
              <a:t>upper middle class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410200" y="2209800"/>
            <a:ext cx="1828800" cy="17526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2209800"/>
            <a:ext cx="1447800" cy="17526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19800" y="3581400"/>
            <a:ext cx="609600" cy="3810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0" y="3581400"/>
            <a:ext cx="609600" cy="3810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28600" y="3581400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772400" y="3886200"/>
            <a:ext cx="3048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038600" y="5791200"/>
          <a:ext cx="1066800" cy="67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4" imgW="622080" imgH="393480" progId="Equation.3">
                  <p:embed/>
                </p:oleObj>
              </mc:Choice>
              <mc:Fallback>
                <p:oleObj name="Equation" r:id="rId4" imgW="6220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91200"/>
                        <a:ext cx="1066800" cy="674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Probability</a:t>
            </a:r>
            <a:endParaRPr lang="en-US" dirty="0"/>
          </a:p>
        </p:txBody>
      </p:sp>
      <p:pic>
        <p:nvPicPr>
          <p:cNvPr id="4" name="Content Placeholder 3" descr="study_socialcla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229600" cy="2392829"/>
          </a:xfrm>
        </p:spPr>
      </p:pic>
      <p:sp>
        <p:nvSpPr>
          <p:cNvPr id="5" name="TextBox 4"/>
          <p:cNvSpPr txBox="1"/>
          <p:nvPr/>
        </p:nvSpPr>
        <p:spPr>
          <a:xfrm>
            <a:off x="381001" y="40750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probability that a student's </a:t>
            </a:r>
            <a:r>
              <a:rPr lang="en-US" sz="2800" b="1" dirty="0" smtClean="0"/>
              <a:t>subjective</a:t>
            </a:r>
            <a:r>
              <a:rPr lang="en-US" sz="2800" dirty="0" smtClean="0"/>
              <a:t> social class identity is </a:t>
            </a:r>
            <a:r>
              <a:rPr lang="en-US" sz="2800" b="1" dirty="0" smtClean="0"/>
              <a:t>upper middle class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05200" y="3048000"/>
            <a:ext cx="5181600" cy="3048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2209800"/>
            <a:ext cx="1447800" cy="1752600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0" y="3048000"/>
            <a:ext cx="609600" cy="3048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0" y="3581400"/>
            <a:ext cx="609600" cy="3810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3600" y="4876800"/>
            <a:ext cx="2507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	45 / 98 ≈ 0.46 </a:t>
            </a:r>
          </a:p>
          <a:p>
            <a:r>
              <a:rPr lang="en-US" dirty="0" smtClean="0"/>
              <a:t>b) 	8 / 48 ≈ 0.17 </a:t>
            </a:r>
          </a:p>
          <a:p>
            <a:r>
              <a:rPr lang="en-US" dirty="0" smtClean="0"/>
              <a:t>c) 	8 / 45 ≈ 0.18 </a:t>
            </a:r>
          </a:p>
          <a:p>
            <a:r>
              <a:rPr lang="en-US" dirty="0" smtClean="0"/>
              <a:t>d)	37 / 50 ≈ 0.74 </a:t>
            </a:r>
          </a:p>
          <a:p>
            <a:r>
              <a:rPr lang="en-US" dirty="0" smtClean="0"/>
              <a:t>e) 	37 / 45 ≈ 0.82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723</Words>
  <Application>Microsoft Office PowerPoint</Application>
  <PresentationFormat>On-screen Show (4:3)</PresentationFormat>
  <Paragraphs>109</Paragraphs>
  <Slides>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Equation</vt:lpstr>
      <vt:lpstr>Bayesian Inference</vt:lpstr>
      <vt:lpstr>PowerPoint Presentation</vt:lpstr>
      <vt:lpstr>Occurrence Count Tabulation</vt:lpstr>
      <vt:lpstr>Joint, Marginal, and Conditional Probability</vt:lpstr>
      <vt:lpstr>Joint, Marginal, and Conditional Probability</vt:lpstr>
      <vt:lpstr>Study</vt:lpstr>
      <vt:lpstr>Study Data</vt:lpstr>
      <vt:lpstr>Marginal Probability</vt:lpstr>
      <vt:lpstr>Marginal Probability</vt:lpstr>
      <vt:lpstr>Joint Probability</vt:lpstr>
      <vt:lpstr>Joint Probability</vt:lpstr>
      <vt:lpstr>Conditional Probability</vt:lpstr>
      <vt:lpstr>Conditional Probability</vt:lpstr>
      <vt:lpstr>Conditional Probability</vt:lpstr>
      <vt:lpstr>Conditional Probability</vt:lpstr>
      <vt:lpstr>Bayes’ Formula</vt:lpstr>
      <vt:lpstr>Example</vt:lpstr>
      <vt:lpstr>Example</vt:lpstr>
      <vt:lpstr>Example</vt:lpstr>
      <vt:lpstr>PowerPoint Presentation</vt:lpstr>
      <vt:lpstr>Independence and Conditional Probability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Uzair Ahmad</dc:creator>
  <cp:lastModifiedBy>Dr.Uzair</cp:lastModifiedBy>
  <cp:revision>424</cp:revision>
  <dcterms:created xsi:type="dcterms:W3CDTF">2006-08-16T00:00:00Z</dcterms:created>
  <dcterms:modified xsi:type="dcterms:W3CDTF">2016-05-03T13:03:50Z</dcterms:modified>
</cp:coreProperties>
</file>