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309" r:id="rId4"/>
    <p:sldId id="310" r:id="rId5"/>
    <p:sldId id="311" r:id="rId6"/>
    <p:sldId id="314" r:id="rId7"/>
    <p:sldId id="315" r:id="rId8"/>
    <p:sldId id="316" r:id="rId9"/>
    <p:sldId id="313" r:id="rId10"/>
    <p:sldId id="312" r:id="rId11"/>
    <p:sldId id="317" r:id="rId12"/>
    <p:sldId id="319" r:id="rId13"/>
    <p:sldId id="318" r:id="rId14"/>
    <p:sldId id="320" r:id="rId15"/>
    <p:sldId id="322" r:id="rId16"/>
    <p:sldId id="32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3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8710F-819C-4F03-92A7-20B0F4339D84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D976-D4C3-49DB-AA6E-DD6629393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Bayesian </a:t>
            </a:r>
            <a:r>
              <a:rPr lang="en-US" dirty="0" smtClean="0"/>
              <a:t>Inference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Uzair</a:t>
            </a:r>
            <a:r>
              <a:rPr lang="en-US" dirty="0" smtClean="0"/>
              <a:t> Ahmad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Tree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" y="2133600"/>
            <a:ext cx="5867400" cy="2895600"/>
            <a:chOff x="304800" y="3886200"/>
            <a:chExt cx="5867400" cy="2895600"/>
          </a:xfrm>
        </p:grpSpPr>
        <p:sp>
          <p:nvSpPr>
            <p:cNvPr id="6" name="Oval 5"/>
            <p:cNvSpPr/>
            <p:nvPr/>
          </p:nvSpPr>
          <p:spPr>
            <a:xfrm>
              <a:off x="3048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pop</a:t>
              </a:r>
              <a:endParaRPr lang="en-US" sz="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39624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HIV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5638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HIV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6" idx="5"/>
              <a:endCxn id="9" idx="1"/>
            </p:cNvCxnSpPr>
            <p:nvPr/>
          </p:nvCxnSpPr>
          <p:spPr>
            <a:xfrm>
              <a:off x="630004" y="5583004"/>
              <a:ext cx="6653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1"/>
            </p:cNvCxnSpPr>
            <p:nvPr/>
          </p:nvCxnSpPr>
          <p:spPr>
            <a:xfrm flipV="1">
              <a:off x="630004" y="4533900"/>
              <a:ext cx="6653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0.003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46482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0.997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7" idx="3"/>
              <a:endCxn id="15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13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5200" y="38978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0.926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2800" y="62484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0.074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9" idx="3"/>
              <a:endCxn id="21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9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2800" y="55742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14400" y="6172200"/>
            <a:ext cx="522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 smtClean="0"/>
              <a:t>Probabilities on each branch should add up to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Tree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533400" y="1524000"/>
            <a:ext cx="5867400" cy="2895600"/>
            <a:chOff x="304800" y="3886200"/>
            <a:chExt cx="5867400" cy="2895600"/>
          </a:xfrm>
        </p:grpSpPr>
        <p:sp>
          <p:nvSpPr>
            <p:cNvPr id="6" name="Oval 5"/>
            <p:cNvSpPr/>
            <p:nvPr/>
          </p:nvSpPr>
          <p:spPr>
            <a:xfrm>
              <a:off x="3048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pop</a:t>
              </a:r>
              <a:endParaRPr lang="en-US" sz="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39624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HIV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5638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HIV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6" idx="5"/>
              <a:endCxn id="9" idx="1"/>
            </p:cNvCxnSpPr>
            <p:nvPr/>
          </p:nvCxnSpPr>
          <p:spPr>
            <a:xfrm>
              <a:off x="630004" y="5583004"/>
              <a:ext cx="6653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1"/>
            </p:cNvCxnSpPr>
            <p:nvPr/>
          </p:nvCxnSpPr>
          <p:spPr>
            <a:xfrm flipV="1">
              <a:off x="630004" y="4533900"/>
              <a:ext cx="6653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0.003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46482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0.997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7" idx="3"/>
              <a:endCxn id="15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13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5200" y="38978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0.926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2800" y="62484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0.074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9" idx="3"/>
              <a:endCxn id="21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9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2800" y="55742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81000" y="4724400"/>
            <a:ext cx="7391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P(A|B) = (</a:t>
            </a:r>
            <a:r>
              <a:rPr lang="en-US" sz="2000" dirty="0" smtClean="0">
                <a:solidFill>
                  <a:srgbClr val="00B050"/>
                </a:solidFill>
              </a:rPr>
              <a:t>Joint Probability of A&amp;B</a:t>
            </a:r>
            <a:r>
              <a:rPr lang="en-US" sz="2000" dirty="0" smtClean="0"/>
              <a:t>) / 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Marginal Probability of B</a:t>
            </a:r>
            <a:r>
              <a:rPr lang="en-US" sz="2000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P(HIV | + ) = P(</a:t>
            </a:r>
            <a:r>
              <a:rPr lang="en-US" dirty="0" smtClean="0">
                <a:solidFill>
                  <a:srgbClr val="00B050"/>
                </a:solidFill>
              </a:rPr>
              <a:t>HIV and +</a:t>
            </a:r>
            <a:r>
              <a:rPr lang="en-US" dirty="0" smtClean="0"/>
              <a:t>) / P(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219200" y="6172200"/>
            <a:ext cx="449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get joint probabilities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Tree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6200" y="1524000"/>
            <a:ext cx="5562600" cy="2895600"/>
            <a:chOff x="609600" y="3886200"/>
            <a:chExt cx="5562600" cy="2895600"/>
          </a:xfrm>
        </p:grpSpPr>
        <p:sp>
          <p:nvSpPr>
            <p:cNvPr id="6" name="Oval 5"/>
            <p:cNvSpPr/>
            <p:nvPr/>
          </p:nvSpPr>
          <p:spPr>
            <a:xfrm>
              <a:off x="6096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pop</a:t>
              </a:r>
              <a:endParaRPr lang="en-US" sz="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39624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HIV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5638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HIV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6" idx="5"/>
              <a:endCxn id="9" idx="1"/>
            </p:cNvCxnSpPr>
            <p:nvPr/>
          </p:nvCxnSpPr>
          <p:spPr>
            <a:xfrm>
              <a:off x="934804" y="5583004"/>
              <a:ext cx="3605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1"/>
            </p:cNvCxnSpPr>
            <p:nvPr/>
          </p:nvCxnSpPr>
          <p:spPr>
            <a:xfrm flipV="1">
              <a:off x="934804" y="4533900"/>
              <a:ext cx="3605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0.003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46482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0.997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7" idx="3"/>
              <a:endCxn id="15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13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5200" y="38978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0.926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2800" y="62484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0.074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9" idx="3"/>
              <a:endCxn id="21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9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2800" y="55742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81000" y="4724400"/>
            <a:ext cx="7391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P(A|B) = (</a:t>
            </a:r>
            <a:r>
              <a:rPr lang="en-US" sz="2000" dirty="0" smtClean="0">
                <a:solidFill>
                  <a:srgbClr val="00B050"/>
                </a:solidFill>
              </a:rPr>
              <a:t>Joint Probability of A&amp;B</a:t>
            </a:r>
            <a:r>
              <a:rPr lang="en-US" sz="2000" dirty="0" smtClean="0"/>
              <a:t>) / 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Marginal Probability of B</a:t>
            </a:r>
            <a:r>
              <a:rPr lang="en-US" sz="2000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P(HIV | + ) = P(</a:t>
            </a:r>
            <a:r>
              <a:rPr lang="en-US" dirty="0" smtClean="0">
                <a:solidFill>
                  <a:srgbClr val="00B050"/>
                </a:solidFill>
              </a:rPr>
              <a:t>HIV and +</a:t>
            </a:r>
            <a:r>
              <a:rPr lang="en-US" dirty="0" smtClean="0"/>
              <a:t>) / P(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5562600" y="1143000"/>
            <a:ext cx="3429000" cy="838200"/>
            <a:chOff x="5562600" y="1143000"/>
            <a:chExt cx="3429000" cy="838200"/>
          </a:xfrm>
        </p:grpSpPr>
        <p:sp>
          <p:nvSpPr>
            <p:cNvPr id="25" name="Right Arrow 24"/>
            <p:cNvSpPr/>
            <p:nvPr/>
          </p:nvSpPr>
          <p:spPr>
            <a:xfrm>
              <a:off x="5562600" y="16764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553200" y="15240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 x 0.997 = 0.2582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98711" y="1143000"/>
              <a:ext cx="329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P(HIV) x P(+ | HIV) = P(HIV and +)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562600" y="1981200"/>
            <a:ext cx="3352800" cy="838200"/>
            <a:chOff x="5562600" y="1981200"/>
            <a:chExt cx="3352800" cy="838200"/>
          </a:xfrm>
        </p:grpSpPr>
        <p:sp>
          <p:nvSpPr>
            <p:cNvPr id="31" name="Right Arrow 30"/>
            <p:cNvSpPr/>
            <p:nvPr/>
          </p:nvSpPr>
          <p:spPr>
            <a:xfrm>
              <a:off x="5562600" y="25146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553200" y="23622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 x 0.003 = 0.0008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10400" y="1981200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P(HIV and -)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62600" y="2819400"/>
            <a:ext cx="3352800" cy="838200"/>
            <a:chOff x="5562600" y="2819400"/>
            <a:chExt cx="3352800" cy="838200"/>
          </a:xfrm>
        </p:grpSpPr>
        <p:sp>
          <p:nvSpPr>
            <p:cNvPr id="34" name="Right Arrow 33"/>
            <p:cNvSpPr/>
            <p:nvPr/>
          </p:nvSpPr>
          <p:spPr>
            <a:xfrm>
              <a:off x="5562600" y="33528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553200" y="32004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 x 0.074 = 0.0548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10400" y="2819400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P(no HIV and +)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62600" y="3657600"/>
            <a:ext cx="3352800" cy="838200"/>
            <a:chOff x="5562600" y="3657600"/>
            <a:chExt cx="3352800" cy="838200"/>
          </a:xfrm>
        </p:grpSpPr>
        <p:sp>
          <p:nvSpPr>
            <p:cNvPr id="37" name="Right Arrow 36"/>
            <p:cNvSpPr/>
            <p:nvPr/>
          </p:nvSpPr>
          <p:spPr>
            <a:xfrm>
              <a:off x="5562600" y="41910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553200" y="40386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 x 0.926 = 0.6862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0400" y="3657600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P(no HIV and -)</a:t>
              </a:r>
              <a:endParaRPr lang="en-US" dirty="0"/>
            </a:p>
          </p:txBody>
        </p:sp>
      </p:grp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322388" y="5715000"/>
          <a:ext cx="6645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Equation" r:id="rId3" imgW="2641320" imgH="393480" progId="Equation.3">
                  <p:embed/>
                </p:oleObj>
              </mc:Choice>
              <mc:Fallback>
                <p:oleObj name="Equation" r:id="rId3" imgW="26413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5715000"/>
                        <a:ext cx="66452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924800" y="1447800"/>
            <a:ext cx="990600" cy="2209800"/>
            <a:chOff x="7924800" y="1447800"/>
            <a:chExt cx="1752600" cy="2209800"/>
          </a:xfrm>
        </p:grpSpPr>
        <p:sp>
          <p:nvSpPr>
            <p:cNvPr id="45" name="Oval 44"/>
            <p:cNvSpPr/>
            <p:nvPr/>
          </p:nvSpPr>
          <p:spPr>
            <a:xfrm>
              <a:off x="7924800" y="31242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924800" y="14478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Plaque 47"/>
          <p:cNvSpPr/>
          <p:nvPr/>
        </p:nvSpPr>
        <p:spPr>
          <a:xfrm>
            <a:off x="8229600" y="1447800"/>
            <a:ext cx="457200" cy="533400"/>
          </a:xfrm>
          <a:prstGeom prst="plaque">
            <a:avLst/>
          </a:prstGeom>
          <a:solidFill>
            <a:srgbClr val="00B050">
              <a:alpha val="52000"/>
            </a:srgbClr>
          </a:solidFill>
          <a:ln>
            <a:solidFill>
              <a:srgbClr val="00B05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49"/>
          <p:cNvSpPr/>
          <p:nvPr/>
        </p:nvSpPr>
        <p:spPr>
          <a:xfrm>
            <a:off x="7162800" y="5029200"/>
            <a:ext cx="1752600" cy="990600"/>
          </a:xfrm>
          <a:prstGeom prst="clou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Posterior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Cloud 50"/>
          <p:cNvSpPr/>
          <p:nvPr/>
        </p:nvSpPr>
        <p:spPr>
          <a:xfrm>
            <a:off x="152400" y="1219200"/>
            <a:ext cx="1295400" cy="609600"/>
          </a:xfrm>
          <a:prstGeom prst="clou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Prior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8229600" cy="4525963"/>
          </a:xfrm>
        </p:spPr>
        <p:txBody>
          <a:bodyPr/>
          <a:lstStyle/>
          <a:p>
            <a:r>
              <a:rPr lang="en-US" dirty="0" smtClean="0"/>
              <a:t>Given the probability tree below, what is the probability that a randomly chosen person from Swaziland tests negative?</a:t>
            </a:r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76200" y="1981200"/>
            <a:ext cx="5562600" cy="2895600"/>
            <a:chOff x="609600" y="3886200"/>
            <a:chExt cx="5562600" cy="2895600"/>
          </a:xfrm>
        </p:grpSpPr>
        <p:sp>
          <p:nvSpPr>
            <p:cNvPr id="5" name="Oval 4"/>
            <p:cNvSpPr/>
            <p:nvPr/>
          </p:nvSpPr>
          <p:spPr>
            <a:xfrm>
              <a:off x="6096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pop</a:t>
              </a:r>
              <a:endParaRPr lang="en-US" sz="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39624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HIV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5638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HIV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5"/>
              <a:endCxn id="8" idx="1"/>
            </p:cNvCxnSpPr>
            <p:nvPr/>
          </p:nvCxnSpPr>
          <p:spPr>
            <a:xfrm>
              <a:off x="934804" y="5583004"/>
              <a:ext cx="3605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7"/>
              <a:endCxn id="6" idx="1"/>
            </p:cNvCxnSpPr>
            <p:nvPr/>
          </p:nvCxnSpPr>
          <p:spPr>
            <a:xfrm flipV="1">
              <a:off x="934804" y="4533900"/>
              <a:ext cx="3605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0.003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5200" y="46482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0.997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6" idx="3"/>
              <a:endCxn id="14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12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05200" y="38978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0.926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52800" y="62484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0.074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8" idx="3"/>
              <a:endCxn id="20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3"/>
              <a:endCxn id="18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52800" y="55742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62600" y="1600200"/>
            <a:ext cx="3429000" cy="838200"/>
            <a:chOff x="5562600" y="1143000"/>
            <a:chExt cx="3429000" cy="838200"/>
          </a:xfrm>
        </p:grpSpPr>
        <p:sp>
          <p:nvSpPr>
            <p:cNvPr id="25" name="Right Arrow 24"/>
            <p:cNvSpPr/>
            <p:nvPr/>
          </p:nvSpPr>
          <p:spPr>
            <a:xfrm>
              <a:off x="5562600" y="16764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553200" y="15240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 x 0.997 = 0.2582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98711" y="1143000"/>
              <a:ext cx="329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P(HIV) x P(+ | HIV) = P(HIV and +)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62600" y="2438400"/>
            <a:ext cx="3352800" cy="838200"/>
            <a:chOff x="5562600" y="1981200"/>
            <a:chExt cx="3352800" cy="838200"/>
          </a:xfrm>
        </p:grpSpPr>
        <p:sp>
          <p:nvSpPr>
            <p:cNvPr id="29" name="Right Arrow 28"/>
            <p:cNvSpPr/>
            <p:nvPr/>
          </p:nvSpPr>
          <p:spPr>
            <a:xfrm>
              <a:off x="5562600" y="25146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53200" y="23622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 x 0.003 = 0.0008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10400" y="1981200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P(HIV and -)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3276600"/>
            <a:ext cx="3352800" cy="838200"/>
            <a:chOff x="5562600" y="2819400"/>
            <a:chExt cx="3352800" cy="838200"/>
          </a:xfrm>
        </p:grpSpPr>
        <p:sp>
          <p:nvSpPr>
            <p:cNvPr id="33" name="Right Arrow 32"/>
            <p:cNvSpPr/>
            <p:nvPr/>
          </p:nvSpPr>
          <p:spPr>
            <a:xfrm>
              <a:off x="5562600" y="33528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553200" y="32004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 x 0.074 = 0.0548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10400" y="2819400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P(no HIV and +)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0" y="4114800"/>
            <a:ext cx="3352800" cy="838200"/>
            <a:chOff x="5562600" y="3657600"/>
            <a:chExt cx="3352800" cy="838200"/>
          </a:xfrm>
        </p:grpSpPr>
        <p:sp>
          <p:nvSpPr>
            <p:cNvPr id="37" name="Right Arrow 36"/>
            <p:cNvSpPr/>
            <p:nvPr/>
          </p:nvSpPr>
          <p:spPr>
            <a:xfrm>
              <a:off x="5562600" y="41910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553200" y="40386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 x 0.926 = 0.6862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0400" y="3657600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P(no HIV and -)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67000" y="6019800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0.0008 + 0.6862 = 0.687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test result does not mean a person has HIV.</a:t>
            </a:r>
          </a:p>
          <a:p>
            <a:r>
              <a:rPr lang="en-US" dirty="0" smtClean="0"/>
              <a:t>What if the person takes the test again ?</a:t>
            </a:r>
          </a:p>
          <a:p>
            <a:r>
              <a:rPr lang="en-US" dirty="0" smtClean="0"/>
              <a:t>Does the second test result change the probability of having the disease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after Second Test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6200" y="1524000"/>
            <a:ext cx="5562600" cy="2895600"/>
            <a:chOff x="609600" y="3886200"/>
            <a:chExt cx="5562600" cy="2895600"/>
          </a:xfrm>
        </p:grpSpPr>
        <p:sp>
          <p:nvSpPr>
            <p:cNvPr id="6" name="Oval 5"/>
            <p:cNvSpPr/>
            <p:nvPr/>
          </p:nvSpPr>
          <p:spPr>
            <a:xfrm>
              <a:off x="6096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pop</a:t>
              </a:r>
              <a:endParaRPr lang="en-US" sz="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39624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HIV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0.18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5638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HIV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6" idx="5"/>
              <a:endCxn id="9" idx="1"/>
            </p:cNvCxnSpPr>
            <p:nvPr/>
          </p:nvCxnSpPr>
          <p:spPr>
            <a:xfrm>
              <a:off x="934804" y="5583004"/>
              <a:ext cx="3605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1"/>
            </p:cNvCxnSpPr>
            <p:nvPr/>
          </p:nvCxnSpPr>
          <p:spPr>
            <a:xfrm flipV="1">
              <a:off x="934804" y="4533900"/>
              <a:ext cx="3605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0.003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46482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0.997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7" idx="3"/>
              <a:endCxn id="15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13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5200" y="38978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0.926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2800" y="62484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0.074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9" idx="3"/>
              <a:endCxn id="21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9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2800" y="55742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81000" y="4724400"/>
            <a:ext cx="7391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P(A|B) = (</a:t>
            </a:r>
            <a:r>
              <a:rPr lang="en-US" sz="2000" dirty="0" smtClean="0">
                <a:solidFill>
                  <a:srgbClr val="00B050"/>
                </a:solidFill>
              </a:rPr>
              <a:t>Joint Probability of A&amp;B</a:t>
            </a:r>
            <a:r>
              <a:rPr lang="en-US" sz="2000" dirty="0" smtClean="0"/>
              <a:t>) / 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Marginal Probability of B</a:t>
            </a:r>
            <a:r>
              <a:rPr lang="en-US" sz="2000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P(HIV | + ) = P(</a:t>
            </a:r>
            <a:r>
              <a:rPr lang="en-US" dirty="0" smtClean="0">
                <a:solidFill>
                  <a:srgbClr val="00B050"/>
                </a:solidFill>
              </a:rPr>
              <a:t>HIV and ++</a:t>
            </a:r>
            <a:r>
              <a:rPr lang="en-US" dirty="0" smtClean="0"/>
              <a:t>) / P(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++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9"/>
          <p:cNvGrpSpPr/>
          <p:nvPr/>
        </p:nvGrpSpPr>
        <p:grpSpPr>
          <a:xfrm>
            <a:off x="5562600" y="1143000"/>
            <a:ext cx="3429000" cy="838200"/>
            <a:chOff x="5562600" y="1143000"/>
            <a:chExt cx="3429000" cy="838200"/>
          </a:xfrm>
        </p:grpSpPr>
        <p:sp>
          <p:nvSpPr>
            <p:cNvPr id="25" name="Right Arrow 24"/>
            <p:cNvSpPr/>
            <p:nvPr/>
          </p:nvSpPr>
          <p:spPr>
            <a:xfrm>
              <a:off x="5562600" y="16764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553200" y="15240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0.82 x 0.997 = 0.817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98711" y="1143000"/>
              <a:ext cx="329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P(HIV) x P(+ | HIV) = P(HIV and +)</a:t>
              </a:r>
              <a:endParaRPr lang="en-US" dirty="0"/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5562600" y="2819400"/>
            <a:ext cx="3352800" cy="838200"/>
            <a:chOff x="5562600" y="2819400"/>
            <a:chExt cx="3352800" cy="838200"/>
          </a:xfrm>
        </p:grpSpPr>
        <p:sp>
          <p:nvSpPr>
            <p:cNvPr id="34" name="Right Arrow 33"/>
            <p:cNvSpPr/>
            <p:nvPr/>
          </p:nvSpPr>
          <p:spPr>
            <a:xfrm>
              <a:off x="5562600" y="33528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553200" y="32004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0.18 x 0.074 = 0.01332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10400" y="2819400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P(no HIV and +)</a:t>
              </a:r>
              <a:endParaRPr lang="en-US" dirty="0"/>
            </a:p>
          </p:txBody>
        </p:sp>
      </p:grp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098550" y="5715000"/>
          <a:ext cx="7092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Equation" r:id="rId3" imgW="2819160" imgH="393480" progId="Equation.3">
                  <p:embed/>
                </p:oleObj>
              </mc:Choice>
              <mc:Fallback>
                <p:oleObj name="Equation" r:id="rId3" imgW="28191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5715000"/>
                        <a:ext cx="70929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46"/>
          <p:cNvGrpSpPr/>
          <p:nvPr/>
        </p:nvGrpSpPr>
        <p:grpSpPr>
          <a:xfrm>
            <a:off x="7924800" y="1447800"/>
            <a:ext cx="990600" cy="2209800"/>
            <a:chOff x="7924800" y="1447800"/>
            <a:chExt cx="1752600" cy="2209800"/>
          </a:xfrm>
        </p:grpSpPr>
        <p:sp>
          <p:nvSpPr>
            <p:cNvPr id="45" name="Oval 44"/>
            <p:cNvSpPr/>
            <p:nvPr/>
          </p:nvSpPr>
          <p:spPr>
            <a:xfrm>
              <a:off x="7924800" y="31242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924800" y="14478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Plaque 47"/>
          <p:cNvSpPr/>
          <p:nvPr/>
        </p:nvSpPr>
        <p:spPr>
          <a:xfrm>
            <a:off x="8229600" y="1447800"/>
            <a:ext cx="457200" cy="533400"/>
          </a:xfrm>
          <a:prstGeom prst="plaque">
            <a:avLst/>
          </a:prstGeom>
          <a:solidFill>
            <a:srgbClr val="00B050">
              <a:alpha val="52000"/>
            </a:srgbClr>
          </a:solidFill>
          <a:ln>
            <a:solidFill>
              <a:srgbClr val="00B05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/>
          <p:cNvSpPr/>
          <p:nvPr/>
        </p:nvSpPr>
        <p:spPr>
          <a:xfrm>
            <a:off x="990600" y="1676400"/>
            <a:ext cx="1295400" cy="914400"/>
          </a:xfrm>
          <a:prstGeom prst="star5">
            <a:avLst/>
          </a:prstGeom>
          <a:solidFill>
            <a:srgbClr val="FFFF00">
              <a:alpha val="8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.82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5-Point Star 48"/>
          <p:cNvSpPr/>
          <p:nvPr/>
        </p:nvSpPr>
        <p:spPr>
          <a:xfrm>
            <a:off x="1066800" y="3352800"/>
            <a:ext cx="1295400" cy="990600"/>
          </a:xfrm>
          <a:prstGeom prst="star5">
            <a:avLst/>
          </a:prstGeom>
          <a:solidFill>
            <a:srgbClr val="FFFF00">
              <a:alpha val="8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.18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Cloud 49"/>
          <p:cNvSpPr/>
          <p:nvPr/>
        </p:nvSpPr>
        <p:spPr>
          <a:xfrm>
            <a:off x="0" y="1219200"/>
            <a:ext cx="1371600" cy="609600"/>
          </a:xfrm>
          <a:prstGeom prst="clou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Prior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1336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 a prior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29718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collecting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8862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obtaining a posterior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47244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updating the prior with the previous posterior</a:t>
            </a:r>
          </a:p>
        </p:txBody>
      </p:sp>
      <p:sp>
        <p:nvSpPr>
          <p:cNvPr id="9" name="Down Arrow 8"/>
          <p:cNvSpPr/>
          <p:nvPr/>
        </p:nvSpPr>
        <p:spPr>
          <a:xfrm>
            <a:off x="4191000" y="2667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191000" y="35052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191000" y="4419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200400" y="2400300"/>
            <a:ext cx="12700" cy="2590800"/>
          </a:xfrm>
          <a:prstGeom prst="bentConnector3">
            <a:avLst>
              <a:gd name="adj1" fmla="val 455745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Tree</a:t>
            </a:r>
          </a:p>
          <a:p>
            <a:pPr lvl="1"/>
            <a:r>
              <a:rPr lang="en-US" dirty="0" smtClean="0"/>
              <a:t>Another effective method to organize information</a:t>
            </a:r>
          </a:p>
          <a:p>
            <a:pPr lvl="1"/>
            <a:r>
              <a:rPr lang="en-US" dirty="0" smtClean="0"/>
              <a:t>P(A|B)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P(B|A)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Contingency Table and Probability Tree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447800"/>
          <a:ext cx="7620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1828800"/>
                <a:gridCol w="1524000"/>
                <a:gridCol w="1066800"/>
              </a:tblGrid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Spam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Spam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Key Word </a:t>
                      </a:r>
                    </a:p>
                    <a:p>
                      <a:pPr algn="ctr"/>
                      <a:r>
                        <a:rPr lang="en-US" sz="2000" dirty="0" smtClean="0"/>
                        <a:t>“Free”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Exist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Exists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62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1600200" y="3886200"/>
            <a:ext cx="5867400" cy="2895600"/>
            <a:chOff x="304800" y="3886200"/>
            <a:chExt cx="5867400" cy="2895600"/>
          </a:xfrm>
        </p:grpSpPr>
        <p:sp>
          <p:nvSpPr>
            <p:cNvPr id="5" name="Oval 4"/>
            <p:cNvSpPr/>
            <p:nvPr/>
          </p:nvSpPr>
          <p:spPr>
            <a:xfrm>
              <a:off x="3048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pop</a:t>
              </a:r>
              <a:endParaRPr lang="en-US" sz="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396240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Spam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56388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Spam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5" idx="5"/>
              <a:endCxn id="8" idx="1"/>
            </p:cNvCxnSpPr>
            <p:nvPr/>
          </p:nvCxnSpPr>
          <p:spPr>
            <a:xfrm>
              <a:off x="630004" y="5583004"/>
              <a:ext cx="6653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7"/>
              <a:endCxn id="6" idx="1"/>
            </p:cNvCxnSpPr>
            <p:nvPr/>
          </p:nvCxnSpPr>
          <p:spPr>
            <a:xfrm flipV="1">
              <a:off x="630004" y="4533900"/>
              <a:ext cx="6653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2566" y="44958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“free”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6" idx="3"/>
              <a:endCxn id="19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3"/>
              <a:endCxn id="17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52800" y="38978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“free”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92566" y="61722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“free”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37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8" idx="3"/>
              <a:endCxn id="29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3"/>
              <a:endCxn id="27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52800" y="55742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“free”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0200" y="1676400"/>
            <a:ext cx="5867400" cy="2895600"/>
            <a:chOff x="304800" y="3886200"/>
            <a:chExt cx="5867400" cy="2895600"/>
          </a:xfrm>
        </p:grpSpPr>
        <p:sp>
          <p:nvSpPr>
            <p:cNvPr id="5" name="Oval 4"/>
            <p:cNvSpPr/>
            <p:nvPr/>
          </p:nvSpPr>
          <p:spPr>
            <a:xfrm>
              <a:off x="3048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pop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396240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Spam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56388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Spam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5"/>
              <a:endCxn id="8" idx="1"/>
            </p:cNvCxnSpPr>
            <p:nvPr/>
          </p:nvCxnSpPr>
          <p:spPr>
            <a:xfrm>
              <a:off x="630004" y="5583004"/>
              <a:ext cx="6653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7"/>
              <a:endCxn id="6" idx="1"/>
            </p:cNvCxnSpPr>
            <p:nvPr/>
          </p:nvCxnSpPr>
          <p:spPr>
            <a:xfrm flipV="1">
              <a:off x="630004" y="4533900"/>
              <a:ext cx="6653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92566" y="44958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“free”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6" idx="3"/>
              <a:endCxn id="14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12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52800" y="38978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“free”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2566" y="61722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“free”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37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8" idx="3"/>
              <a:endCxn id="20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3"/>
              <a:endCxn id="18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52800" y="55742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“free”</a:t>
              </a:r>
              <a:endParaRPr lang="en-US" dirty="0"/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828800" y="5410200"/>
          <a:ext cx="562405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3" imgW="2234880" imgH="393480" progId="Equation.3">
                  <p:embed/>
                </p:oleObj>
              </mc:Choice>
              <mc:Fallback>
                <p:oleObj name="Equation" r:id="rId3" imgW="22348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562405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2209800" y="381000"/>
          <a:ext cx="5060236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5" imgW="1295280" imgH="215640" progId="Equation.3">
                  <p:embed/>
                </p:oleObj>
              </mc:Choice>
              <mc:Fallback>
                <p:oleObj name="Equation" r:id="rId5" imgW="1295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"/>
                        <a:ext cx="5060236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943600" y="2438400"/>
            <a:ext cx="1828800" cy="2209800"/>
            <a:chOff x="5943600" y="2438400"/>
            <a:chExt cx="1828800" cy="2209800"/>
          </a:xfrm>
        </p:grpSpPr>
        <p:sp>
          <p:nvSpPr>
            <p:cNvPr id="27" name="Oval 26"/>
            <p:cNvSpPr/>
            <p:nvPr/>
          </p:nvSpPr>
          <p:spPr>
            <a:xfrm>
              <a:off x="5943600" y="24384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19800" y="41148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914400" y="4800600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P(A|B) = (</a:t>
            </a:r>
            <a:r>
              <a:rPr lang="en-US" sz="2000" dirty="0" smtClean="0">
                <a:solidFill>
                  <a:srgbClr val="00B050"/>
                </a:solidFill>
              </a:rPr>
              <a:t>Joint Probability of A&amp;B</a:t>
            </a:r>
            <a:r>
              <a:rPr lang="en-US" sz="2000" dirty="0" smtClean="0"/>
              <a:t>) / 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Marginal Probability of B</a:t>
            </a:r>
            <a:r>
              <a:rPr lang="en-US" sz="2000" dirty="0" smtClean="0"/>
              <a:t>)</a:t>
            </a:r>
            <a:endParaRPr lang="en-US" dirty="0" smtClean="0"/>
          </a:p>
        </p:txBody>
      </p:sp>
      <p:sp>
        <p:nvSpPr>
          <p:cNvPr id="31" name="Plaque 30"/>
          <p:cNvSpPr/>
          <p:nvPr/>
        </p:nvSpPr>
        <p:spPr>
          <a:xfrm>
            <a:off x="6172200" y="2209800"/>
            <a:ext cx="914400" cy="914400"/>
          </a:xfrm>
          <a:prstGeom prst="plaque">
            <a:avLst/>
          </a:prstGeom>
          <a:solidFill>
            <a:srgbClr val="00B050">
              <a:alpha val="52000"/>
            </a:srgbClr>
          </a:solidFill>
          <a:ln>
            <a:solidFill>
              <a:srgbClr val="00B05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600200" y="1676400"/>
            <a:ext cx="5867400" cy="2895600"/>
            <a:chOff x="304800" y="3886200"/>
            <a:chExt cx="5867400" cy="2895600"/>
          </a:xfrm>
        </p:grpSpPr>
        <p:sp>
          <p:nvSpPr>
            <p:cNvPr id="5" name="Oval 4"/>
            <p:cNvSpPr/>
            <p:nvPr/>
          </p:nvSpPr>
          <p:spPr>
            <a:xfrm>
              <a:off x="3048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pop</a:t>
              </a:r>
              <a:endParaRPr lang="en-US" sz="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396240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Spam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56388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Spam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5"/>
              <a:endCxn id="8" idx="1"/>
            </p:cNvCxnSpPr>
            <p:nvPr/>
          </p:nvCxnSpPr>
          <p:spPr>
            <a:xfrm>
              <a:off x="630004" y="5583004"/>
              <a:ext cx="6653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7"/>
              <a:endCxn id="6" idx="1"/>
            </p:cNvCxnSpPr>
            <p:nvPr/>
          </p:nvCxnSpPr>
          <p:spPr>
            <a:xfrm flipV="1">
              <a:off x="630004" y="4533900"/>
              <a:ext cx="6653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92566" y="44958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“free”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6" idx="3"/>
              <a:endCxn id="14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12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52800" y="38978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“free”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2566" y="61722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“free”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37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8" idx="3"/>
              <a:endCxn id="20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3"/>
              <a:endCxn id="18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52800" y="55742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“free”</a:t>
              </a:r>
              <a:endParaRPr lang="en-US" dirty="0"/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749425" y="5410200"/>
          <a:ext cx="57832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3" imgW="2298600" imgH="393480" progId="Equation.3">
                  <p:embed/>
                </p:oleObj>
              </mc:Choice>
              <mc:Fallback>
                <p:oleObj name="Equation" r:id="rId3" imgW="22986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410200"/>
                        <a:ext cx="57832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2233613" y="381000"/>
          <a:ext cx="501173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5" imgW="1282680" imgH="215640" progId="Equation.3">
                  <p:embed/>
                </p:oleObj>
              </mc:Choice>
              <mc:Fallback>
                <p:oleObj name="Equation" r:id="rId5" imgW="12826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81000"/>
                        <a:ext cx="5011737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867400" y="1600200"/>
            <a:ext cx="1828800" cy="1371600"/>
            <a:chOff x="5867400" y="1600200"/>
            <a:chExt cx="1828800" cy="1371600"/>
          </a:xfrm>
        </p:grpSpPr>
        <p:sp>
          <p:nvSpPr>
            <p:cNvPr id="27" name="Oval 26"/>
            <p:cNvSpPr/>
            <p:nvPr/>
          </p:nvSpPr>
          <p:spPr>
            <a:xfrm>
              <a:off x="5943600" y="24384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67400" y="16002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914400" y="4800600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P(A|B) = (</a:t>
            </a:r>
            <a:r>
              <a:rPr lang="en-US" sz="2000" dirty="0" smtClean="0">
                <a:solidFill>
                  <a:srgbClr val="00B050"/>
                </a:solidFill>
              </a:rPr>
              <a:t>Joint Probability of A&amp;B</a:t>
            </a:r>
            <a:r>
              <a:rPr lang="en-US" sz="2000" dirty="0" smtClean="0"/>
              <a:t>) / 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Marginal Probability of B</a:t>
            </a:r>
            <a:r>
              <a:rPr lang="en-US" sz="2000" dirty="0" smtClean="0"/>
              <a:t>)</a:t>
            </a:r>
            <a:endParaRPr lang="en-US" dirty="0" smtClean="0"/>
          </a:p>
        </p:txBody>
      </p:sp>
      <p:sp>
        <p:nvSpPr>
          <p:cNvPr id="31" name="Plaque 30"/>
          <p:cNvSpPr/>
          <p:nvPr/>
        </p:nvSpPr>
        <p:spPr>
          <a:xfrm>
            <a:off x="6172200" y="2209800"/>
            <a:ext cx="914400" cy="914400"/>
          </a:xfrm>
          <a:prstGeom prst="plaque">
            <a:avLst/>
          </a:prstGeom>
          <a:solidFill>
            <a:srgbClr val="00B050">
              <a:alpha val="52000"/>
            </a:srgbClr>
          </a:solidFill>
          <a:ln>
            <a:solidFill>
              <a:srgbClr val="00B05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tree nodes represent count until now.</a:t>
            </a:r>
          </a:p>
          <a:p>
            <a:pPr lvl="1"/>
            <a:r>
              <a:rPr lang="en-US" dirty="0" smtClean="0"/>
              <a:t>We know the sample size</a:t>
            </a:r>
          </a:p>
          <a:p>
            <a:r>
              <a:rPr lang="en-US" dirty="0" smtClean="0"/>
              <a:t>What if sample/population size is not known?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of 2009, Swaziland had the highest HIV prevalence in the world.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25.9%</a:t>
            </a:r>
            <a:r>
              <a:rPr lang="en-US" dirty="0" smtClean="0"/>
              <a:t> of this country's population is infected with HIV. </a:t>
            </a:r>
          </a:p>
          <a:p>
            <a:r>
              <a:rPr lang="en-US" dirty="0" smtClean="0"/>
              <a:t>The ELISA test is one of the first and most accurate tests for HIV. </a:t>
            </a:r>
          </a:p>
          <a:p>
            <a:r>
              <a:rPr lang="en-US" dirty="0" smtClean="0"/>
              <a:t>For those </a:t>
            </a:r>
            <a:r>
              <a:rPr lang="en-US" dirty="0" smtClean="0">
                <a:solidFill>
                  <a:srgbClr val="00B050"/>
                </a:solidFill>
              </a:rPr>
              <a:t>who carry HIV</a:t>
            </a:r>
            <a:r>
              <a:rPr lang="en-US" dirty="0" smtClean="0"/>
              <a:t>, the ELISA test is </a:t>
            </a:r>
            <a:r>
              <a:rPr lang="en-US" dirty="0" smtClean="0">
                <a:solidFill>
                  <a:srgbClr val="00B050"/>
                </a:solidFill>
              </a:rPr>
              <a:t>99.7% accurate. </a:t>
            </a:r>
          </a:p>
          <a:p>
            <a:r>
              <a:rPr lang="en-US" dirty="0" smtClean="0"/>
              <a:t>For those </a:t>
            </a:r>
            <a:r>
              <a:rPr lang="en-US" dirty="0" smtClean="0">
                <a:solidFill>
                  <a:srgbClr val="7030A0"/>
                </a:solidFill>
              </a:rPr>
              <a:t>who do not carry HIV</a:t>
            </a:r>
            <a:r>
              <a:rPr lang="en-US" dirty="0" smtClean="0"/>
              <a:t>, the test is </a:t>
            </a:r>
            <a:r>
              <a:rPr lang="en-US" dirty="0" smtClean="0">
                <a:solidFill>
                  <a:srgbClr val="7030A0"/>
                </a:solidFill>
              </a:rPr>
              <a:t>92.6% accurate. </a:t>
            </a:r>
          </a:p>
          <a:p>
            <a:r>
              <a:rPr lang="en-US" dirty="0" smtClean="0"/>
              <a:t>If an individual from Swaziland has tested positive, what is the probability that he carries HIV?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67000" y="1371600"/>
            <a:ext cx="4400372" cy="1219200"/>
            <a:chOff x="2667000" y="1143000"/>
            <a:chExt cx="4400372" cy="1219200"/>
          </a:xfrm>
        </p:grpSpPr>
        <p:sp>
          <p:nvSpPr>
            <p:cNvPr id="5" name="Rectangle 4"/>
            <p:cNvSpPr/>
            <p:nvPr/>
          </p:nvSpPr>
          <p:spPr>
            <a:xfrm>
              <a:off x="2667000" y="1524000"/>
              <a:ext cx="3962400" cy="838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P(HIV) = 0.259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4400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25.9%</a:t>
              </a:r>
              <a:r>
                <a:rPr lang="en-US" dirty="0" smtClean="0"/>
                <a:t> of this country's population is infected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" y="2819400"/>
            <a:ext cx="4052456" cy="1219200"/>
            <a:chOff x="304800" y="2819400"/>
            <a:chExt cx="4052456" cy="1219200"/>
          </a:xfrm>
        </p:grpSpPr>
        <p:sp>
          <p:nvSpPr>
            <p:cNvPr id="6" name="Rectangle 5"/>
            <p:cNvSpPr/>
            <p:nvPr/>
          </p:nvSpPr>
          <p:spPr>
            <a:xfrm>
              <a:off x="304800" y="3200400"/>
              <a:ext cx="39624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3600" dirty="0" smtClean="0">
                  <a:solidFill>
                    <a:schemeClr val="bg1"/>
                  </a:solidFill>
                </a:rPr>
                <a:t>P(+ | HIV) = 0.997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2819400"/>
              <a:ext cx="405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who carry HIV</a:t>
              </a:r>
              <a:r>
                <a:rPr lang="en-US" dirty="0" smtClean="0"/>
                <a:t>, the test is </a:t>
              </a:r>
              <a:r>
                <a:rPr lang="en-US" dirty="0" smtClean="0">
                  <a:solidFill>
                    <a:srgbClr val="00B050"/>
                  </a:solidFill>
                </a:rPr>
                <a:t>99.7% accurate.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95800" y="2819400"/>
            <a:ext cx="4722511" cy="1219200"/>
            <a:chOff x="4495800" y="2819400"/>
            <a:chExt cx="4722511" cy="1219200"/>
          </a:xfrm>
        </p:grpSpPr>
        <p:sp>
          <p:nvSpPr>
            <p:cNvPr id="7" name="Rectangle 6"/>
            <p:cNvSpPr/>
            <p:nvPr/>
          </p:nvSpPr>
          <p:spPr>
            <a:xfrm>
              <a:off x="4572000" y="3200400"/>
              <a:ext cx="4267200" cy="8382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3600" dirty="0" smtClean="0">
                  <a:solidFill>
                    <a:schemeClr val="bg1"/>
                  </a:solidFill>
                </a:rPr>
                <a:t>P(- | no HIV) = 0.926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819400"/>
              <a:ext cx="472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who do not carry HIV</a:t>
              </a:r>
              <a:r>
                <a:rPr lang="en-US" dirty="0" smtClean="0"/>
                <a:t>, the test is </a:t>
              </a:r>
              <a:r>
                <a:rPr lang="en-US" dirty="0" smtClean="0">
                  <a:solidFill>
                    <a:srgbClr val="7030A0"/>
                  </a:solidFill>
                </a:rPr>
                <a:t>92.6% accurate.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2400" y="4572000"/>
            <a:ext cx="4966039" cy="1447800"/>
            <a:chOff x="152400" y="4572000"/>
            <a:chExt cx="4966039" cy="1447800"/>
          </a:xfrm>
        </p:grpSpPr>
        <p:sp>
          <p:nvSpPr>
            <p:cNvPr id="8" name="Rectangle 7"/>
            <p:cNvSpPr/>
            <p:nvPr/>
          </p:nvSpPr>
          <p:spPr>
            <a:xfrm>
              <a:off x="152400" y="5181600"/>
              <a:ext cx="3962400" cy="838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 smtClean="0">
                  <a:solidFill>
                    <a:schemeClr val="tx1"/>
                  </a:solidFill>
                </a:rPr>
                <a:t>P(HIV | +) = ?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400" y="4572000"/>
              <a:ext cx="4966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an individual from Swaziland has tested positive, </a:t>
              </a:r>
            </a:p>
            <a:p>
              <a:r>
                <a:rPr lang="en-US" dirty="0" smtClean="0"/>
                <a:t>what is the probability that he carries HIV?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914400" y="3886200"/>
            <a:ext cx="8382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8200" y="3886200"/>
            <a:ext cx="8382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90600" y="6172200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P(A|B) = (</a:t>
            </a:r>
            <a:r>
              <a:rPr lang="en-US" sz="2000" dirty="0" smtClean="0">
                <a:solidFill>
                  <a:srgbClr val="00B050"/>
                </a:solidFill>
              </a:rPr>
              <a:t>Joint Probability of A&amp;B</a:t>
            </a:r>
            <a:r>
              <a:rPr lang="en-US" sz="2000" dirty="0" smtClean="0"/>
              <a:t>) / 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Marginal Probability of B</a:t>
            </a:r>
            <a:r>
              <a:rPr lang="en-US" sz="2000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accuracy of the test dependent on or independent of whether the patient has the disease?</a:t>
            </a:r>
          </a:p>
          <a:p>
            <a:pPr lvl="1"/>
            <a:r>
              <a:rPr lang="en-US" dirty="0" smtClean="0"/>
              <a:t>Dependent </a:t>
            </a:r>
          </a:p>
          <a:p>
            <a:pPr lvl="1"/>
            <a:r>
              <a:rPr lang="en-US" dirty="0" smtClean="0"/>
              <a:t>Independent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800600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P(+ | HIV) ≠ P(+ | no HIV)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780</Words>
  <Application>Microsoft Office PowerPoint</Application>
  <PresentationFormat>On-screen Show (4:3)</PresentationFormat>
  <Paragraphs>208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Equation</vt:lpstr>
      <vt:lpstr>Bayesian Inference II</vt:lpstr>
      <vt:lpstr>PowerPoint Presentation</vt:lpstr>
      <vt:lpstr>Contingency Table and Probability Tree</vt:lpstr>
      <vt:lpstr>PowerPoint Presentation</vt:lpstr>
      <vt:lpstr>PowerPoint Presentation</vt:lpstr>
      <vt:lpstr>PowerPoint Presentation</vt:lpstr>
      <vt:lpstr>Case Study</vt:lpstr>
      <vt:lpstr>Case Study</vt:lpstr>
      <vt:lpstr>PowerPoint Presentation</vt:lpstr>
      <vt:lpstr>Probability Tree</vt:lpstr>
      <vt:lpstr>Probability Tree</vt:lpstr>
      <vt:lpstr>Probability Tree</vt:lpstr>
      <vt:lpstr>PowerPoint Presentation</vt:lpstr>
      <vt:lpstr>PowerPoint Presentation</vt:lpstr>
      <vt:lpstr>Probability after Second Test</vt:lpstr>
      <vt:lpstr>Bayesian Inference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Uzair Ahmad</dc:creator>
  <cp:lastModifiedBy>Dr.Uzair</cp:lastModifiedBy>
  <cp:revision>469</cp:revision>
  <dcterms:created xsi:type="dcterms:W3CDTF">2006-08-16T00:00:00Z</dcterms:created>
  <dcterms:modified xsi:type="dcterms:W3CDTF">2016-05-09T03:28:22Z</dcterms:modified>
</cp:coreProperties>
</file>