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92" r:id="rId3"/>
    <p:sldId id="293" r:id="rId4"/>
    <p:sldId id="294" r:id="rId5"/>
    <p:sldId id="295" r:id="rId6"/>
    <p:sldId id="297" r:id="rId7"/>
    <p:sldId id="296" r:id="rId8"/>
    <p:sldId id="288" r:id="rId9"/>
    <p:sldId id="287" r:id="rId10"/>
    <p:sldId id="299" r:id="rId11"/>
    <p:sldId id="271" r:id="rId12"/>
    <p:sldId id="341" r:id="rId13"/>
    <p:sldId id="272" r:id="rId14"/>
    <p:sldId id="289" r:id="rId15"/>
    <p:sldId id="290" r:id="rId16"/>
    <p:sldId id="291" r:id="rId17"/>
    <p:sldId id="300" r:id="rId18"/>
    <p:sldId id="337" r:id="rId19"/>
    <p:sldId id="338" r:id="rId20"/>
    <p:sldId id="336" r:id="rId21"/>
    <p:sldId id="339" r:id="rId22"/>
    <p:sldId id="340" r:id="rId23"/>
    <p:sldId id="301" r:id="rId24"/>
    <p:sldId id="302" r:id="rId25"/>
    <p:sldId id="303" r:id="rId26"/>
    <p:sldId id="304" r:id="rId27"/>
    <p:sldId id="273" r:id="rId28"/>
    <p:sldId id="342" r:id="rId29"/>
    <p:sldId id="274" r:id="rId30"/>
    <p:sldId id="275" r:id="rId31"/>
    <p:sldId id="278" r:id="rId32"/>
    <p:sldId id="279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30" r:id="rId41"/>
    <p:sldId id="329" r:id="rId42"/>
    <p:sldId id="331" r:id="rId43"/>
    <p:sldId id="332" r:id="rId44"/>
    <p:sldId id="333" r:id="rId45"/>
    <p:sldId id="276" r:id="rId46"/>
    <p:sldId id="282" r:id="rId47"/>
    <p:sldId id="280" r:id="rId48"/>
    <p:sldId id="277" r:id="rId49"/>
    <p:sldId id="283" r:id="rId50"/>
    <p:sldId id="284" r:id="rId51"/>
    <p:sldId id="285" r:id="rId52"/>
    <p:sldId id="311" r:id="rId53"/>
    <p:sldId id="286" r:id="rId54"/>
    <p:sldId id="318" r:id="rId55"/>
    <p:sldId id="317" r:id="rId56"/>
    <p:sldId id="335" r:id="rId57"/>
    <p:sldId id="320" r:id="rId58"/>
    <p:sldId id="321" r:id="rId59"/>
    <p:sldId id="334" r:id="rId60"/>
    <p:sldId id="343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16" autoAdjust="0"/>
  </p:normalViewPr>
  <p:slideViewPr>
    <p:cSldViewPr>
      <p:cViewPr varScale="1">
        <p:scale>
          <a:sx n="94" d="100"/>
          <a:sy n="94" d="100"/>
        </p:scale>
        <p:origin x="20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4945A-7A9C-473E-995F-1A7541FB0EFA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A42E4-2D6C-4B36-9C0E-AA14E55639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4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8071BD-ED82-4A47-BCCC-21C6C27723FC}" type="slidenum">
              <a:rPr lang="en-US"/>
              <a:pPr/>
              <a:t>6</a:t>
            </a:fld>
            <a:endParaRPr lang="en-US"/>
          </a:p>
        </p:txBody>
      </p:sp>
      <p:sp>
        <p:nvSpPr>
          <p:cNvPr id="92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08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D16E27-3390-DA49-9ABC-B7AED05B164C}" type="slidenum">
              <a:rPr lang="en-US"/>
              <a:pPr/>
              <a:t>58</a:t>
            </a:fld>
            <a:endParaRPr lang="en-US"/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76275"/>
            <a:ext cx="4603750" cy="3452813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85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F28B83-5565-A245-A3D2-FBE1770221F3}" type="slidenum">
              <a:rPr lang="en-US"/>
              <a:pPr/>
              <a:t>7</a:t>
            </a:fld>
            <a:endParaRPr lang="en-US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/>
              <a:t>Definition of components</a:t>
            </a:r>
          </a:p>
          <a:p>
            <a:pPr lvl="1">
              <a:buFontTx/>
              <a:buChar char="•"/>
            </a:pPr>
            <a:r>
              <a:rPr lang="en-US"/>
              <a:t>Internal nodes: tests on attributes</a:t>
            </a:r>
          </a:p>
          <a:p>
            <a:pPr lvl="1">
              <a:buFontTx/>
              <a:buChar char="•"/>
            </a:pPr>
            <a:r>
              <a:rPr lang="en-US"/>
              <a:t>Branches: attribute value (one branch for each value)</a:t>
            </a:r>
          </a:p>
          <a:p>
            <a:pPr lvl="1">
              <a:buFontTx/>
              <a:buChar char="•"/>
            </a:pPr>
            <a:r>
              <a:rPr lang="en-US"/>
              <a:t>Leaves: assign classification</a:t>
            </a:r>
          </a:p>
          <a:p>
            <a:pPr>
              <a:buFontTx/>
              <a:buChar char="•"/>
            </a:pPr>
            <a:r>
              <a:rPr lang="en-US"/>
              <a:t>Understanding example tree</a:t>
            </a:r>
          </a:p>
          <a:p>
            <a:pPr lvl="1">
              <a:buFontTx/>
              <a:buChar char="•"/>
            </a:pPr>
            <a:r>
              <a:rPr lang="en-US"/>
              <a:t>Classify Example 1: yes</a:t>
            </a:r>
          </a:p>
          <a:p>
            <a:pPr lvl="1">
              <a:buFontTx/>
              <a:buChar char="•"/>
            </a:pPr>
            <a:r>
              <a:rPr lang="en-US"/>
              <a:t>Classify Example 2: yes</a:t>
            </a:r>
          </a:p>
          <a:p>
            <a:pPr lvl="1">
              <a:buFontTx/>
              <a:buChar char="•"/>
            </a:pPr>
            <a:r>
              <a:rPr lang="en-US"/>
              <a:t>Classify Example 3: no</a:t>
            </a:r>
          </a:p>
          <a:p>
            <a:pPr lvl="1">
              <a:buFontTx/>
              <a:buChar char="•"/>
            </a:pPr>
            <a:r>
              <a:rPr lang="en-US"/>
              <a:t>Classify Example 4: yes</a:t>
            </a:r>
          </a:p>
          <a:p>
            <a:pPr lvl="1">
              <a:buFontTx/>
              <a:buChar char="•"/>
            </a:pPr>
            <a:r>
              <a:rPr lang="en-US"/>
              <a:t>Classify: $x_2=(Food=great, Chat=no, Fast=no, Price=adequate, Bar=no)$ $\rightarrow$ yes</a:t>
            </a:r>
          </a:p>
          <a:p>
            <a:pPr lvl="1">
              <a:buFontTx/>
              <a:buChar char="•"/>
            </a:pPr>
            <a:r>
              <a:rPr lang="en-US"/>
              <a:t>Example represents function: (Food=great) AND ((Fast=yes) OR ((Fast=no) AND (Price=adequate))) </a:t>
            </a:r>
            <a:br>
              <a:rPr lang="en-US"/>
            </a:br>
            <a:r>
              <a:rPr lang="en-US">
                <a:sym typeface="Wingdings" charset="0"/>
              </a:rPr>
              <a:t></a:t>
            </a:r>
            <a:r>
              <a:rPr lang="en-US"/>
              <a:t> Simplify to: (Food=great) AND ((Fast=yes) OR (Price=adequate))</a:t>
            </a:r>
          </a:p>
          <a:p>
            <a:pPr>
              <a:buFontTx/>
              <a:buChar char="•"/>
            </a:pPr>
            <a:r>
              <a:rPr lang="en-US"/>
              <a:t>How would you represent:</a:t>
            </a:r>
          </a:p>
          <a:p>
            <a:pPr lvl="1">
              <a:buFontTx/>
              <a:buChar char="•"/>
            </a:pPr>
            <a:r>
              <a:rPr lang="en-US"/>
              <a:t>A AND B</a:t>
            </a:r>
          </a:p>
          <a:p>
            <a:pPr lvl="1">
              <a:buFontTx/>
              <a:buChar char="•"/>
            </a:pPr>
            <a:r>
              <a:rPr lang="en-US"/>
              <a:t>A OR B</a:t>
            </a:r>
          </a:p>
          <a:p>
            <a:pPr lvl="1">
              <a:buFontTx/>
              <a:buChar char="•"/>
            </a:pPr>
            <a:r>
              <a:rPr lang="en-US"/>
              <a:t>A XOR B</a:t>
            </a:r>
          </a:p>
          <a:p>
            <a:pPr lvl="1"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57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42E4-2D6C-4B36-9C0E-AA14E556390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71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42E4-2D6C-4B36-9C0E-AA14E556390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2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42E4-2D6C-4B36-9C0E-AA14E556390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46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04856A-C2E7-574E-A127-C2DA1A980265}" type="slidenum">
              <a:rPr lang="en-US"/>
              <a:pPr/>
              <a:t>26</a:t>
            </a:fld>
            <a:endParaRPr lang="en-US"/>
          </a:p>
        </p:txBody>
      </p:sp>
      <p:sp>
        <p:nvSpPr>
          <p:cNvPr id="94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</p:spPr>
        <p:txBody>
          <a:bodyPr/>
          <a:lstStyle/>
          <a:p>
            <a:r>
              <a:rPr lang="en-US"/>
              <a:t>Trivial Tree: Full tree with full depth, just label the nodes.</a:t>
            </a:r>
          </a:p>
        </p:txBody>
      </p:sp>
    </p:spTree>
    <p:extLst>
      <p:ext uri="{BB962C8B-B14F-4D97-AF65-F5344CB8AC3E}">
        <p14:creationId xmlns:p14="http://schemas.microsoft.com/office/powerpoint/2010/main" val="2565507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42E4-2D6C-4B36-9C0E-AA14E556390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49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0DFD8B-A8A7-6744-B03A-49017F179FFC}" type="slidenum">
              <a:rPr lang="en-US"/>
              <a:pPr/>
              <a:t>52</a:t>
            </a:fld>
            <a:endParaRPr lang="en-US"/>
          </a:p>
        </p:txBody>
      </p:sp>
      <p:sp>
        <p:nvSpPr>
          <p:cNvPr id="100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76275"/>
            <a:ext cx="4603750" cy="3452813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9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86975-1F8B-EB46-A22F-EBDA9934B02D}" type="slidenum">
              <a:rPr lang="en-US"/>
              <a:pPr/>
              <a:t>55</a:t>
            </a:fld>
            <a:endParaRPr lang="en-US"/>
          </a:p>
        </p:txBody>
      </p:sp>
      <p:sp>
        <p:nvSpPr>
          <p:cNvPr id="8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76275"/>
            <a:ext cx="4603750" cy="3452813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36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80638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2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8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9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30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29.wmf"/><Relationship Id="rId4" Type="http://schemas.openxmlformats.org/officeDocument/2006/relationships/image" Target="../media/image31.png"/><Relationship Id="rId9" Type="http://schemas.openxmlformats.org/officeDocument/2006/relationships/oleObject" Target="../embeddings/oleObject7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dirty="0"/>
              <a:t>Decision Trees </a:t>
            </a:r>
            <a:br>
              <a:rPr lang="en-US" sz="7200" dirty="0"/>
            </a:b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17526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Dr. </a:t>
            </a:r>
            <a:r>
              <a:rPr lang="en-US" dirty="0" err="1"/>
              <a:t>Uzair</a:t>
            </a:r>
            <a:r>
              <a:rPr lang="en-US" dirty="0"/>
              <a:t> Ahmad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Learning decision trees:</a:t>
            </a:r>
            <a:br>
              <a:rPr lang="en-US"/>
            </a:br>
            <a:r>
              <a:rPr lang="en-US"/>
              <a:t>An example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077200" cy="4267200"/>
          </a:xfrm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en-US" sz="1800" b="1" dirty="0"/>
              <a:t>Problem: decide whether to wait for a table at a restaurant. What </a:t>
            </a:r>
            <a:r>
              <a:rPr lang="en-US" sz="1800" b="1" dirty="0">
                <a:solidFill>
                  <a:schemeClr val="accent2"/>
                </a:solidFill>
              </a:rPr>
              <a:t>attributes</a:t>
            </a:r>
            <a:r>
              <a:rPr lang="en-US" sz="1800" b="1" dirty="0"/>
              <a:t> would you use?</a:t>
            </a:r>
          </a:p>
          <a:p>
            <a:pPr marL="381000" indent="-381000">
              <a:lnSpc>
                <a:spcPct val="90000"/>
              </a:lnSpc>
            </a:pPr>
            <a:endParaRPr lang="en-US" sz="1600" b="1" dirty="0"/>
          </a:p>
          <a:p>
            <a:pPr marL="381000" indent="-381000">
              <a:lnSpc>
                <a:spcPct val="90000"/>
              </a:lnSpc>
            </a:pPr>
            <a:r>
              <a:rPr lang="en-US" sz="1600" dirty="0"/>
              <a:t>Attributes used by R&amp;N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600" dirty="0"/>
              <a:t>Alternate: is there an alternative restaurant nearby?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600" dirty="0"/>
              <a:t>Bar: is there a comfortable bar area to wait in?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600" dirty="0"/>
              <a:t>Fri/Sat: is today Friday or Saturday?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600" dirty="0"/>
              <a:t>Hungry: are we hungry?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600" dirty="0"/>
              <a:t>Patrons: number of people in the restaurant (None, Some, Full)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600" dirty="0"/>
              <a:t>Price: price range ($, $$, $$$)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600" dirty="0"/>
              <a:t>Raining: is it raining outside?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600" dirty="0"/>
              <a:t>Reservation: have we made a reservation?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600" dirty="0"/>
              <a:t>Type: kind of restaurant (French, Italian, Thai, Burger)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600" dirty="0"/>
              <a:t> </a:t>
            </a:r>
            <a:r>
              <a:rPr lang="en-US" sz="1600" dirty="0" err="1"/>
              <a:t>WaitEstimate</a:t>
            </a:r>
            <a:r>
              <a:rPr lang="en-US" sz="1600" dirty="0"/>
              <a:t>: estimated waiting time (0-10, 10-30, 30-60, &gt;60)</a:t>
            </a:r>
          </a:p>
        </p:txBody>
      </p:sp>
      <p:sp>
        <p:nvSpPr>
          <p:cNvPr id="742404" name="Text Box 4"/>
          <p:cNvSpPr txBox="1">
            <a:spLocks noChangeArrowheads="1"/>
          </p:cNvSpPr>
          <p:nvPr/>
        </p:nvSpPr>
        <p:spPr bwMode="auto">
          <a:xfrm>
            <a:off x="2041525" y="5527675"/>
            <a:ext cx="3392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Goal predicate: WillWait?</a:t>
            </a:r>
          </a:p>
        </p:txBody>
      </p:sp>
      <p:sp>
        <p:nvSpPr>
          <p:cNvPr id="742405" name="Text Box 5"/>
          <p:cNvSpPr txBox="1">
            <a:spLocks noChangeArrowheads="1"/>
          </p:cNvSpPr>
          <p:nvPr/>
        </p:nvSpPr>
        <p:spPr bwMode="auto">
          <a:xfrm>
            <a:off x="6477000" y="2868613"/>
            <a:ext cx="218879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What about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 restaurant name?</a:t>
            </a:r>
          </a:p>
        </p:txBody>
      </p:sp>
      <p:sp>
        <p:nvSpPr>
          <p:cNvPr id="742406" name="Text Box 6"/>
          <p:cNvSpPr txBox="1">
            <a:spLocks noChangeArrowheads="1"/>
          </p:cNvSpPr>
          <p:nvPr/>
        </p:nvSpPr>
        <p:spPr bwMode="auto">
          <a:xfrm>
            <a:off x="6680200" y="4191000"/>
            <a:ext cx="243043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3333CC"/>
                </a:solidFill>
              </a:rPr>
              <a:t>It could be great for </a:t>
            </a:r>
          </a:p>
          <a:p>
            <a:r>
              <a:rPr lang="en-US" sz="1800" b="1" dirty="0">
                <a:solidFill>
                  <a:srgbClr val="3333CC"/>
                </a:solidFill>
              </a:rPr>
              <a:t>generating a small tree</a:t>
            </a:r>
          </a:p>
          <a:p>
            <a:r>
              <a:rPr lang="en-US" sz="1800" b="1" dirty="0">
                <a:solidFill>
                  <a:srgbClr val="3333CC"/>
                </a:solidFill>
              </a:rPr>
              <a:t>but 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77000" y="5638800"/>
            <a:ext cx="2478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It doesn</a:t>
            </a:r>
            <a:r>
              <a:rPr lang="en-US" sz="2000" b="1" dirty="0">
                <a:solidFill>
                  <a:srgbClr val="FF0000"/>
                </a:solidFill>
                <a:latin typeface="Arial"/>
              </a:rPr>
              <a:t>’</a:t>
            </a:r>
            <a:r>
              <a:rPr lang="en-US" sz="2000" b="1" dirty="0">
                <a:solidFill>
                  <a:srgbClr val="FF0000"/>
                </a:solidFill>
              </a:rPr>
              <a:t>t generalize!</a:t>
            </a:r>
          </a:p>
        </p:txBody>
      </p:sp>
    </p:spTree>
    <p:extLst>
      <p:ext uri="{BB962C8B-B14F-4D97-AF65-F5344CB8AC3E}">
        <p14:creationId xmlns:p14="http://schemas.microsoft.com/office/powerpoint/2010/main" val="260942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5" grpId="0"/>
      <p:bldP spid="742406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Data Set </a:t>
            </a:r>
            <a:br>
              <a:rPr lang="en-US" dirty="0"/>
            </a:br>
            <a:r>
              <a:rPr lang="en-US" dirty="0"/>
              <a:t>(10 Attributes/Dimensions)</a:t>
            </a:r>
          </a:p>
        </p:txBody>
      </p:sp>
      <p:pic>
        <p:nvPicPr>
          <p:cNvPr id="3" name="Picture 2" descr="DataS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2209800"/>
            <a:ext cx="7316222" cy="3943901"/>
          </a:xfrm>
          <a:prstGeom prst="rect">
            <a:avLst/>
          </a:prstGeom>
        </p:spPr>
      </p:pic>
      <p:sp>
        <p:nvSpPr>
          <p:cNvPr id="4" name="Rectangular Callout 3"/>
          <p:cNvSpPr/>
          <p:nvPr/>
        </p:nvSpPr>
        <p:spPr>
          <a:xfrm>
            <a:off x="838200" y="5867400"/>
            <a:ext cx="1371600" cy="381000"/>
          </a:xfrm>
          <a:prstGeom prst="wedgeRectCallout">
            <a:avLst>
              <a:gd name="adj1" fmla="val -23663"/>
              <a:gd name="adj2" fmla="val -165605"/>
            </a:avLst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12 Customer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781800" y="1371600"/>
            <a:ext cx="1752600" cy="609600"/>
            <a:chOff x="6781800" y="1371600"/>
            <a:chExt cx="1752600" cy="609600"/>
          </a:xfrm>
        </p:grpSpPr>
        <p:sp>
          <p:nvSpPr>
            <p:cNvPr id="5" name="Oval 4"/>
            <p:cNvSpPr/>
            <p:nvPr/>
          </p:nvSpPr>
          <p:spPr>
            <a:xfrm>
              <a:off x="7086600" y="13716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391400" y="13716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696200" y="13716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001000" y="13716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305800" y="13716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781800" y="13716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086600" y="1752600"/>
              <a:ext cx="228600" cy="2286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391400" y="1752600"/>
              <a:ext cx="228600" cy="2286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696200" y="1752600"/>
              <a:ext cx="228600" cy="2286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8001000" y="1752600"/>
              <a:ext cx="228600" cy="2286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8305800" y="1752600"/>
              <a:ext cx="228600" cy="2286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781800" y="1752600"/>
              <a:ext cx="228600" cy="2286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172200" y="3200400"/>
            <a:ext cx="159592" cy="2286000"/>
            <a:chOff x="6172200" y="3200400"/>
            <a:chExt cx="159592" cy="2286000"/>
          </a:xfrm>
        </p:grpSpPr>
        <p:sp>
          <p:nvSpPr>
            <p:cNvPr id="17" name="Oval 16"/>
            <p:cNvSpPr/>
            <p:nvPr/>
          </p:nvSpPr>
          <p:spPr>
            <a:xfrm>
              <a:off x="6172200" y="3200400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72200" y="3581400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172200" y="3810000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72200" y="4191000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172200" y="4572000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72200" y="5334000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72200" y="3394496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179392" y="3996904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172200" y="4377904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172200" y="475747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172200" y="49530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72200" y="5139904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ular Callout 32"/>
          <p:cNvSpPr/>
          <p:nvPr/>
        </p:nvSpPr>
        <p:spPr>
          <a:xfrm>
            <a:off x="1371600" y="1752600"/>
            <a:ext cx="914400" cy="381000"/>
          </a:xfrm>
          <a:prstGeom prst="wedgeRectCallout">
            <a:avLst>
              <a:gd name="adj1" fmla="val -9512"/>
              <a:gd name="adj2" fmla="val 284962"/>
            </a:avLst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Alternate Restaurant</a:t>
            </a:r>
          </a:p>
        </p:txBody>
      </p:sp>
      <p:sp>
        <p:nvSpPr>
          <p:cNvPr id="34" name="Rectangular Callout 33"/>
          <p:cNvSpPr/>
          <p:nvPr/>
        </p:nvSpPr>
        <p:spPr>
          <a:xfrm>
            <a:off x="2286000" y="1752600"/>
            <a:ext cx="914400" cy="381000"/>
          </a:xfrm>
          <a:prstGeom prst="wedgeRectCallout">
            <a:avLst>
              <a:gd name="adj1" fmla="val -73663"/>
              <a:gd name="adj2" fmla="val 291754"/>
            </a:avLst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Waiting Area</a:t>
            </a:r>
          </a:p>
        </p:txBody>
      </p:sp>
      <p:sp>
        <p:nvSpPr>
          <p:cNvPr id="35" name="Rectangular Callout 34"/>
          <p:cNvSpPr/>
          <p:nvPr/>
        </p:nvSpPr>
        <p:spPr>
          <a:xfrm>
            <a:off x="3352800" y="1676400"/>
            <a:ext cx="914400" cy="457200"/>
          </a:xfrm>
          <a:prstGeom prst="wedgeRectCallout">
            <a:avLst>
              <a:gd name="adj1" fmla="val -73663"/>
              <a:gd name="adj2" fmla="val 291754"/>
            </a:avLst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Customers sitting inside</a:t>
            </a:r>
          </a:p>
        </p:txBody>
      </p:sp>
      <p:cxnSp>
        <p:nvCxnSpPr>
          <p:cNvPr id="42" name="Curved Connector 41"/>
          <p:cNvCxnSpPr/>
          <p:nvPr/>
        </p:nvCxnSpPr>
        <p:spPr>
          <a:xfrm rot="5400000" flipH="1" flipV="1">
            <a:off x="6057900" y="2476500"/>
            <a:ext cx="2057400" cy="1371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3" grpId="0" animBg="1"/>
      <p:bldP spid="34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DataSe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209800"/>
            <a:ext cx="7316222" cy="394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7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T_ResturantCustomerExamp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6602" y="228600"/>
            <a:ext cx="8380198" cy="628780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6188844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Each branch /Path ends on Leaf.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T_ResturantCustomerExamp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6602" y="228600"/>
            <a:ext cx="8380198" cy="628780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6188844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Notice that the tree ignores the </a:t>
            </a:r>
            <a:r>
              <a:rPr lang="en-US" i="1" dirty="0">
                <a:solidFill>
                  <a:srgbClr val="7030A0"/>
                </a:solidFill>
              </a:rPr>
              <a:t>Price </a:t>
            </a:r>
            <a:r>
              <a:rPr lang="en-US" dirty="0">
                <a:solidFill>
                  <a:srgbClr val="7030A0"/>
                </a:solidFill>
              </a:rPr>
              <a:t>and Type attributes.</a:t>
            </a:r>
          </a:p>
        </p:txBody>
      </p:sp>
    </p:spTree>
    <p:extLst>
      <p:ext uri="{BB962C8B-B14F-4D97-AF65-F5344CB8AC3E}">
        <p14:creationId xmlns:p14="http://schemas.microsoft.com/office/powerpoint/2010/main" val="318726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Expressiveness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For a wide variety of problems, the decision tree format yields a nice, concise result. </a:t>
            </a:r>
          </a:p>
          <a:p>
            <a:r>
              <a:rPr lang="en-US" sz="2800" dirty="0"/>
              <a:t>But some functions cannot be represented concisely. </a:t>
            </a:r>
          </a:p>
          <a:p>
            <a:pPr lvl="1"/>
            <a:r>
              <a:rPr lang="en-US" dirty="0"/>
              <a:t>For example, the majority function, which</a:t>
            </a:r>
            <a:br>
              <a:rPr lang="en-US" dirty="0"/>
            </a:br>
            <a:r>
              <a:rPr lang="en-US" dirty="0"/>
              <a:t>returns true if and only if more than half of the inputs are true </a:t>
            </a:r>
          </a:p>
          <a:p>
            <a:pPr lvl="1"/>
            <a:r>
              <a:rPr lang="en-US" dirty="0"/>
              <a:t>requires an exponentially large decision tree.</a:t>
            </a:r>
          </a:p>
          <a:p>
            <a:r>
              <a:rPr lang="en-US" sz="2800" dirty="0"/>
              <a:t>There is no representation that is efficient for all kinds of functions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155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Consider the set of all Boolean functions on n attributes.</a:t>
            </a:r>
          </a:p>
          <a:p>
            <a:r>
              <a:rPr lang="en-US" sz="2800" dirty="0"/>
              <a:t>How</a:t>
            </a:r>
            <a:r>
              <a:rPr lang="en-US" sz="2800" b="1" dirty="0"/>
              <a:t> </a:t>
            </a:r>
            <a:r>
              <a:rPr lang="en-US" sz="2800" dirty="0"/>
              <a:t>many different functions are in this set? </a:t>
            </a:r>
          </a:p>
          <a:p>
            <a:r>
              <a:rPr lang="en-US" sz="2800" dirty="0"/>
              <a:t>This is just the number of different truth tables that we can write down, because the function is defined by its truth table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4572000"/>
            <a:ext cx="7391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 truth table over n attributes has 2</a:t>
            </a:r>
            <a:r>
              <a:rPr lang="en-US" sz="2800" baseline="30000" dirty="0"/>
              <a:t>n</a:t>
            </a:r>
            <a:r>
              <a:rPr lang="en-US" sz="2800" dirty="0"/>
              <a:t> rows, one for each combination of values of the attributes. </a:t>
            </a:r>
          </a:p>
        </p:txBody>
      </p:sp>
    </p:spTree>
    <p:extLst>
      <p:ext uri="{BB962C8B-B14F-4D97-AF65-F5344CB8AC3E}">
        <p14:creationId xmlns:p14="http://schemas.microsoft.com/office/powerpoint/2010/main" val="214084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Expressiveness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Decision trees can </a:t>
            </a:r>
            <a:r>
              <a:rPr lang="en-US" sz="2400" dirty="0">
                <a:solidFill>
                  <a:srgbClr val="FF0000"/>
                </a:solidFill>
              </a:rPr>
              <a:t>express any Boolean  function</a:t>
            </a:r>
            <a:r>
              <a:rPr lang="en-US" sz="2400" dirty="0"/>
              <a:t> of the input attributes.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E.g., for Boolean functions, truth table row </a:t>
            </a:r>
            <a:r>
              <a:rPr lang="en-US" sz="2400" dirty="0">
                <a:cs typeface="Arial" charset="0"/>
              </a:rPr>
              <a:t>→ </a:t>
            </a:r>
            <a:r>
              <a:rPr lang="en-US" sz="2400" dirty="0"/>
              <a:t>path to leaf: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</p:txBody>
      </p:sp>
      <p:pic>
        <p:nvPicPr>
          <p:cNvPr id="766980" name="Picture 4" descr="xor-decision-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962400"/>
            <a:ext cx="5181600" cy="173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47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Trees of Boolean Functions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591" y="1752600"/>
            <a:ext cx="308610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91" y="2578813"/>
            <a:ext cx="1809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398" y="2524125"/>
            <a:ext cx="1777362" cy="203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226" y="2524125"/>
            <a:ext cx="1713986" cy="1906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711381"/>
            <a:ext cx="294322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654" y="2493535"/>
            <a:ext cx="1854346" cy="1967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22459" y="5334000"/>
            <a:ext cx="1421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Mirrors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6267951"/>
            <a:ext cx="238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Borrowed from </a:t>
            </a:r>
            <a:r>
              <a:rPr lang="en-US" dirty="0" err="1"/>
              <a:t>Udacity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88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Trees of Boolean Functions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56" y="2338893"/>
            <a:ext cx="2514600" cy="222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006" y="1606560"/>
            <a:ext cx="2381250" cy="72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5341186" y="1580284"/>
            <a:ext cx="2952749" cy="2960162"/>
            <a:chOff x="5341186" y="1580284"/>
            <a:chExt cx="2952749" cy="2960162"/>
          </a:xfrm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3586" y="1580284"/>
              <a:ext cx="2541503" cy="675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86" y="2237896"/>
              <a:ext cx="2952749" cy="2302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91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3584" y="4180899"/>
              <a:ext cx="238523" cy="239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5030351" y="4693810"/>
            <a:ext cx="3823774" cy="1967493"/>
            <a:chOff x="5030351" y="4693810"/>
            <a:chExt cx="3823774" cy="1967493"/>
          </a:xfrm>
        </p:grpSpPr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0351" y="4724400"/>
              <a:ext cx="1713986" cy="1906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9779" y="4693810"/>
              <a:ext cx="1854346" cy="19674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152400" y="6267951"/>
            <a:ext cx="238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Borrowed from </a:t>
            </a:r>
            <a:r>
              <a:rPr lang="en-US" dirty="0" err="1"/>
              <a:t>Udacity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4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Picture of Learning   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08125"/>
            <a:ext cx="7772400" cy="4114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Learning can be seen as </a:t>
            </a:r>
            <a:r>
              <a:rPr lang="en-US" dirty="0">
                <a:solidFill>
                  <a:schemeClr val="accent2"/>
                </a:solidFill>
              </a:rPr>
              <a:t>fitting a function</a:t>
            </a:r>
            <a:r>
              <a:rPr lang="en-US" dirty="0"/>
              <a:t> to the data. We can consider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different  target functions</a:t>
            </a:r>
            <a:r>
              <a:rPr lang="en-US" dirty="0"/>
              <a:t> and therefore different hypothesis spaces. 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0" indent="0">
              <a:buNone/>
            </a:pPr>
            <a:r>
              <a:rPr lang="en-US" dirty="0"/>
              <a:t>Propositional if-then rules</a:t>
            </a:r>
          </a:p>
          <a:p>
            <a:pPr marL="0" indent="0">
              <a:buNone/>
            </a:pPr>
            <a:r>
              <a:rPr lang="en-US" dirty="0"/>
              <a:t>Decision Trees</a:t>
            </a:r>
          </a:p>
          <a:p>
            <a:pPr marL="0" indent="0">
              <a:buNone/>
            </a:pPr>
            <a:r>
              <a:rPr lang="en-US" dirty="0"/>
              <a:t>First-order if-then rules </a:t>
            </a:r>
          </a:p>
          <a:p>
            <a:pPr marL="0" indent="0">
              <a:buNone/>
            </a:pPr>
            <a:r>
              <a:rPr lang="en-US" dirty="0"/>
              <a:t>First-order logic  theory</a:t>
            </a:r>
          </a:p>
          <a:p>
            <a:pPr marL="0" indent="0">
              <a:buNone/>
            </a:pPr>
            <a:r>
              <a:rPr lang="en-US" dirty="0"/>
              <a:t>Linear functions</a:t>
            </a:r>
          </a:p>
          <a:p>
            <a:pPr marL="0" indent="0">
              <a:buNone/>
            </a:pPr>
            <a:r>
              <a:rPr lang="en-US" dirty="0"/>
              <a:t>Polynomials of  degree at most k</a:t>
            </a:r>
          </a:p>
          <a:p>
            <a:pPr marL="0" indent="0">
              <a:buNone/>
            </a:pPr>
            <a:r>
              <a:rPr lang="en-US" dirty="0"/>
              <a:t>Neural networks </a:t>
            </a:r>
          </a:p>
          <a:p>
            <a:pPr marL="0" indent="0">
              <a:buNone/>
            </a:pPr>
            <a:r>
              <a:rPr lang="en-US" dirty="0"/>
              <a:t>Java programs</a:t>
            </a:r>
          </a:p>
          <a:p>
            <a:pPr marL="0" indent="0">
              <a:buNone/>
            </a:pPr>
            <a:r>
              <a:rPr lang="en-US" dirty="0"/>
              <a:t>Turing machine</a:t>
            </a:r>
          </a:p>
          <a:p>
            <a:pPr marL="0" indent="0">
              <a:buNone/>
            </a:pP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61541" name="Text Box 5"/>
          <p:cNvSpPr txBox="1">
            <a:spLocks noChangeArrowheads="1"/>
          </p:cNvSpPr>
          <p:nvPr/>
        </p:nvSpPr>
        <p:spPr bwMode="auto">
          <a:xfrm>
            <a:off x="3276600" y="4481945"/>
            <a:ext cx="5914239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Tradeoff between 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expressiveness of a hypothesis space </a:t>
            </a:r>
          </a:p>
          <a:p>
            <a:pPr algn="ctr"/>
            <a:r>
              <a:rPr lang="en-US" sz="2000" dirty="0"/>
              <a:t>and the 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complexity of finding </a:t>
            </a:r>
            <a:r>
              <a:rPr lang="en-US" sz="2000" dirty="0">
                <a:solidFill>
                  <a:srgbClr val="7030A0"/>
                </a:solidFill>
              </a:rPr>
              <a:t>simple, consistent hypotheses</a:t>
            </a:r>
          </a:p>
          <a:p>
            <a:pPr algn="ctr"/>
            <a:r>
              <a:rPr lang="en-US" sz="2000" dirty="0"/>
              <a:t> within the space</a:t>
            </a:r>
            <a:r>
              <a:rPr lang="en-US" dirty="0"/>
              <a:t>.</a:t>
            </a:r>
          </a:p>
        </p:txBody>
      </p:sp>
      <p:sp>
        <p:nvSpPr>
          <p:cNvPr id="961542" name="Rectangle 6"/>
          <p:cNvSpPr>
            <a:spLocks noChangeArrowheads="1"/>
          </p:cNvSpPr>
          <p:nvPr/>
        </p:nvSpPr>
        <p:spPr bwMode="auto">
          <a:xfrm>
            <a:off x="4267200" y="2514600"/>
            <a:ext cx="4572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A learning problem</a:t>
            </a:r>
          </a:p>
          <a:p>
            <a:pPr algn="ctr"/>
            <a:r>
              <a:rPr lang="en-US" dirty="0"/>
              <a:t>is </a:t>
            </a:r>
            <a:r>
              <a:rPr lang="en-US" dirty="0">
                <a:solidFill>
                  <a:schemeClr val="accent2"/>
                </a:solidFill>
              </a:rPr>
              <a:t>realizable</a:t>
            </a:r>
            <a:r>
              <a:rPr lang="en-US" dirty="0"/>
              <a:t>  if its </a:t>
            </a:r>
            <a:r>
              <a:rPr lang="en-US" dirty="0">
                <a:solidFill>
                  <a:schemeClr val="accent2"/>
                </a:solidFill>
              </a:rPr>
              <a:t>hypothesis space contains the true function.</a:t>
            </a:r>
            <a:r>
              <a:rPr lang="en-US" dirty="0"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6406478"/>
            <a:ext cx="3062249" cy="319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accent2"/>
                </a:solidFill>
              </a:rPr>
              <a:t>Prof. Bart Selman, Cornell </a:t>
            </a:r>
            <a:r>
              <a:rPr lang="en-US" dirty="0" err="1">
                <a:solidFill>
                  <a:schemeClr val="accent2"/>
                </a:solidFill>
              </a:rPr>
              <a:t>Univ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76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41" grpId="0" build="allAtOnce"/>
      <p:bldP spid="9615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Trees of  Generalized</a:t>
            </a:r>
            <a:br>
              <a:rPr lang="en-US" dirty="0"/>
            </a:br>
            <a:r>
              <a:rPr lang="en-US" dirty="0"/>
              <a:t> Boolean Functions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0243"/>
            <a:ext cx="8229600" cy="4345877"/>
          </a:xfrm>
        </p:spPr>
      </p:pic>
      <p:sp>
        <p:nvSpPr>
          <p:cNvPr id="5" name="TextBox 4"/>
          <p:cNvSpPr txBox="1"/>
          <p:nvPr/>
        </p:nvSpPr>
        <p:spPr>
          <a:xfrm>
            <a:off x="152400" y="6267951"/>
            <a:ext cx="238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Borrowed from </a:t>
            </a:r>
            <a:r>
              <a:rPr lang="en-US" dirty="0" err="1"/>
              <a:t>Udacity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69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Number of Distinct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XOR is hard and OR is easy</a:t>
            </a:r>
          </a:p>
          <a:p>
            <a:pPr lvl="1"/>
            <a:r>
              <a:rPr lang="en-US" dirty="0"/>
              <a:t>In terms of the number of nodes</a:t>
            </a:r>
          </a:p>
          <a:p>
            <a:r>
              <a:rPr lang="en-US" dirty="0"/>
              <a:t>While building a DT, we don’t know which function we are building.</a:t>
            </a:r>
          </a:p>
          <a:p>
            <a:r>
              <a:rPr lang="en-US" dirty="0"/>
              <a:t>If we have to search all possible decision trees to find the best one, how many decision trees we have to worry about to look at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6267951"/>
            <a:ext cx="238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Borrowed from </a:t>
            </a:r>
            <a:r>
              <a:rPr lang="en-US" dirty="0" err="1"/>
              <a:t>Udacity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43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676400"/>
            <a:ext cx="491490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62000" y="3048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0000"/>
                </a:solidFill>
              </a:rPr>
              <a:t>Number of Distinct Decision Trees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6267951"/>
            <a:ext cx="238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Borrowed from </a:t>
            </a:r>
            <a:r>
              <a:rPr lang="en-US" dirty="0" err="1"/>
              <a:t>Udacity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50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Number of Distinct Decision Trees</a:t>
            </a:r>
          </a:p>
        </p:txBody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199"/>
            <a:ext cx="8585684" cy="4881265"/>
          </a:xfrm>
        </p:spPr>
        <p:txBody>
          <a:bodyPr>
            <a:normAutofit fontScale="70000" lnSpcReduction="20000"/>
          </a:bodyPr>
          <a:lstStyle/>
          <a:p>
            <a:r>
              <a:rPr lang="en-US" sz="3600" u="sng" dirty="0">
                <a:solidFill>
                  <a:srgbClr val="CC0099"/>
                </a:solidFill>
              </a:rPr>
              <a:t>How many distinct decision trees with </a:t>
            </a:r>
            <a:r>
              <a:rPr lang="en-US" sz="3600" i="1" u="sng" dirty="0">
                <a:solidFill>
                  <a:srgbClr val="CC0099"/>
                </a:solidFill>
              </a:rPr>
              <a:t>10</a:t>
            </a:r>
            <a:r>
              <a:rPr lang="en-US" sz="3600" u="sng" dirty="0">
                <a:solidFill>
                  <a:srgbClr val="CC0099"/>
                </a:solidFill>
              </a:rPr>
              <a:t> Boolean attributes?</a:t>
            </a:r>
          </a:p>
          <a:p>
            <a:r>
              <a:rPr lang="en-US" sz="3600" dirty="0"/>
              <a:t>= number of Boolean functions with 10 propositional symbols</a:t>
            </a:r>
          </a:p>
          <a:p>
            <a:endParaRPr lang="en-US" dirty="0"/>
          </a:p>
          <a:p>
            <a:r>
              <a:rPr lang="en-US" dirty="0"/>
              <a:t>Input features	Output</a:t>
            </a:r>
          </a:p>
          <a:p>
            <a:endParaRPr lang="en-US" dirty="0"/>
          </a:p>
          <a:p>
            <a:r>
              <a:rPr lang="en-US" dirty="0"/>
              <a:t>0 0 0 0 0 0 0 0 0 0	0/1</a:t>
            </a:r>
          </a:p>
          <a:p>
            <a:r>
              <a:rPr lang="en-US" dirty="0"/>
              <a:t>0 0 0 0 0 0 0 0 0 1	0/1</a:t>
            </a:r>
          </a:p>
          <a:p>
            <a:r>
              <a:rPr lang="en-US" dirty="0"/>
              <a:t>0 0 0 0 0 0 0 0 1 0	0/1</a:t>
            </a:r>
          </a:p>
          <a:p>
            <a:r>
              <a:rPr lang="en-US" dirty="0"/>
              <a:t>0 0 0 0 0 0 0 1 0 0	0/1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1 1 1 1 1 1 1 1 1 1	0/1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964620" name="Group 12"/>
          <p:cNvGrpSpPr>
            <a:grpSpLocks/>
          </p:cNvGrpSpPr>
          <p:nvPr/>
        </p:nvGrpSpPr>
        <p:grpSpPr bwMode="auto">
          <a:xfrm>
            <a:off x="4800600" y="3657600"/>
            <a:ext cx="4298950" cy="2057400"/>
            <a:chOff x="3024" y="2496"/>
            <a:chExt cx="2708" cy="1296"/>
          </a:xfrm>
        </p:grpSpPr>
        <p:sp>
          <p:nvSpPr>
            <p:cNvPr id="964613" name="AutoShape 5"/>
            <p:cNvSpPr>
              <a:spLocks/>
            </p:cNvSpPr>
            <p:nvPr/>
          </p:nvSpPr>
          <p:spPr bwMode="auto">
            <a:xfrm>
              <a:off x="3024" y="2496"/>
              <a:ext cx="48" cy="1296"/>
            </a:xfrm>
            <a:prstGeom prst="rightBrace">
              <a:avLst>
                <a:gd name="adj1" fmla="val 2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4614" name="Text Box 6"/>
            <p:cNvSpPr txBox="1">
              <a:spLocks noChangeArrowheads="1"/>
            </p:cNvSpPr>
            <p:nvPr/>
          </p:nvSpPr>
          <p:spPr bwMode="auto">
            <a:xfrm>
              <a:off x="3168" y="2640"/>
              <a:ext cx="2564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/>
                <a:t>How many entries does this table have?</a:t>
              </a:r>
            </a:p>
            <a:p>
              <a:endParaRPr lang="en-US" sz="1600" dirty="0"/>
            </a:p>
            <a:p>
              <a:endParaRPr lang="en-US" sz="1600" dirty="0"/>
            </a:p>
          </p:txBody>
        </p:sp>
      </p:grpSp>
      <p:sp>
        <p:nvSpPr>
          <p:cNvPr id="964615" name="Text Box 7"/>
          <p:cNvSpPr txBox="1">
            <a:spLocks noChangeArrowheads="1"/>
          </p:cNvSpPr>
          <p:nvPr/>
        </p:nvSpPr>
        <p:spPr bwMode="auto">
          <a:xfrm>
            <a:off x="6324600" y="4267200"/>
            <a:ext cx="67197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/>
              <a:t>2</a:t>
            </a:r>
            <a:r>
              <a:rPr lang="en-US" sz="3200" baseline="30000" dirty="0"/>
              <a:t>10</a:t>
            </a:r>
          </a:p>
        </p:txBody>
      </p:sp>
      <p:sp>
        <p:nvSpPr>
          <p:cNvPr id="964617" name="Text Box 9"/>
          <p:cNvSpPr txBox="1">
            <a:spLocks noChangeArrowheads="1"/>
          </p:cNvSpPr>
          <p:nvPr/>
        </p:nvSpPr>
        <p:spPr bwMode="auto">
          <a:xfrm>
            <a:off x="4800116" y="4876800"/>
            <a:ext cx="424276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So how many Boolean functions</a:t>
            </a:r>
          </a:p>
          <a:p>
            <a:pPr algn="ctr"/>
            <a:r>
              <a:rPr lang="en-US" sz="2000" b="1" dirty="0">
                <a:solidFill>
                  <a:schemeClr val="accent2"/>
                </a:solidFill>
              </a:rPr>
              <a:t> with 10 Boolean attributes are there,</a:t>
            </a:r>
          </a:p>
          <a:p>
            <a:pPr algn="ctr"/>
            <a:r>
              <a:rPr lang="en-US" sz="2000" b="1" dirty="0">
                <a:solidFill>
                  <a:schemeClr val="accent2"/>
                </a:solidFill>
              </a:rPr>
              <a:t>given that each entry can be 0/1?</a:t>
            </a:r>
          </a:p>
        </p:txBody>
      </p:sp>
      <p:sp>
        <p:nvSpPr>
          <p:cNvPr id="964619" name="Rectangle 11"/>
          <p:cNvSpPr>
            <a:spLocks noChangeArrowheads="1"/>
          </p:cNvSpPr>
          <p:nvPr/>
        </p:nvSpPr>
        <p:spPr bwMode="auto">
          <a:xfrm>
            <a:off x="6096000" y="6019800"/>
            <a:ext cx="12186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600" b="1" dirty="0"/>
              <a:t>= 2</a:t>
            </a:r>
            <a:r>
              <a:rPr lang="en-US" sz="3600" b="1" baseline="30000" dirty="0"/>
              <a:t>2</a:t>
            </a:r>
            <a:r>
              <a:rPr lang="en-US" sz="3600" b="1" baseline="60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2717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4615" grpId="0"/>
      <p:bldP spid="964617" grpId="0"/>
      <p:bldP spid="9646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Hypothesis spaces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800" u="sng" dirty="0">
                <a:solidFill>
                  <a:srgbClr val="CC0099"/>
                </a:solidFill>
              </a:rPr>
              <a:t>How many distinct decision trees with </a:t>
            </a:r>
            <a:r>
              <a:rPr lang="en-US" sz="2800" i="1" u="sng" dirty="0">
                <a:solidFill>
                  <a:srgbClr val="CC0099"/>
                </a:solidFill>
              </a:rPr>
              <a:t>n</a:t>
            </a:r>
            <a:r>
              <a:rPr lang="en-US" sz="2800" u="sng" dirty="0">
                <a:solidFill>
                  <a:srgbClr val="CC0099"/>
                </a:solidFill>
              </a:rPr>
              <a:t> Boolean attributes?</a:t>
            </a:r>
          </a:p>
          <a:p>
            <a:r>
              <a:rPr lang="en-US" sz="2800" dirty="0"/>
              <a:t>= number of distinct truth tables with 2</a:t>
            </a:r>
            <a:r>
              <a:rPr lang="en-US" sz="2800" baseline="30000" dirty="0"/>
              <a:t>n</a:t>
            </a:r>
            <a:r>
              <a:rPr lang="en-US" sz="2800" dirty="0"/>
              <a:t> rows </a:t>
            </a:r>
          </a:p>
          <a:p>
            <a:r>
              <a:rPr lang="en-US" sz="2800" dirty="0"/>
              <a:t>= number of Boolean functions = 2</a:t>
            </a:r>
            <a:r>
              <a:rPr lang="en-US" sz="2800" baseline="30000" dirty="0"/>
              <a:t>2</a:t>
            </a:r>
            <a:r>
              <a:rPr lang="en-US" sz="2800" baseline="60000" dirty="0"/>
              <a:t>n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>
                <a:solidFill>
                  <a:schemeClr val="accent2"/>
                </a:solidFill>
              </a:rPr>
              <a:t>With 6 Boolean attributes, there are 18,446,744,073,709,551,616 possible trees!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4114800"/>
            <a:ext cx="6078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E.g. how many Boolean functions on 6 attributes? A lot…</a:t>
            </a:r>
          </a:p>
        </p:txBody>
      </p:sp>
    </p:spTree>
    <p:extLst>
      <p:ext uri="{BB962C8B-B14F-4D97-AF65-F5344CB8AC3E}">
        <p14:creationId xmlns:p14="http://schemas.microsoft.com/office/powerpoint/2010/main" val="281789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763000" cy="4648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Decision trees can </a:t>
            </a:r>
            <a:r>
              <a:rPr lang="en-US" dirty="0">
                <a:solidFill>
                  <a:srgbClr val="FF0000"/>
                </a:solidFill>
              </a:rPr>
              <a:t>express any Boolean  function</a:t>
            </a:r>
            <a:r>
              <a:rPr lang="en-US" dirty="0"/>
              <a:t>. </a:t>
            </a:r>
          </a:p>
          <a:p>
            <a:r>
              <a:rPr lang="en-US" dirty="0"/>
              <a:t>Goal: Finding a </a:t>
            </a:r>
            <a:r>
              <a:rPr lang="en-US" dirty="0">
                <a:solidFill>
                  <a:schemeClr val="accent2"/>
                </a:solidFill>
              </a:rPr>
              <a:t>decision tree that agrees with training set</a:t>
            </a:r>
            <a:r>
              <a:rPr lang="en-US" dirty="0"/>
              <a:t>.</a:t>
            </a:r>
            <a:endParaRPr lang="en-US" dirty="0">
              <a:sym typeface="Wingdings" charset="0"/>
            </a:endParaRPr>
          </a:p>
          <a:p>
            <a:r>
              <a:rPr lang="en-US" dirty="0">
                <a:sym typeface="Wingdings" charset="0"/>
              </a:rPr>
              <a:t>We could construct a decision tree that has </a:t>
            </a:r>
            <a:r>
              <a:rPr lang="en-US" dirty="0">
                <a:solidFill>
                  <a:schemeClr val="accent2"/>
                </a:solidFill>
                <a:sym typeface="Wingdings" charset="0"/>
              </a:rPr>
              <a:t>one path to a leaf for each example. </a:t>
            </a:r>
          </a:p>
          <a:p>
            <a:endParaRPr lang="en-US" b="1" dirty="0">
              <a:solidFill>
                <a:schemeClr val="accent2"/>
              </a:solidFill>
              <a:sym typeface="Wingdings" charset="0"/>
            </a:endParaRPr>
          </a:p>
          <a:p>
            <a:endParaRPr lang="en-US" b="1" dirty="0">
              <a:solidFill>
                <a:schemeClr val="accent2"/>
              </a:solidFill>
              <a:sym typeface="Wingdings" charset="0"/>
            </a:endParaRPr>
          </a:p>
          <a:p>
            <a:endParaRPr lang="en-US" b="1" dirty="0">
              <a:solidFill>
                <a:schemeClr val="accent2"/>
              </a:solidFill>
              <a:sym typeface="Wingdings" charset="0"/>
            </a:endParaRPr>
          </a:p>
          <a:p>
            <a:endParaRPr lang="en-US" b="1" dirty="0">
              <a:solidFill>
                <a:schemeClr val="accent2"/>
              </a:solidFill>
              <a:sym typeface="Wingdings" charset="0"/>
            </a:endParaRPr>
          </a:p>
          <a:p>
            <a:r>
              <a:rPr lang="en-US" b="1" dirty="0">
                <a:solidFill>
                  <a:srgbClr val="FF0000"/>
                </a:solidFill>
                <a:sym typeface="Wingdings" charset="0"/>
              </a:rPr>
              <a:t>Overall Goal:</a:t>
            </a:r>
            <a:r>
              <a:rPr lang="en-US" b="1" dirty="0">
                <a:sym typeface="Wingdings" charset="0"/>
              </a:rPr>
              <a:t> get a good classification with a </a:t>
            </a:r>
            <a:r>
              <a:rPr lang="en-US" b="1" dirty="0">
                <a:solidFill>
                  <a:schemeClr val="accent2"/>
                </a:solidFill>
                <a:sym typeface="Wingdings" charset="0"/>
              </a:rPr>
              <a:t>small number of tests</a:t>
            </a:r>
            <a:r>
              <a:rPr lang="en-US" b="1" dirty="0">
                <a:sym typeface="Wingdings" charset="0"/>
              </a:rPr>
              <a:t>.</a:t>
            </a:r>
            <a:endParaRPr lang="en-US" dirty="0"/>
          </a:p>
        </p:txBody>
      </p:sp>
      <p:sp>
        <p:nvSpPr>
          <p:cNvPr id="76800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Decision tree learning Algorithm </a:t>
            </a:r>
          </a:p>
        </p:txBody>
      </p:sp>
      <p:sp>
        <p:nvSpPr>
          <p:cNvPr id="768006" name="Rectangle 6"/>
          <p:cNvSpPr>
            <a:spLocks noChangeArrowheads="1"/>
          </p:cNvSpPr>
          <p:nvPr/>
        </p:nvSpPr>
        <p:spPr bwMode="auto">
          <a:xfrm>
            <a:off x="533400" y="4307276"/>
            <a:ext cx="822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  <a:sym typeface="Wingdings" charset="0"/>
              </a:rPr>
              <a:t>Problem:</a:t>
            </a:r>
            <a:r>
              <a:rPr lang="en-US" sz="2400" b="1" dirty="0">
                <a:sym typeface="Wingdings" charset="0"/>
              </a:rPr>
              <a:t> This approach would just memorize examples. How to deal with new examples? </a:t>
            </a:r>
            <a:r>
              <a:rPr lang="en-US" sz="2400" b="1" dirty="0">
                <a:solidFill>
                  <a:schemeClr val="accent2"/>
                </a:solidFill>
                <a:sym typeface="Wingdings" charset="0"/>
              </a:rPr>
              <a:t>It </a:t>
            </a:r>
            <a:r>
              <a:rPr lang="en-US" sz="2400" b="1" dirty="0" err="1">
                <a:solidFill>
                  <a:schemeClr val="accent2"/>
                </a:solidFill>
                <a:sym typeface="Wingdings" charset="0"/>
              </a:rPr>
              <a:t>doesn</a:t>
            </a:r>
            <a:r>
              <a:rPr lang="ja-JP" altLang="en-US" sz="2400" b="1" dirty="0">
                <a:solidFill>
                  <a:schemeClr val="accent2"/>
                </a:solidFill>
                <a:latin typeface="Arial"/>
                <a:sym typeface="Wingdings" charset="0"/>
              </a:rPr>
              <a:t>’</a:t>
            </a:r>
            <a:r>
              <a:rPr lang="en-US" sz="2400" b="1" dirty="0">
                <a:solidFill>
                  <a:schemeClr val="accent2"/>
                </a:solidFill>
                <a:sym typeface="Wingdings" charset="0"/>
              </a:rPr>
              <a:t>t generalize</a:t>
            </a:r>
            <a:r>
              <a:rPr lang="en-US" sz="2400" b="1" dirty="0">
                <a:sym typeface="Wingdings" charset="0"/>
              </a:rPr>
              <a:t>!</a:t>
            </a:r>
          </a:p>
        </p:txBody>
      </p:sp>
      <p:sp>
        <p:nvSpPr>
          <p:cNvPr id="768007" name="Text Box 7"/>
          <p:cNvSpPr txBox="1">
            <a:spLocks noChangeArrowheads="1"/>
          </p:cNvSpPr>
          <p:nvPr/>
        </p:nvSpPr>
        <p:spPr bwMode="auto">
          <a:xfrm>
            <a:off x="574964" y="6019800"/>
            <a:ext cx="70409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</a:rPr>
              <a:t>We want a compact/smallest tree.</a:t>
            </a:r>
          </a:p>
          <a:p>
            <a:r>
              <a:rPr lang="en-US" sz="1800" b="1" dirty="0">
                <a:solidFill>
                  <a:schemeClr val="accent2"/>
                </a:solidFill>
              </a:rPr>
              <a:t>But finding the </a:t>
            </a:r>
            <a:r>
              <a:rPr lang="en-US" sz="1800" b="1" dirty="0">
                <a:solidFill>
                  <a:srgbClr val="FF0000"/>
                </a:solidFill>
              </a:rPr>
              <a:t>smallest tree consistent with the examples is NP-hard!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3735004"/>
            <a:ext cx="7899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333CC"/>
                </a:solidFill>
              </a:rPr>
              <a:t>What is the problem with this from a learning point of view?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59712" y="6550223"/>
            <a:ext cx="2784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Non-deterministic Polynomial-time </a:t>
            </a:r>
          </a:p>
        </p:txBody>
      </p:sp>
    </p:spTree>
    <p:extLst>
      <p:ext uri="{BB962C8B-B14F-4D97-AF65-F5344CB8AC3E}">
        <p14:creationId xmlns:p14="http://schemas.microsoft.com/office/powerpoint/2010/main" val="252395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6" grpId="0"/>
      <p:bldP spid="2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76200"/>
            <a:ext cx="7772400" cy="11430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Picking the Best Attribute to Split 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848600" cy="3352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Ockham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Razor:</a:t>
            </a:r>
          </a:p>
          <a:p>
            <a:pPr lvl="1"/>
            <a:r>
              <a:rPr lang="en-US" dirty="0"/>
              <a:t>All other things being equal, choose the </a:t>
            </a:r>
            <a:r>
              <a:rPr lang="en-US" dirty="0">
                <a:solidFill>
                  <a:schemeClr val="accent2"/>
                </a:solidFill>
              </a:rPr>
              <a:t>simplest explanation</a:t>
            </a:r>
          </a:p>
          <a:p>
            <a:r>
              <a:rPr lang="en-US" dirty="0"/>
              <a:t>Decision Tree Induction:</a:t>
            </a:r>
          </a:p>
          <a:p>
            <a:pPr lvl="1"/>
            <a:r>
              <a:rPr lang="en-US" dirty="0"/>
              <a:t>Find </a:t>
            </a:r>
            <a:r>
              <a:rPr lang="en-US" dirty="0">
                <a:solidFill>
                  <a:schemeClr val="accent2"/>
                </a:solidFill>
              </a:rPr>
              <a:t>the smallest tree</a:t>
            </a:r>
            <a:r>
              <a:rPr lang="en-US" dirty="0"/>
              <a:t> that classifies the training data correctly</a:t>
            </a:r>
          </a:p>
          <a:p>
            <a:r>
              <a:rPr lang="en-US" dirty="0"/>
              <a:t>Problem</a:t>
            </a:r>
          </a:p>
          <a:p>
            <a:pPr lvl="1"/>
            <a:r>
              <a:rPr lang="en-US" dirty="0"/>
              <a:t>Finding the smallest tree is </a:t>
            </a:r>
            <a:r>
              <a:rPr lang="en-US" dirty="0">
                <a:solidFill>
                  <a:schemeClr val="accent2"/>
                </a:solidFill>
              </a:rPr>
              <a:t>computationally hard </a:t>
            </a:r>
            <a:r>
              <a:rPr lang="en-US" dirty="0">
                <a:solidFill>
                  <a:schemeClr val="accent2"/>
                </a:solidFill>
                <a:sym typeface="Wingdings" charset="0"/>
              </a:rPr>
              <a:t>!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Use heuristic search (</a:t>
            </a:r>
            <a:r>
              <a:rPr lang="en-US" dirty="0">
                <a:solidFill>
                  <a:schemeClr val="accent2"/>
                </a:solidFill>
              </a:rPr>
              <a:t>greedy search</a:t>
            </a:r>
            <a:r>
              <a:rPr lang="en-US" dirty="0"/>
              <a:t>)</a:t>
            </a:r>
          </a:p>
        </p:txBody>
      </p:sp>
      <p:sp>
        <p:nvSpPr>
          <p:cNvPr id="942084" name="Rectangle 4"/>
          <p:cNvSpPr>
            <a:spLocks noChangeArrowheads="1"/>
          </p:cNvSpPr>
          <p:nvPr/>
        </p:nvSpPr>
        <p:spPr bwMode="auto">
          <a:xfrm>
            <a:off x="381000" y="4267200"/>
            <a:ext cx="7772400" cy="163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b="1" dirty="0">
                <a:solidFill>
                  <a:srgbClr val="FF0000"/>
                </a:solidFill>
              </a:rPr>
              <a:t>Key Heuristics: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b="1" dirty="0">
                <a:solidFill>
                  <a:srgbClr val="FF0000"/>
                </a:solidFill>
              </a:rPr>
              <a:t>Pick attribute that </a:t>
            </a:r>
            <a:r>
              <a:rPr lang="en-US" sz="2000" b="1" i="1" dirty="0">
                <a:solidFill>
                  <a:srgbClr val="FF0000"/>
                </a:solidFill>
              </a:rPr>
              <a:t>maximizes information (Information Gain)</a:t>
            </a:r>
          </a:p>
          <a:p>
            <a:pPr lvl="1">
              <a:spcBef>
                <a:spcPct val="20000"/>
              </a:spcBef>
            </a:pPr>
            <a:r>
              <a:rPr lang="en-US" sz="2000" b="1" dirty="0">
                <a:solidFill>
                  <a:srgbClr val="FF0000"/>
                </a:solidFill>
              </a:rPr>
              <a:t>     i.e. “most informative”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b="1" dirty="0"/>
              <a:t>Other statistical tests</a:t>
            </a:r>
          </a:p>
        </p:txBody>
      </p:sp>
      <p:sp>
        <p:nvSpPr>
          <p:cNvPr id="942085" name="Line 5"/>
          <p:cNvSpPr>
            <a:spLocks noChangeShapeType="1"/>
          </p:cNvSpPr>
          <p:nvPr/>
        </p:nvSpPr>
        <p:spPr bwMode="auto">
          <a:xfrm flipH="1">
            <a:off x="8077200" y="48768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3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42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42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4" grpId="0"/>
      <p:bldP spid="94208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ataSe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209800"/>
            <a:ext cx="7316222" cy="3943901"/>
          </a:xfrm>
          <a:prstGeom prst="rect">
            <a:avLst/>
          </a:prstGeom>
        </p:spPr>
      </p:pic>
      <p:grpSp>
        <p:nvGrpSpPr>
          <p:cNvPr id="25" name="Group 30"/>
          <p:cNvGrpSpPr/>
          <p:nvPr/>
        </p:nvGrpSpPr>
        <p:grpSpPr>
          <a:xfrm>
            <a:off x="6172200" y="3200400"/>
            <a:ext cx="159592" cy="2286000"/>
            <a:chOff x="6172200" y="3200400"/>
            <a:chExt cx="159592" cy="2286000"/>
          </a:xfrm>
        </p:grpSpPr>
        <p:sp>
          <p:nvSpPr>
            <p:cNvPr id="17" name="Oval 16"/>
            <p:cNvSpPr/>
            <p:nvPr/>
          </p:nvSpPr>
          <p:spPr>
            <a:xfrm>
              <a:off x="6172200" y="3200400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72200" y="3581400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172200" y="3810000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72200" y="4191000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172200" y="4572000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72200" y="5334000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72200" y="3394496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179392" y="3996904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172200" y="4377904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172200" y="475747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172200" y="49530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72200" y="5139904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5500" y="304800"/>
            <a:ext cx="32385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1" name="Group 50"/>
          <p:cNvGrpSpPr/>
          <p:nvPr/>
        </p:nvGrpSpPr>
        <p:grpSpPr>
          <a:xfrm>
            <a:off x="1650522" y="4367844"/>
            <a:ext cx="4497234" cy="915834"/>
            <a:chOff x="1650522" y="4367844"/>
            <a:chExt cx="4497234" cy="915834"/>
          </a:xfrm>
        </p:grpSpPr>
        <p:sp>
          <p:nvSpPr>
            <p:cNvPr id="40" name="Rectangle 39"/>
            <p:cNvSpPr/>
            <p:nvPr/>
          </p:nvSpPr>
          <p:spPr>
            <a:xfrm>
              <a:off x="1650522" y="4367844"/>
              <a:ext cx="4495800" cy="145208"/>
            </a:xfrm>
            <a:prstGeom prst="rect">
              <a:avLst/>
            </a:prstGeom>
            <a:solidFill>
              <a:srgbClr val="FF000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51956" y="5138470"/>
              <a:ext cx="4495800" cy="145208"/>
            </a:xfrm>
            <a:prstGeom prst="rect">
              <a:avLst/>
            </a:prstGeom>
            <a:solidFill>
              <a:srgbClr val="FF000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Down Arrow 44"/>
          <p:cNvSpPr/>
          <p:nvPr/>
        </p:nvSpPr>
        <p:spPr>
          <a:xfrm>
            <a:off x="3099756" y="2564922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1650522" y="3200400"/>
            <a:ext cx="4513052" cy="1498122"/>
            <a:chOff x="1650522" y="3200400"/>
            <a:chExt cx="4513052" cy="1498122"/>
          </a:xfrm>
        </p:grpSpPr>
        <p:sp>
          <p:nvSpPr>
            <p:cNvPr id="46" name="Rectangle 45"/>
            <p:cNvSpPr/>
            <p:nvPr/>
          </p:nvSpPr>
          <p:spPr>
            <a:xfrm>
              <a:off x="1650522" y="4191000"/>
              <a:ext cx="4495800" cy="145208"/>
            </a:xfrm>
            <a:prstGeom prst="rect">
              <a:avLst/>
            </a:prstGeom>
            <a:solidFill>
              <a:srgbClr val="00B05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651956" y="4553314"/>
              <a:ext cx="4495800" cy="145208"/>
            </a:xfrm>
            <a:prstGeom prst="rect">
              <a:avLst/>
            </a:prstGeom>
            <a:solidFill>
              <a:srgbClr val="00B05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667774" y="3581400"/>
              <a:ext cx="4495800" cy="145208"/>
            </a:xfrm>
            <a:prstGeom prst="rect">
              <a:avLst/>
            </a:prstGeom>
            <a:solidFill>
              <a:srgbClr val="00B05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650522" y="3200400"/>
              <a:ext cx="4495800" cy="145208"/>
            </a:xfrm>
            <a:prstGeom prst="rect">
              <a:avLst/>
            </a:prstGeom>
            <a:solidFill>
              <a:srgbClr val="00B05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633270" y="3387304"/>
            <a:ext cx="4523112" cy="2090470"/>
            <a:chOff x="1633270" y="3387304"/>
            <a:chExt cx="4523112" cy="2090470"/>
          </a:xfrm>
        </p:grpSpPr>
        <p:sp>
          <p:nvSpPr>
            <p:cNvPr id="52" name="Rectangle 51"/>
            <p:cNvSpPr/>
            <p:nvPr/>
          </p:nvSpPr>
          <p:spPr>
            <a:xfrm>
              <a:off x="1659148" y="3810000"/>
              <a:ext cx="4495800" cy="145208"/>
            </a:xfrm>
            <a:prstGeom prst="rect">
              <a:avLst/>
            </a:prstGeom>
            <a:solidFill>
              <a:srgbClr val="00B050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50522" y="5332566"/>
              <a:ext cx="4495800" cy="145208"/>
            </a:xfrm>
            <a:prstGeom prst="rect">
              <a:avLst/>
            </a:prstGeom>
            <a:solidFill>
              <a:srgbClr val="00B050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650522" y="4953000"/>
              <a:ext cx="4495800" cy="145208"/>
            </a:xfrm>
            <a:prstGeom prst="rect">
              <a:avLst/>
            </a:prstGeom>
            <a:solidFill>
              <a:srgbClr val="FF00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651956" y="4756036"/>
              <a:ext cx="4495800" cy="145208"/>
            </a:xfrm>
            <a:prstGeom prst="rect">
              <a:avLst/>
            </a:prstGeom>
            <a:solidFill>
              <a:srgbClr val="FF00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60582" y="3979652"/>
              <a:ext cx="4495800" cy="145208"/>
            </a:xfrm>
            <a:prstGeom prst="rect">
              <a:avLst/>
            </a:prstGeom>
            <a:solidFill>
              <a:srgbClr val="FF00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633270" y="3387304"/>
              <a:ext cx="4495800" cy="145208"/>
            </a:xfrm>
            <a:prstGeom prst="rect">
              <a:avLst/>
            </a:prstGeom>
            <a:solidFill>
              <a:srgbClr val="FF00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ataSe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1908" y="2880601"/>
            <a:ext cx="7316222" cy="3943901"/>
          </a:xfrm>
          <a:prstGeom prst="rect">
            <a:avLst/>
          </a:prstGeom>
        </p:spPr>
      </p:pic>
      <p:grpSp>
        <p:nvGrpSpPr>
          <p:cNvPr id="25" name="Group 30"/>
          <p:cNvGrpSpPr/>
          <p:nvPr/>
        </p:nvGrpSpPr>
        <p:grpSpPr>
          <a:xfrm>
            <a:off x="7099708" y="3871201"/>
            <a:ext cx="159592" cy="2286000"/>
            <a:chOff x="6172200" y="3200400"/>
            <a:chExt cx="159592" cy="2286000"/>
          </a:xfrm>
        </p:grpSpPr>
        <p:sp>
          <p:nvSpPr>
            <p:cNvPr id="17" name="Oval 16"/>
            <p:cNvSpPr/>
            <p:nvPr/>
          </p:nvSpPr>
          <p:spPr>
            <a:xfrm>
              <a:off x="6172200" y="3200400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72200" y="3581400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172200" y="3810000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72200" y="4191000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172200" y="4572000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72200" y="5334000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72200" y="3394496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179392" y="3996904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172200" y="4377904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172200" y="475747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172200" y="49530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72200" y="5139904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578030" y="5038645"/>
            <a:ext cx="4497234" cy="915834"/>
            <a:chOff x="1650522" y="4367844"/>
            <a:chExt cx="4497234" cy="915834"/>
          </a:xfrm>
        </p:grpSpPr>
        <p:sp>
          <p:nvSpPr>
            <p:cNvPr id="40" name="Rectangle 39"/>
            <p:cNvSpPr/>
            <p:nvPr/>
          </p:nvSpPr>
          <p:spPr>
            <a:xfrm>
              <a:off x="1650522" y="4367844"/>
              <a:ext cx="4495800" cy="145208"/>
            </a:xfrm>
            <a:prstGeom prst="rect">
              <a:avLst/>
            </a:prstGeom>
            <a:solidFill>
              <a:srgbClr val="FF000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51956" y="5138470"/>
              <a:ext cx="4495800" cy="145208"/>
            </a:xfrm>
            <a:prstGeom prst="rect">
              <a:avLst/>
            </a:prstGeom>
            <a:solidFill>
              <a:srgbClr val="FF000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Down Arrow 44"/>
          <p:cNvSpPr/>
          <p:nvPr/>
        </p:nvSpPr>
        <p:spPr>
          <a:xfrm>
            <a:off x="6261508" y="3235723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2578030" y="3871201"/>
            <a:ext cx="4513052" cy="1498122"/>
            <a:chOff x="1650522" y="3200400"/>
            <a:chExt cx="4513052" cy="1498122"/>
          </a:xfrm>
        </p:grpSpPr>
        <p:sp>
          <p:nvSpPr>
            <p:cNvPr id="46" name="Rectangle 45"/>
            <p:cNvSpPr/>
            <p:nvPr/>
          </p:nvSpPr>
          <p:spPr>
            <a:xfrm>
              <a:off x="1650522" y="4191000"/>
              <a:ext cx="4495800" cy="145208"/>
            </a:xfrm>
            <a:prstGeom prst="rect">
              <a:avLst/>
            </a:prstGeom>
            <a:solidFill>
              <a:srgbClr val="00B05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651956" y="4553314"/>
              <a:ext cx="4495800" cy="145208"/>
            </a:xfrm>
            <a:prstGeom prst="rect">
              <a:avLst/>
            </a:prstGeom>
            <a:solidFill>
              <a:srgbClr val="00B05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667774" y="3581400"/>
              <a:ext cx="4495800" cy="145208"/>
            </a:xfrm>
            <a:prstGeom prst="rect">
              <a:avLst/>
            </a:prstGeom>
            <a:solidFill>
              <a:srgbClr val="00B05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650522" y="3200400"/>
              <a:ext cx="4495800" cy="145208"/>
            </a:xfrm>
            <a:prstGeom prst="rect">
              <a:avLst/>
            </a:prstGeom>
            <a:solidFill>
              <a:srgbClr val="00B05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560778" y="4058105"/>
            <a:ext cx="4523112" cy="2090470"/>
            <a:chOff x="1633270" y="3387304"/>
            <a:chExt cx="4523112" cy="2090470"/>
          </a:xfrm>
        </p:grpSpPr>
        <p:sp>
          <p:nvSpPr>
            <p:cNvPr id="52" name="Rectangle 51"/>
            <p:cNvSpPr/>
            <p:nvPr/>
          </p:nvSpPr>
          <p:spPr>
            <a:xfrm>
              <a:off x="1659148" y="3810000"/>
              <a:ext cx="4495800" cy="145208"/>
            </a:xfrm>
            <a:prstGeom prst="rect">
              <a:avLst/>
            </a:prstGeom>
            <a:solidFill>
              <a:srgbClr val="00B050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50522" y="5332566"/>
              <a:ext cx="4495800" cy="145208"/>
            </a:xfrm>
            <a:prstGeom prst="rect">
              <a:avLst/>
            </a:prstGeom>
            <a:solidFill>
              <a:srgbClr val="00B050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650522" y="4953000"/>
              <a:ext cx="4495800" cy="145208"/>
            </a:xfrm>
            <a:prstGeom prst="rect">
              <a:avLst/>
            </a:prstGeom>
            <a:solidFill>
              <a:srgbClr val="FF00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651956" y="4756036"/>
              <a:ext cx="4495800" cy="145208"/>
            </a:xfrm>
            <a:prstGeom prst="rect">
              <a:avLst/>
            </a:prstGeom>
            <a:solidFill>
              <a:srgbClr val="FF00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60582" y="3979652"/>
              <a:ext cx="4495800" cy="145208"/>
            </a:xfrm>
            <a:prstGeom prst="rect">
              <a:avLst/>
            </a:prstGeom>
            <a:solidFill>
              <a:srgbClr val="FF00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633270" y="3387304"/>
              <a:ext cx="4495800" cy="145208"/>
            </a:xfrm>
            <a:prstGeom prst="rect">
              <a:avLst/>
            </a:prstGeom>
            <a:solidFill>
              <a:srgbClr val="FF00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760770" y="146050"/>
            <a:ext cx="2849830" cy="1873250"/>
            <a:chOff x="5760770" y="146050"/>
            <a:chExt cx="2849830" cy="1873250"/>
          </a:xfrm>
        </p:grpSpPr>
        <p:sp>
          <p:nvSpPr>
            <p:cNvPr id="2" name="Rectangle 1"/>
            <p:cNvSpPr/>
            <p:nvPr/>
          </p:nvSpPr>
          <p:spPr>
            <a:xfrm>
              <a:off x="6934200" y="762000"/>
              <a:ext cx="16764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Est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8218944" y="495300"/>
              <a:ext cx="152400" cy="1905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950200" y="488950"/>
              <a:ext cx="152400" cy="1905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609344" y="495300"/>
              <a:ext cx="152400" cy="1905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7315200" y="482600"/>
              <a:ext cx="152400" cy="1905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023100" y="482600"/>
              <a:ext cx="152400" cy="1905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8458200" y="495300"/>
              <a:ext cx="152400" cy="1905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8218944" y="152400"/>
              <a:ext cx="152400" cy="1905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950200" y="146050"/>
              <a:ext cx="152400" cy="1905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609344" y="146050"/>
              <a:ext cx="152400" cy="1905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304544" y="152400"/>
              <a:ext cx="152400" cy="1905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7012444" y="152400"/>
              <a:ext cx="152400" cy="1905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8458200" y="152400"/>
              <a:ext cx="152400" cy="1905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2" idx="2"/>
            </p:cNvCxnSpPr>
            <p:nvPr/>
          </p:nvCxnSpPr>
          <p:spPr>
            <a:xfrm flipH="1">
              <a:off x="6035966" y="1143000"/>
              <a:ext cx="1736434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 rot="20862866">
              <a:off x="6463599" y="1181789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0,10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6234658" y="1581666"/>
              <a:ext cx="152400" cy="1905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6012073" y="1581666"/>
              <a:ext cx="152400" cy="1905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773241" y="1581666"/>
              <a:ext cx="152400" cy="1905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6527978" y="1581666"/>
              <a:ext cx="152400" cy="1905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6019800" y="1828800"/>
              <a:ext cx="152400" cy="1905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760770" y="1828800"/>
              <a:ext cx="152400" cy="1905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>
              <a:stCxn id="2" idx="2"/>
            </p:cNvCxnSpPr>
            <p:nvPr/>
          </p:nvCxnSpPr>
          <p:spPr>
            <a:xfrm flipH="1">
              <a:off x="7175500" y="1143000"/>
              <a:ext cx="596900" cy="438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7001788" y="1826141"/>
              <a:ext cx="152400" cy="1905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7001788" y="1562616"/>
              <a:ext cx="152400" cy="1905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 rot="19666331">
              <a:off x="7062886" y="1250699"/>
              <a:ext cx="5164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10-30</a:t>
              </a:r>
            </a:p>
          </p:txBody>
        </p:sp>
        <p:cxnSp>
          <p:nvCxnSpPr>
            <p:cNvPr id="73" name="Straight Connector 72"/>
            <p:cNvCxnSpPr>
              <a:stCxn id="2" idx="2"/>
            </p:cNvCxnSpPr>
            <p:nvPr/>
          </p:nvCxnSpPr>
          <p:spPr>
            <a:xfrm flipH="1">
              <a:off x="7685544" y="1143000"/>
              <a:ext cx="86856" cy="438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7577485" y="1826141"/>
              <a:ext cx="152400" cy="1905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7577485" y="1562616"/>
              <a:ext cx="152400" cy="1905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 rot="17293149">
              <a:off x="7402655" y="1264281"/>
              <a:ext cx="50206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30-60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 rot="2438159">
              <a:off x="7954212" y="1206542"/>
              <a:ext cx="38985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&gt;60</a:t>
              </a:r>
            </a:p>
          </p:txBody>
        </p:sp>
        <p:cxnSp>
          <p:nvCxnSpPr>
            <p:cNvPr id="78" name="Straight Connector 77"/>
            <p:cNvCxnSpPr>
              <a:stCxn id="76" idx="3"/>
            </p:cNvCxnSpPr>
            <p:nvPr/>
          </p:nvCxnSpPr>
          <p:spPr>
            <a:xfrm>
              <a:off x="7732171" y="1152793"/>
              <a:ext cx="486773" cy="409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8371344" y="1600716"/>
              <a:ext cx="152400" cy="1905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8112314" y="1600716"/>
              <a:ext cx="152400" cy="1905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084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decision to make ?</a:t>
            </a:r>
          </a:p>
          <a:p>
            <a:pPr lvl="1"/>
            <a:r>
              <a:rPr lang="en-US" dirty="0"/>
              <a:t>Which attribute is going to be the </a:t>
            </a:r>
            <a:r>
              <a:rPr lang="en-US" dirty="0">
                <a:solidFill>
                  <a:srgbClr val="00B050"/>
                </a:solidFill>
              </a:rPr>
              <a:t>root of the tree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Which attribute </a:t>
            </a:r>
            <a:r>
              <a:rPr lang="en-US" b="1" dirty="0">
                <a:solidFill>
                  <a:srgbClr val="00B050"/>
                </a:solidFill>
              </a:rPr>
              <a:t>explains the most</a:t>
            </a:r>
            <a:r>
              <a:rPr lang="en-US" dirty="0"/>
              <a:t> whether customer will wait or not ?</a:t>
            </a:r>
          </a:p>
        </p:txBody>
      </p:sp>
      <p:pic>
        <p:nvPicPr>
          <p:cNvPr id="4" name="Picture 3" descr="DT_ResturantCustomerExampl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4267200"/>
            <a:ext cx="6830379" cy="19243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Learning</a:t>
            </a:r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429000"/>
            <a:ext cx="7924800" cy="2743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Input:</a:t>
            </a:r>
            <a:r>
              <a:rPr lang="en-US" sz="2000" dirty="0"/>
              <a:t> an object or situation described by a set of attributes (or features)</a:t>
            </a:r>
          </a:p>
          <a:p>
            <a:pPr marL="0" indent="0">
              <a:buNone/>
            </a:pPr>
            <a:r>
              <a:rPr lang="en-US" sz="2000" b="1" dirty="0"/>
              <a:t>Output:</a:t>
            </a:r>
            <a:r>
              <a:rPr lang="en-US" sz="2000" dirty="0"/>
              <a:t> a </a:t>
            </a:r>
            <a:r>
              <a:rPr lang="ja-JP" altLang="en-US" sz="2000" dirty="0">
                <a:latin typeface="Arial"/>
              </a:rPr>
              <a:t>“</a:t>
            </a:r>
            <a:r>
              <a:rPr lang="en-US" sz="2000" dirty="0"/>
              <a:t>decision</a:t>
            </a:r>
            <a:r>
              <a:rPr lang="ja-JP" altLang="en-US" sz="2000" dirty="0">
                <a:latin typeface="Arial"/>
              </a:rPr>
              <a:t>”</a:t>
            </a:r>
            <a:r>
              <a:rPr lang="en-US" sz="2000" dirty="0"/>
              <a:t> – the predicts output value for the input.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accent2"/>
                </a:solidFill>
              </a:rPr>
              <a:t>input</a:t>
            </a:r>
            <a:r>
              <a:rPr lang="en-US" sz="2000" dirty="0"/>
              <a:t> attributes and the </a:t>
            </a:r>
            <a:r>
              <a:rPr lang="en-US" sz="2000" dirty="0">
                <a:solidFill>
                  <a:schemeClr val="accent2"/>
                </a:solidFill>
              </a:rPr>
              <a:t>outputs</a:t>
            </a:r>
            <a:r>
              <a:rPr lang="en-US" sz="2000" dirty="0"/>
              <a:t> can be </a:t>
            </a:r>
            <a:r>
              <a:rPr lang="en-US" sz="2000" dirty="0">
                <a:solidFill>
                  <a:schemeClr val="accent2"/>
                </a:solidFill>
              </a:rPr>
              <a:t>discrete</a:t>
            </a:r>
            <a:r>
              <a:rPr lang="en-US" sz="2000" dirty="0"/>
              <a:t> or </a:t>
            </a:r>
            <a:r>
              <a:rPr lang="en-US" sz="2000" dirty="0">
                <a:solidFill>
                  <a:schemeClr val="accent2"/>
                </a:solidFill>
              </a:rPr>
              <a:t>continuous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will focus on decision trees for </a:t>
            </a:r>
            <a:r>
              <a:rPr lang="en-US" sz="2000" dirty="0">
                <a:solidFill>
                  <a:srgbClr val="FF0000"/>
                </a:solidFill>
              </a:rPr>
              <a:t>Boolean classification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/>
              <a:t>	each example is classified as </a:t>
            </a:r>
            <a:r>
              <a:rPr lang="en-US" sz="2000" dirty="0">
                <a:solidFill>
                  <a:schemeClr val="accent2"/>
                </a:solidFill>
              </a:rPr>
              <a:t>positive</a:t>
            </a:r>
            <a:r>
              <a:rPr lang="en-US" sz="2000" dirty="0"/>
              <a:t> or </a:t>
            </a:r>
            <a:r>
              <a:rPr lang="en-US" sz="2000" dirty="0">
                <a:solidFill>
                  <a:schemeClr val="accent2"/>
                </a:solidFill>
              </a:rPr>
              <a:t>negative.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endParaRPr lang="en-US" sz="2000" dirty="0">
              <a:solidFill>
                <a:srgbClr val="FF0000"/>
              </a:solidFill>
              <a:sym typeface="Wingdings" charset="0"/>
            </a:endParaRPr>
          </a:p>
        </p:txBody>
      </p:sp>
      <p:sp>
        <p:nvSpPr>
          <p:cNvPr id="764934" name="Rectangle 6"/>
          <p:cNvSpPr>
            <a:spLocks noChangeArrowheads="1"/>
          </p:cNvSpPr>
          <p:nvPr/>
        </p:nvSpPr>
        <p:spPr bwMode="auto">
          <a:xfrm>
            <a:off x="228600" y="1219200"/>
            <a:ext cx="8915400" cy="2074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/>
              <a:t>Task: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800" dirty="0"/>
              <a:t> Given: collection of examples (x, f(x))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800" dirty="0"/>
              <a:t> Return: a function </a:t>
            </a:r>
            <a:r>
              <a:rPr lang="en-US" sz="2800" i="1" dirty="0"/>
              <a:t>h </a:t>
            </a:r>
            <a:r>
              <a:rPr lang="en-US" sz="2800" dirty="0"/>
              <a:t>(</a:t>
            </a:r>
            <a:r>
              <a:rPr lang="en-US" sz="2800" i="1" dirty="0"/>
              <a:t>hypothesis</a:t>
            </a:r>
            <a:r>
              <a:rPr lang="en-US" sz="2800" dirty="0"/>
              <a:t>) that approximates </a:t>
            </a:r>
            <a:r>
              <a:rPr lang="en-US" sz="2800" i="1" dirty="0"/>
              <a:t>f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800" i="1" dirty="0"/>
              <a:t> h is a </a:t>
            </a:r>
            <a:r>
              <a:rPr lang="en-US" sz="2800" i="1" dirty="0">
                <a:solidFill>
                  <a:schemeClr val="accent2"/>
                </a:solidFill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33676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3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>
                <a:solidFill>
                  <a:srgbClr val="FF0000"/>
                </a:solidFill>
              </a:rPr>
              <a:t>Restaurant Type </a:t>
            </a:r>
            <a:r>
              <a:rPr lang="en-US" dirty="0"/>
              <a:t>is not a better attribute to make the root of the tree ?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3810000"/>
            <a:ext cx="6781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It delays the decision, up to next level of node. </a:t>
            </a:r>
          </a:p>
          <a:p>
            <a:pPr algn="ctr"/>
            <a:r>
              <a:rPr lang="en-US" sz="2400" dirty="0"/>
              <a:t>That waists resources [time/memory/processing].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to determine which attribute in a given set of training feature vectors is most useful for discriminating between the classes to be learned.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B0F0"/>
                </a:solidFill>
              </a:rPr>
              <a:t>Information gain</a:t>
            </a:r>
            <a:r>
              <a:rPr lang="en-US" dirty="0"/>
              <a:t> tells us how important a given attribute of the feature vectors is.</a:t>
            </a:r>
          </a:p>
          <a:p>
            <a:r>
              <a:rPr lang="en-US" dirty="0"/>
              <a:t>We will use it to decide the ordering of attributes in the nodes of a decision tree.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Reduction in Entropy for the attribute A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9800" y="2667000"/>
            <a:ext cx="28956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Entropy of </a:t>
            </a:r>
          </a:p>
          <a:p>
            <a:pPr algn="ctr"/>
            <a:r>
              <a:rPr lang="en-US" sz="3200" dirty="0"/>
              <a:t>the </a:t>
            </a:r>
          </a:p>
          <a:p>
            <a:pPr algn="ctr"/>
            <a:r>
              <a:rPr lang="en-US" sz="3200" dirty="0"/>
              <a:t>Parent Node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5410200" y="2667000"/>
            <a:ext cx="2286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Entropy of the </a:t>
            </a:r>
          </a:p>
          <a:p>
            <a:pPr algn="ctr"/>
            <a:r>
              <a:rPr lang="en-US" sz="3200" dirty="0"/>
              <a:t>Child Nodes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homo/heterogeneity (</a:t>
            </a:r>
            <a:r>
              <a:rPr lang="en-US" dirty="0" err="1"/>
              <a:t>im</a:t>
            </a:r>
            <a:r>
              <a:rPr lang="en-US" dirty="0"/>
              <a:t>/purity) of a set of examples. 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information content</a:t>
            </a:r>
            <a:r>
              <a:rPr lang="en-US" dirty="0"/>
              <a:t> of the set in terms of the class labels of the examples.</a:t>
            </a:r>
          </a:p>
          <a:p>
            <a:pPr lvl="1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01759" y="5867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3368359" y="3810000"/>
            <a:ext cx="1828800" cy="25908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73159" y="51054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58959" y="59436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44559" y="59436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73159" y="42672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06559" y="49530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39959" y="43434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39959" y="4800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44559" y="4724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68359" y="5486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06559" y="4419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492223">
            <a:off x="4130359" y="5410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816159" y="5791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663759" y="53340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629400" y="4306669"/>
            <a:ext cx="71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 Red</a:t>
            </a:r>
          </a:p>
        </p:txBody>
      </p:sp>
      <p:sp>
        <p:nvSpPr>
          <p:cNvPr id="21" name="Oval 20"/>
          <p:cNvSpPr/>
          <p:nvPr/>
        </p:nvSpPr>
        <p:spPr>
          <a:xfrm>
            <a:off x="6096000" y="4306669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96000" y="499246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629400" y="500413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 Blue</a:t>
            </a:r>
          </a:p>
        </p:txBody>
      </p:sp>
    </p:spTree>
    <p:extLst>
      <p:ext uri="{BB962C8B-B14F-4D97-AF65-F5344CB8AC3E}">
        <p14:creationId xmlns:p14="http://schemas.microsoft.com/office/powerpoint/2010/main" val="286989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5" name="Can 4"/>
          <p:cNvSpPr/>
          <p:nvPr/>
        </p:nvSpPr>
        <p:spPr>
          <a:xfrm>
            <a:off x="990600" y="2057400"/>
            <a:ext cx="1828800" cy="25908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295400" y="33528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81200" y="41910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66800" y="41910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295400" y="25146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828800" y="32004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62200" y="25908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62200" y="30480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66800" y="29718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28800" y="26670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492223">
            <a:off x="1752600" y="36576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438400" y="40386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286000" y="35814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733800" y="2554069"/>
            <a:ext cx="82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 Red</a:t>
            </a:r>
          </a:p>
        </p:txBody>
      </p:sp>
      <p:sp>
        <p:nvSpPr>
          <p:cNvPr id="20" name="Oval 19"/>
          <p:cNvSpPr/>
          <p:nvPr/>
        </p:nvSpPr>
        <p:spPr>
          <a:xfrm>
            <a:off x="3200400" y="2554069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200400" y="323986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733800" y="325153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Blue</a:t>
            </a:r>
          </a:p>
        </p:txBody>
      </p:sp>
      <p:sp>
        <p:nvSpPr>
          <p:cNvPr id="23" name="Oval 22"/>
          <p:cNvSpPr/>
          <p:nvPr/>
        </p:nvSpPr>
        <p:spPr>
          <a:xfrm>
            <a:off x="5722796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n 23"/>
          <p:cNvSpPr/>
          <p:nvPr/>
        </p:nvSpPr>
        <p:spPr>
          <a:xfrm>
            <a:off x="5189396" y="2057400"/>
            <a:ext cx="1828800" cy="25908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494196" y="33528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179996" y="41910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265596" y="41910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494196" y="25146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027596" y="32004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560996" y="25908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560996" y="3048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265596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189396" y="3733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027596" y="2667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492223">
            <a:off x="5951396" y="3657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37196" y="4038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484796" y="35814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840837" y="2554069"/>
            <a:ext cx="71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 Red</a:t>
            </a:r>
          </a:p>
        </p:txBody>
      </p:sp>
      <p:sp>
        <p:nvSpPr>
          <p:cNvPr id="39" name="Oval 38"/>
          <p:cNvSpPr/>
          <p:nvPr/>
        </p:nvSpPr>
        <p:spPr>
          <a:xfrm>
            <a:off x="7307437" y="2554069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307437" y="323986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840837" y="325153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 Blue</a:t>
            </a:r>
          </a:p>
        </p:txBody>
      </p:sp>
      <p:sp>
        <p:nvSpPr>
          <p:cNvPr id="42" name="Oval 41"/>
          <p:cNvSpPr/>
          <p:nvPr/>
        </p:nvSpPr>
        <p:spPr>
          <a:xfrm>
            <a:off x="1066800" y="37338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524000" y="41148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724400" y="4800600"/>
            <a:ext cx="2971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Maximum impurity (Entropy)</a:t>
            </a:r>
          </a:p>
          <a:p>
            <a:r>
              <a:rPr lang="en-US" dirty="0"/>
              <a:t>good training set for learning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09600" y="4800600"/>
            <a:ext cx="2971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Minimum impurity (Entropy)</a:t>
            </a:r>
          </a:p>
          <a:p>
            <a:r>
              <a:rPr lang="en-US" dirty="0"/>
              <a:t>Bad training set for learning</a:t>
            </a:r>
          </a:p>
        </p:txBody>
      </p:sp>
    </p:spTree>
    <p:extLst>
      <p:ext uri="{BB962C8B-B14F-4D97-AF65-F5344CB8AC3E}">
        <p14:creationId xmlns:p14="http://schemas.microsoft.com/office/powerpoint/2010/main" val="2045923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Set S with two classes, P and N. </a:t>
            </a:r>
          </a:p>
          <a:p>
            <a:r>
              <a:rPr lang="en-US" dirty="0"/>
              <a:t>Let the set have p instances for the class P and n instances for the class N. </a:t>
            </a:r>
          </a:p>
          <a:p>
            <a:r>
              <a:rPr lang="en-US" dirty="0"/>
              <a:t>So the total number of instances we have is </a:t>
            </a:r>
          </a:p>
          <a:p>
            <a:pPr lvl="1"/>
            <a:r>
              <a:rPr lang="en-US" dirty="0"/>
              <a:t>t = p + n. </a:t>
            </a:r>
          </a:p>
          <a:p>
            <a:pPr lvl="1"/>
            <a:r>
              <a:rPr lang="en-US" dirty="0"/>
              <a:t>The [p, n] can be seen as a class distribution of S. </a:t>
            </a:r>
          </a:p>
          <a:p>
            <a:r>
              <a:rPr lang="en-US" dirty="0"/>
              <a:t>The entropy for S is defined as </a:t>
            </a:r>
          </a:p>
          <a:p>
            <a:pPr lvl="1"/>
            <a:r>
              <a:rPr lang="en-US" dirty="0"/>
              <a:t>Entropy[p, n] = - (p/t).log</a:t>
            </a:r>
            <a:r>
              <a:rPr lang="en-US" baseline="-25000" dirty="0"/>
              <a:t>2</a:t>
            </a:r>
            <a:r>
              <a:rPr lang="en-US" dirty="0"/>
              <a:t>(p/t) - (n/t).log</a:t>
            </a:r>
            <a:r>
              <a:rPr lang="en-US" baseline="-25000" dirty="0"/>
              <a:t>2</a:t>
            </a:r>
            <a:r>
              <a:rPr lang="en-US" dirty="0"/>
              <a:t>(n/t)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994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Numerical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Entropy</a:t>
            </a:r>
            <a:r>
              <a:rPr lang="en-US" sz="2800" dirty="0"/>
              <a:t>[7,7 ]  </a:t>
            </a:r>
            <a:r>
              <a:rPr lang="pl-PL" dirty="0"/>
              <a:t>=</a:t>
            </a:r>
            <a:r>
              <a:rPr lang="pl-PL" sz="2800" dirty="0"/>
              <a:t>-(</a:t>
            </a:r>
            <a:r>
              <a:rPr lang="en-US" sz="2800" dirty="0"/>
              <a:t>7</a:t>
            </a:r>
            <a:r>
              <a:rPr lang="pl-PL" sz="2800" dirty="0"/>
              <a:t>/14).log</a:t>
            </a:r>
            <a:r>
              <a:rPr lang="pl-PL" sz="2800" baseline="-25000" dirty="0"/>
              <a:t>2</a:t>
            </a:r>
            <a:r>
              <a:rPr lang="pl-PL" sz="2800" dirty="0"/>
              <a:t>(</a:t>
            </a:r>
            <a:r>
              <a:rPr lang="en-US" sz="2800" dirty="0"/>
              <a:t>7</a:t>
            </a:r>
            <a:r>
              <a:rPr lang="pl-PL" sz="2800" dirty="0"/>
              <a:t>/14)-(</a:t>
            </a:r>
            <a:r>
              <a:rPr lang="en-US" sz="2800" dirty="0"/>
              <a:t>7</a:t>
            </a:r>
            <a:r>
              <a:rPr lang="pl-PL" sz="2800" dirty="0"/>
              <a:t>/14).log</a:t>
            </a:r>
            <a:r>
              <a:rPr lang="pl-PL" sz="2800" baseline="-25000" dirty="0"/>
              <a:t>2</a:t>
            </a:r>
            <a:r>
              <a:rPr lang="pl-PL" sz="2800" dirty="0"/>
              <a:t>(</a:t>
            </a:r>
            <a:r>
              <a:rPr lang="en-US" sz="2800" dirty="0"/>
              <a:t>7</a:t>
            </a:r>
            <a:r>
              <a:rPr lang="pl-PL" sz="2800" dirty="0"/>
              <a:t>/14)</a:t>
            </a:r>
            <a:endParaRPr lang="en-US" sz="2800" dirty="0"/>
          </a:p>
          <a:p>
            <a:pPr>
              <a:buNone/>
            </a:pPr>
            <a:r>
              <a:rPr lang="en-US" dirty="0"/>
              <a:t> </a:t>
            </a:r>
            <a:r>
              <a:rPr lang="pl-PL" dirty="0"/>
              <a:t>                   </a:t>
            </a:r>
            <a:r>
              <a:rPr lang="en-US" dirty="0"/>
              <a:t>  </a:t>
            </a:r>
            <a:r>
              <a:rPr lang="pl-PL" dirty="0"/>
              <a:t>= </a:t>
            </a:r>
            <a:r>
              <a:rPr lang="pl-PL" sz="2800" dirty="0"/>
              <a:t>-(0.</a:t>
            </a:r>
            <a:r>
              <a:rPr lang="en-US" sz="2800" dirty="0"/>
              <a:t>50</a:t>
            </a:r>
            <a:r>
              <a:rPr lang="pl-PL" sz="2800" dirty="0"/>
              <a:t>)(-</a:t>
            </a:r>
            <a:r>
              <a:rPr lang="en-US" sz="2800" dirty="0"/>
              <a:t>1</a:t>
            </a:r>
            <a:r>
              <a:rPr lang="pl-PL" sz="2800" dirty="0"/>
              <a:t>) - (0.5</a:t>
            </a:r>
            <a:r>
              <a:rPr lang="en-US" sz="2800" dirty="0"/>
              <a:t>0</a:t>
            </a:r>
            <a:r>
              <a:rPr lang="pl-PL" sz="2800" dirty="0"/>
              <a:t>)(-1)</a:t>
            </a:r>
            <a:r>
              <a:rPr lang="en-US" sz="2800" dirty="0"/>
              <a:t> </a:t>
            </a:r>
            <a:r>
              <a:rPr lang="pl-PL" dirty="0"/>
              <a:t>=</a:t>
            </a:r>
            <a:r>
              <a:rPr lang="en-US" dirty="0"/>
              <a:t> </a:t>
            </a:r>
            <a:r>
              <a:rPr lang="en-US" sz="2800" dirty="0"/>
              <a:t>1</a:t>
            </a:r>
          </a:p>
          <a:p>
            <a:r>
              <a:rPr lang="en-US" sz="2800" dirty="0"/>
              <a:t>Entropy[14,0] =-(14/14).log</a:t>
            </a:r>
            <a:r>
              <a:rPr lang="en-US" sz="2800" baseline="-25000" dirty="0"/>
              <a:t>2</a:t>
            </a:r>
            <a:r>
              <a:rPr lang="en-US" sz="2800" dirty="0"/>
              <a:t>(14/14)-(0/14).log</a:t>
            </a:r>
            <a:r>
              <a:rPr lang="en-US" sz="2800" baseline="-25000" dirty="0"/>
              <a:t>2</a:t>
            </a:r>
            <a:r>
              <a:rPr lang="en-US" sz="2800" dirty="0"/>
              <a:t>(0/14)</a:t>
            </a:r>
            <a:endParaRPr lang="en-US" sz="3600" dirty="0"/>
          </a:p>
          <a:p>
            <a:pPr>
              <a:buNone/>
            </a:pPr>
            <a:r>
              <a:rPr lang="en-US" dirty="0"/>
              <a:t>                      = -1.log</a:t>
            </a:r>
            <a:r>
              <a:rPr lang="en-US" baseline="-25000" dirty="0"/>
              <a:t>2</a:t>
            </a:r>
            <a:r>
              <a:rPr lang="en-US" dirty="0"/>
              <a:t>(1) - 0.log</a:t>
            </a:r>
            <a:r>
              <a:rPr lang="en-US" baseline="-25000" dirty="0"/>
              <a:t>2</a:t>
            </a:r>
            <a:r>
              <a:rPr lang="en-US" dirty="0"/>
              <a:t>(0) = 0 – 0 = 0</a:t>
            </a:r>
          </a:p>
          <a:p>
            <a:r>
              <a:rPr lang="pl-PL" sz="2800" dirty="0"/>
              <a:t>Entropy</a:t>
            </a:r>
            <a:r>
              <a:rPr lang="en-US" sz="2800" dirty="0"/>
              <a:t>[9,7]</a:t>
            </a:r>
            <a:r>
              <a:rPr lang="pl-PL" sz="2800" dirty="0"/>
              <a:t> = - (9/14).log</a:t>
            </a:r>
            <a:r>
              <a:rPr lang="pl-PL" sz="2800" baseline="-25000" dirty="0"/>
              <a:t>2</a:t>
            </a:r>
            <a:r>
              <a:rPr lang="pl-PL" sz="2800" dirty="0"/>
              <a:t>(9/14) - (5/14).log</a:t>
            </a:r>
            <a:r>
              <a:rPr lang="pl-PL" sz="2800" baseline="-25000" dirty="0"/>
              <a:t>2</a:t>
            </a:r>
            <a:r>
              <a:rPr lang="pl-PL" sz="2800" dirty="0"/>
              <a:t>(5/14)</a:t>
            </a:r>
          </a:p>
          <a:p>
            <a:pPr>
              <a:buNone/>
            </a:pPr>
            <a:r>
              <a:rPr lang="pl-PL" sz="2800" dirty="0"/>
              <a:t>                        = -(0.64)(-0.63) - (0.35)(-1.48)</a:t>
            </a:r>
          </a:p>
          <a:p>
            <a:pPr>
              <a:buNone/>
            </a:pPr>
            <a:r>
              <a:rPr lang="pl-PL" sz="2800" dirty="0"/>
              <a:t>                        = (0.40982) + (0.53056)</a:t>
            </a:r>
            <a:r>
              <a:rPr lang="en-US" sz="2800" dirty="0"/>
              <a:t> </a:t>
            </a:r>
            <a:r>
              <a:rPr lang="pl-PL" sz="2800" dirty="0"/>
              <a:t>= 0.94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8021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158" y="1828800"/>
            <a:ext cx="6191442" cy="361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2-Class Entropy Curve</a:t>
            </a:r>
          </a:p>
        </p:txBody>
      </p:sp>
      <p:sp>
        <p:nvSpPr>
          <p:cNvPr id="5" name="TextBox 4"/>
          <p:cNvSpPr txBox="1"/>
          <p:nvPr/>
        </p:nvSpPr>
        <p:spPr>
          <a:xfrm rot="16200000">
            <a:off x="1839859" y="3504841"/>
            <a:ext cx="756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Entropy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19141" y="5257800"/>
            <a:ext cx="3072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Proportion of Positive Examples in Set 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0600" y="1524000"/>
            <a:ext cx="733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higher the entropy the more the information content</a:t>
            </a:r>
          </a:p>
        </p:txBody>
      </p:sp>
    </p:spTree>
    <p:extLst>
      <p:ext uri="{BB962C8B-B14F-4D97-AF65-F5344CB8AC3E}">
        <p14:creationId xmlns:p14="http://schemas.microsoft.com/office/powerpoint/2010/main" val="33080773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Reduction in Entropy for the attribute A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948263"/>
              </p:ext>
            </p:extLst>
          </p:nvPr>
        </p:nvGraphicFramePr>
        <p:xfrm>
          <a:off x="838200" y="2819400"/>
          <a:ext cx="566676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5" name="Equation" r:id="rId3" imgW="2425680" imgH="457200" progId="Equation.3">
                  <p:embed/>
                </p:oleObj>
              </mc:Choice>
              <mc:Fallback>
                <p:oleObj name="Equation" r:id="rId3" imgW="24256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19400"/>
                        <a:ext cx="5666767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63214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Entropy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chosen attribute A, with K distinct values, </a:t>
            </a:r>
          </a:p>
          <a:p>
            <a:pPr lvl="1"/>
            <a:r>
              <a:rPr lang="en-US" dirty="0"/>
              <a:t>A divides the training set E into subsets E1, …, </a:t>
            </a:r>
            <a:r>
              <a:rPr lang="en-US" dirty="0" err="1"/>
              <a:t>Ek</a:t>
            </a:r>
            <a:endParaRPr lang="en-US" dirty="0"/>
          </a:p>
          <a:p>
            <a:r>
              <a:rPr lang="en-US" dirty="0"/>
              <a:t>The Expected Entropy (EH) remaining after trying attribute A (with branches i-1,2,…,k)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1000" y="4343400"/>
          <a:ext cx="5895474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7" name="Equation" r:id="rId3" imgW="2666880" imgH="482400" progId="Equation.3">
                  <p:embed/>
                </p:oleObj>
              </mc:Choice>
              <mc:Fallback>
                <p:oleObj name="Equation" r:id="rId3" imgW="2666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343400"/>
                        <a:ext cx="5895474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6858000" y="39624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Parent Node A</a:t>
            </a:r>
          </a:p>
        </p:txBody>
      </p:sp>
      <p:sp>
        <p:nvSpPr>
          <p:cNvPr id="7" name="Oval 6"/>
          <p:cNvSpPr/>
          <p:nvPr/>
        </p:nvSpPr>
        <p:spPr>
          <a:xfrm>
            <a:off x="5638800" y="5715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Child 1</a:t>
            </a:r>
          </a:p>
        </p:txBody>
      </p:sp>
      <p:sp>
        <p:nvSpPr>
          <p:cNvPr id="8" name="Oval 7"/>
          <p:cNvSpPr/>
          <p:nvPr/>
        </p:nvSpPr>
        <p:spPr>
          <a:xfrm>
            <a:off x="6705600" y="5715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Child 2</a:t>
            </a:r>
          </a:p>
        </p:txBody>
      </p:sp>
      <p:sp>
        <p:nvSpPr>
          <p:cNvPr id="9" name="Oval 8"/>
          <p:cNvSpPr/>
          <p:nvPr/>
        </p:nvSpPr>
        <p:spPr>
          <a:xfrm>
            <a:off x="8001000" y="5715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Child k</a:t>
            </a:r>
          </a:p>
        </p:txBody>
      </p:sp>
      <p:cxnSp>
        <p:nvCxnSpPr>
          <p:cNvPr id="11" name="Straight Arrow Connector 10"/>
          <p:cNvCxnSpPr>
            <a:stCxn id="6" idx="4"/>
            <a:endCxn id="7" idx="0"/>
          </p:cNvCxnSpPr>
          <p:nvPr/>
        </p:nvCxnSpPr>
        <p:spPr>
          <a:xfrm flipH="1">
            <a:off x="6096000" y="5105400"/>
            <a:ext cx="13335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4"/>
            <a:endCxn id="8" idx="0"/>
          </p:cNvCxnSpPr>
          <p:nvPr/>
        </p:nvCxnSpPr>
        <p:spPr>
          <a:xfrm flipH="1">
            <a:off x="7162800" y="5105400"/>
            <a:ext cx="2667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4"/>
            <a:endCxn id="9" idx="0"/>
          </p:cNvCxnSpPr>
          <p:nvPr/>
        </p:nvCxnSpPr>
        <p:spPr>
          <a:xfrm>
            <a:off x="7429500" y="5105400"/>
            <a:ext cx="10287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6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0"/>
            <a:ext cx="4319477" cy="6858000"/>
          </a:xfrm>
          <a:prstGeom prst="rect">
            <a:avLst/>
          </a:prstGeom>
        </p:spPr>
      </p:pic>
      <p:sp>
        <p:nvSpPr>
          <p:cNvPr id="913413" name="Text Box 5"/>
          <p:cNvSpPr txBox="1">
            <a:spLocks noChangeArrowheads="1"/>
          </p:cNvSpPr>
          <p:nvPr/>
        </p:nvSpPr>
        <p:spPr bwMode="auto">
          <a:xfrm>
            <a:off x="685800" y="2743200"/>
            <a:ext cx="2133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/>
              <a:t>New York Times</a:t>
            </a:r>
          </a:p>
          <a:p>
            <a:r>
              <a:rPr lang="en-US" sz="1800" b="1" dirty="0"/>
              <a:t>April 16, 2008</a:t>
            </a:r>
          </a:p>
        </p:txBody>
      </p:sp>
      <p:sp>
        <p:nvSpPr>
          <p:cNvPr id="913414" name="Text Box 6"/>
          <p:cNvSpPr txBox="1">
            <a:spLocks noChangeArrowheads="1"/>
          </p:cNvSpPr>
          <p:nvPr/>
        </p:nvSpPr>
        <p:spPr bwMode="auto">
          <a:xfrm>
            <a:off x="152400" y="304800"/>
            <a:ext cx="2819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Can we learn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how counties vote?</a:t>
            </a:r>
          </a:p>
        </p:txBody>
      </p:sp>
      <p:sp>
        <p:nvSpPr>
          <p:cNvPr id="913416" name="Rectangle 8"/>
          <p:cNvSpPr>
            <a:spLocks noChangeArrowheads="1"/>
          </p:cNvSpPr>
          <p:nvPr/>
        </p:nvSpPr>
        <p:spPr bwMode="auto">
          <a:xfrm>
            <a:off x="152400" y="3810000"/>
            <a:ext cx="38100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Decision Trees: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a sequence of tests.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Representation very natural for humans.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Style of many </a:t>
            </a:r>
            <a:r>
              <a:rPr lang="ja-JP" altLang="en-US" sz="1800" b="1" dirty="0">
                <a:solidFill>
                  <a:srgbClr val="FF0000"/>
                </a:solidFill>
              </a:rPr>
              <a:t>“</a:t>
            </a:r>
            <a:r>
              <a:rPr lang="en-US" sz="1800" b="1" dirty="0">
                <a:solidFill>
                  <a:srgbClr val="FF0000"/>
                </a:solidFill>
              </a:rPr>
              <a:t>How to</a:t>
            </a:r>
            <a:r>
              <a:rPr lang="ja-JP" altLang="en-US" sz="1800" b="1" dirty="0">
                <a:solidFill>
                  <a:srgbClr val="FF0000"/>
                </a:solidFill>
              </a:rPr>
              <a:t>”</a:t>
            </a:r>
            <a:r>
              <a:rPr lang="en-US" sz="1800" b="1" dirty="0">
                <a:solidFill>
                  <a:srgbClr val="FF0000"/>
                </a:solidFill>
              </a:rPr>
              <a:t> manuals and trouble-shooting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procedures.</a:t>
            </a:r>
          </a:p>
        </p:txBody>
      </p:sp>
    </p:spTree>
    <p:extLst>
      <p:ext uri="{BB962C8B-B14F-4D97-AF65-F5344CB8AC3E}">
        <p14:creationId xmlns:p14="http://schemas.microsoft.com/office/powerpoint/2010/main" val="336471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34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to determine which attribute in a given set of training feature vectors is most useful for discriminating between the classes to be learned.</a:t>
            </a:r>
          </a:p>
          <a:p>
            <a:r>
              <a:rPr lang="en-US" dirty="0"/>
              <a:t>Information gain tells us how important a given attribute of the feature vectors is.</a:t>
            </a:r>
          </a:p>
          <a:p>
            <a:r>
              <a:rPr lang="en-US" dirty="0"/>
              <a:t>We will use it to decide the ordering of attributes in the nodes of a decision tree.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492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447800"/>
            <a:ext cx="8870268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73625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on Attribute X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752076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90599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on Attribute Y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6324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1198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on Attribute Z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5638800" cy="4359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01411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of the Parent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Entropy ; The measure of “learning potential” of a data set.</a:t>
            </a:r>
          </a:p>
          <a:p>
            <a:pPr lvl="1"/>
            <a:r>
              <a:rPr lang="en-US" dirty="0"/>
              <a:t>Total Samples </a:t>
            </a:r>
            <a:r>
              <a:rPr lang="en-US" dirty="0">
                <a:solidFill>
                  <a:srgbClr val="00B050"/>
                </a:solidFill>
              </a:rPr>
              <a:t>t</a:t>
            </a:r>
          </a:p>
          <a:p>
            <a:pPr lvl="1"/>
            <a:r>
              <a:rPr lang="en-US" dirty="0"/>
              <a:t>Positive Samples </a:t>
            </a:r>
            <a:r>
              <a:rPr lang="en-US" dirty="0">
                <a:solidFill>
                  <a:srgbClr val="00B0F0"/>
                </a:solidFill>
              </a:rPr>
              <a:t>p</a:t>
            </a:r>
          </a:p>
          <a:p>
            <a:pPr lvl="1"/>
            <a:r>
              <a:rPr lang="en-US" dirty="0"/>
              <a:t>Negative Samples </a:t>
            </a:r>
            <a:r>
              <a:rPr lang="en-US" dirty="0">
                <a:solidFill>
                  <a:srgbClr val="FF0000"/>
                </a:solidFill>
              </a:rPr>
              <a:t>n</a:t>
            </a:r>
          </a:p>
          <a:p>
            <a:pPr lvl="1"/>
            <a:r>
              <a:rPr lang="en-US" dirty="0">
                <a:sym typeface="Wingdings" pitchFamily="2" charset="2"/>
              </a:rPr>
              <a:t>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</a:t>
            </a:r>
            <a:r>
              <a:rPr lang="en-US" dirty="0"/>
              <a:t> = </a:t>
            </a:r>
            <a:r>
              <a:rPr lang="en-US" dirty="0">
                <a:solidFill>
                  <a:srgbClr val="00B0F0"/>
                </a:solidFill>
              </a:rPr>
              <a:t>p</a:t>
            </a:r>
            <a:r>
              <a:rPr lang="en-US" dirty="0"/>
              <a:t> +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H[</a:t>
            </a:r>
            <a:r>
              <a:rPr lang="en-US" dirty="0">
                <a:solidFill>
                  <a:srgbClr val="00B0F0"/>
                </a:solidFill>
              </a:rPr>
              <a:t>p</a:t>
            </a:r>
            <a:r>
              <a:rPr lang="en-US" dirty="0"/>
              <a:t>/</a:t>
            </a:r>
            <a:r>
              <a:rPr lang="en-US" dirty="0">
                <a:solidFill>
                  <a:srgbClr val="00B050"/>
                </a:solidFill>
              </a:rPr>
              <a:t>t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/</a:t>
            </a:r>
            <a:r>
              <a:rPr lang="en-US" dirty="0">
                <a:solidFill>
                  <a:srgbClr val="00B050"/>
                </a:solidFill>
              </a:rPr>
              <a:t>t</a:t>
            </a:r>
            <a:r>
              <a:rPr lang="en-US" dirty="0"/>
              <a:t>] = - (</a:t>
            </a:r>
            <a:r>
              <a:rPr lang="en-US" dirty="0">
                <a:solidFill>
                  <a:srgbClr val="00B0F0"/>
                </a:solidFill>
              </a:rPr>
              <a:t>p</a:t>
            </a:r>
            <a:r>
              <a:rPr lang="en-US" dirty="0"/>
              <a:t>/</a:t>
            </a:r>
            <a:r>
              <a:rPr lang="en-US" dirty="0">
                <a:solidFill>
                  <a:srgbClr val="00B050"/>
                </a:solidFill>
              </a:rPr>
              <a:t>t</a:t>
            </a:r>
            <a:r>
              <a:rPr lang="en-US" dirty="0"/>
              <a:t>).log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p</a:t>
            </a:r>
            <a:r>
              <a:rPr lang="en-US" dirty="0"/>
              <a:t>/</a:t>
            </a:r>
            <a:r>
              <a:rPr lang="en-US" dirty="0">
                <a:solidFill>
                  <a:srgbClr val="00B050"/>
                </a:solidFill>
              </a:rPr>
              <a:t>t</a:t>
            </a:r>
            <a:r>
              <a:rPr lang="en-US" dirty="0"/>
              <a:t>) - (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/</a:t>
            </a:r>
            <a:r>
              <a:rPr lang="en-US" dirty="0">
                <a:solidFill>
                  <a:srgbClr val="00B050"/>
                </a:solidFill>
              </a:rPr>
              <a:t>t</a:t>
            </a:r>
            <a:r>
              <a:rPr lang="en-US" dirty="0"/>
              <a:t>).log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/</a:t>
            </a:r>
            <a:r>
              <a:rPr lang="en-US" dirty="0">
                <a:solidFill>
                  <a:srgbClr val="00B050"/>
                </a:solidFill>
              </a:rPr>
              <a:t>t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of the Child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“Weighted Average” or “Expected” Entropy</a:t>
            </a:r>
          </a:p>
          <a:p>
            <a:r>
              <a:rPr lang="en-US" dirty="0"/>
              <a:t>A chosen attribute A, with K distinct values, divides the training set E into subsets E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E</a:t>
            </a:r>
            <a:r>
              <a:rPr lang="en-US" baseline="-25000" dirty="0" err="1"/>
              <a:t>k</a:t>
            </a:r>
            <a:endParaRPr lang="en-US" dirty="0"/>
          </a:p>
          <a:p>
            <a:r>
              <a:rPr lang="en-US" dirty="0"/>
              <a:t>The Expected Entropy (EH) remaining after trying attribute A (with branches i-1,2,…,k)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2400" y="4724400"/>
          <a:ext cx="617696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2" name="Equation" r:id="rId3" imgW="2793960" imgH="482400" progId="Equation.3">
                  <p:embed/>
                </p:oleObj>
              </mc:Choice>
              <mc:Fallback>
                <p:oleObj name="Equation" r:id="rId3" imgW="279396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724400"/>
                        <a:ext cx="6176963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6858000" y="39624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Parent Node A</a:t>
            </a:r>
          </a:p>
        </p:txBody>
      </p:sp>
      <p:sp>
        <p:nvSpPr>
          <p:cNvPr id="7" name="Oval 6"/>
          <p:cNvSpPr/>
          <p:nvPr/>
        </p:nvSpPr>
        <p:spPr>
          <a:xfrm>
            <a:off x="5638800" y="5715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Child 1</a:t>
            </a:r>
          </a:p>
        </p:txBody>
      </p:sp>
      <p:sp>
        <p:nvSpPr>
          <p:cNvPr id="8" name="Oval 7"/>
          <p:cNvSpPr/>
          <p:nvPr/>
        </p:nvSpPr>
        <p:spPr>
          <a:xfrm>
            <a:off x="6705600" y="5715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Child 2</a:t>
            </a:r>
          </a:p>
        </p:txBody>
      </p:sp>
      <p:sp>
        <p:nvSpPr>
          <p:cNvPr id="9" name="Oval 8"/>
          <p:cNvSpPr/>
          <p:nvPr/>
        </p:nvSpPr>
        <p:spPr>
          <a:xfrm>
            <a:off x="8001000" y="5715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Child k</a:t>
            </a:r>
          </a:p>
        </p:txBody>
      </p:sp>
      <p:cxnSp>
        <p:nvCxnSpPr>
          <p:cNvPr id="11" name="Straight Arrow Connector 10"/>
          <p:cNvCxnSpPr>
            <a:stCxn id="6" idx="4"/>
            <a:endCxn id="7" idx="0"/>
          </p:cNvCxnSpPr>
          <p:nvPr/>
        </p:nvCxnSpPr>
        <p:spPr>
          <a:xfrm flipH="1">
            <a:off x="6096000" y="5105400"/>
            <a:ext cx="13335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4"/>
            <a:endCxn id="8" idx="0"/>
          </p:cNvCxnSpPr>
          <p:nvPr/>
        </p:nvCxnSpPr>
        <p:spPr>
          <a:xfrm flipH="1">
            <a:off x="7162800" y="5105400"/>
            <a:ext cx="2667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4"/>
            <a:endCxn id="9" idx="0"/>
          </p:cNvCxnSpPr>
          <p:nvPr/>
        </p:nvCxnSpPr>
        <p:spPr>
          <a:xfrm>
            <a:off x="7429500" y="5105400"/>
            <a:ext cx="10287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Reduction in Entropy for the attribute A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2667000"/>
            <a:ext cx="2971800" cy="1447800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Entropy of </a:t>
            </a:r>
          </a:p>
          <a:p>
            <a:pPr algn="ctr"/>
            <a:r>
              <a:rPr lang="en-US" sz="3200" dirty="0"/>
              <a:t>the </a:t>
            </a:r>
          </a:p>
          <a:p>
            <a:pPr algn="ctr"/>
            <a:r>
              <a:rPr lang="en-US" sz="3200" dirty="0"/>
              <a:t>Parent Node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5410200" y="2667000"/>
            <a:ext cx="2286000" cy="1447800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Entropy of the </a:t>
            </a:r>
          </a:p>
          <a:p>
            <a:pPr algn="ctr"/>
            <a:r>
              <a:rPr lang="en-US" sz="3200" dirty="0"/>
              <a:t>Child Nodes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838200" y="2895600"/>
          <a:ext cx="566676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4" name="Equation" r:id="rId3" imgW="2425680" imgH="457200" progId="Equation.3">
                  <p:embed/>
                </p:oleObj>
              </mc:Choice>
              <mc:Fallback>
                <p:oleObj name="Equation" r:id="rId3" imgW="242568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95600"/>
                        <a:ext cx="5666767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Picture 5" descr="DT_ResturantCustomerExample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5791200"/>
            <a:ext cx="6677957" cy="647790"/>
          </a:xfrm>
          <a:prstGeom prst="rect">
            <a:avLst/>
          </a:prstGeom>
        </p:spPr>
      </p:pic>
      <p:pic>
        <p:nvPicPr>
          <p:cNvPr id="7" name="Picture 6" descr="DT_ResturantCustomerPatron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95600" y="1066800"/>
            <a:ext cx="3439915" cy="1924828"/>
          </a:xfrm>
          <a:prstGeom prst="rect">
            <a:avLst/>
          </a:prstGeom>
        </p:spPr>
      </p:pic>
      <p:pic>
        <p:nvPicPr>
          <p:cNvPr id="8" name="Picture 7" descr="DT_ResturantCustomerTyp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95600" y="3733800"/>
            <a:ext cx="3439915" cy="1924828"/>
          </a:xfrm>
          <a:prstGeom prst="rect">
            <a:avLst/>
          </a:prstGeom>
        </p:spPr>
      </p:pic>
      <p:pic>
        <p:nvPicPr>
          <p:cNvPr id="10" name="Picture 9" descr="DT_ResturantCustomerExample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52600" y="3048000"/>
            <a:ext cx="6677957" cy="69542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971800" y="3276600"/>
            <a:ext cx="152400" cy="304800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81400" y="1295400"/>
            <a:ext cx="1600200" cy="457200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hape 13"/>
          <p:cNvCxnSpPr>
            <a:stCxn id="12" idx="1"/>
            <a:endCxn id="11" idx="0"/>
          </p:cNvCxnSpPr>
          <p:nvPr/>
        </p:nvCxnSpPr>
        <p:spPr>
          <a:xfrm rot="10800000" flipV="1">
            <a:off x="3048000" y="1524000"/>
            <a:ext cx="533400" cy="17526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352800" y="3183148"/>
            <a:ext cx="838200" cy="533400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48000" y="2608052"/>
            <a:ext cx="457200" cy="304800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Elbow Connector 17"/>
          <p:cNvCxnSpPr>
            <a:stCxn id="16" idx="3"/>
            <a:endCxn id="15" idx="0"/>
          </p:cNvCxnSpPr>
          <p:nvPr/>
        </p:nvCxnSpPr>
        <p:spPr>
          <a:xfrm>
            <a:off x="3505200" y="2760452"/>
            <a:ext cx="266700" cy="422696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343400" y="3200400"/>
            <a:ext cx="838200" cy="533400"/>
          </a:xfrm>
          <a:prstGeom prst="rect">
            <a:avLst/>
          </a:prstGeom>
          <a:solidFill>
            <a:srgbClr val="00B050">
              <a:alpha val="33000"/>
            </a:srgb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86200" y="2438400"/>
            <a:ext cx="838200" cy="304800"/>
          </a:xfrm>
          <a:prstGeom prst="rect">
            <a:avLst/>
          </a:prstGeom>
          <a:solidFill>
            <a:srgbClr val="00B050">
              <a:alpha val="33000"/>
            </a:srgb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21" idx="2"/>
            <a:endCxn id="20" idx="0"/>
          </p:cNvCxnSpPr>
          <p:nvPr/>
        </p:nvCxnSpPr>
        <p:spPr>
          <a:xfrm rot="16200000" flipH="1">
            <a:off x="4305300" y="2743200"/>
            <a:ext cx="457200" cy="457200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334000" y="3200400"/>
            <a:ext cx="990600" cy="533400"/>
          </a:xfrm>
          <a:prstGeom prst="rect">
            <a:avLst/>
          </a:prstGeom>
          <a:solidFill>
            <a:schemeClr val="accent6">
              <a:lumMod val="60000"/>
              <a:lumOff val="40000"/>
              <a:alpha val="28000"/>
            </a:schemeClr>
          </a:solidFill>
          <a:ln>
            <a:solidFill>
              <a:schemeClr val="accent6">
                <a:lumMod val="50000"/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953000" y="2472904"/>
            <a:ext cx="990600" cy="457200"/>
          </a:xfrm>
          <a:prstGeom prst="rect">
            <a:avLst/>
          </a:prstGeom>
          <a:solidFill>
            <a:schemeClr val="accent6">
              <a:lumMod val="60000"/>
              <a:lumOff val="40000"/>
              <a:alpha val="28000"/>
            </a:schemeClr>
          </a:solidFill>
          <a:ln>
            <a:solidFill>
              <a:schemeClr val="accent6">
                <a:lumMod val="50000"/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551766" y="3250722"/>
            <a:ext cx="1066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.541 </a:t>
            </a: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6019800" y="1371600"/>
          <a:ext cx="2976563" cy="514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4" name="Equation" r:id="rId7" imgW="2793960" imgH="482400" progId="Equation.3">
                  <p:embed/>
                </p:oleObj>
              </mc:Choice>
              <mc:Fallback>
                <p:oleObj name="Equation" r:id="rId7" imgW="279396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371600"/>
                        <a:ext cx="2976563" cy="5140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0" y="2819400"/>
          <a:ext cx="2547938" cy="47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5" name="Equation" r:id="rId9" imgW="2425680" imgH="457200" progId="Equation.3">
                  <p:embed/>
                </p:oleObj>
              </mc:Choice>
              <mc:Fallback>
                <p:oleObj name="Equation" r:id="rId9" imgW="242568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19400"/>
                        <a:ext cx="2547938" cy="479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Decision Tree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each of the attributes one by one</a:t>
            </a:r>
          </a:p>
          <a:p>
            <a:r>
              <a:rPr lang="en-US" dirty="0"/>
              <a:t>Calculate Information Grain </a:t>
            </a:r>
          </a:p>
          <a:p>
            <a:r>
              <a:rPr lang="en-US" dirty="0"/>
              <a:t>Arrange the Attributes in descending order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133600"/>
            <a:ext cx="4648200" cy="38100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</a:pPr>
            <a:r>
              <a:rPr lang="en-US" sz="2400" b="1" dirty="0"/>
              <a:t>What is a decision tree?</a:t>
            </a:r>
          </a:p>
          <a:p>
            <a:pPr marL="0" indent="0">
              <a:lnSpc>
                <a:spcPct val="90000"/>
              </a:lnSpc>
            </a:pPr>
            <a:r>
              <a:rPr lang="en-US" sz="2400" b="1" dirty="0"/>
              <a:t>A tree with two types of nodes: </a:t>
            </a:r>
          </a:p>
          <a:p>
            <a:pPr marL="0" indent="0">
              <a:lnSpc>
                <a:spcPct val="90000"/>
              </a:lnSpc>
            </a:pPr>
            <a:r>
              <a:rPr lang="en-US" sz="2400" b="1" dirty="0">
                <a:solidFill>
                  <a:schemeClr val="accent2"/>
                </a:solidFill>
              </a:rPr>
              <a:t> Decision node:</a:t>
            </a:r>
            <a:r>
              <a:rPr lang="en-US" sz="2400" b="1" dirty="0"/>
              <a:t> Specifies a choice or  test of some attribute with 2 or more alternatives;</a:t>
            </a:r>
          </a:p>
          <a:p>
            <a:pPr marL="0" indent="0">
              <a:lnSpc>
                <a:spcPct val="90000"/>
              </a:lnSpc>
            </a:pPr>
            <a:r>
              <a:rPr lang="en-US" sz="2400" b="1" dirty="0">
                <a:sym typeface="Wingdings" charset="0"/>
              </a:rPr>
              <a:t> every </a:t>
            </a:r>
            <a:r>
              <a:rPr lang="en-US" sz="2400" b="1" dirty="0">
                <a:solidFill>
                  <a:schemeClr val="accent2"/>
                </a:solidFill>
              </a:rPr>
              <a:t>decision  node is  part of a path to a leaf node</a:t>
            </a:r>
          </a:p>
          <a:p>
            <a:pPr marL="0" indent="0">
              <a:lnSpc>
                <a:spcPct val="90000"/>
              </a:lnSpc>
            </a:pPr>
            <a:endParaRPr lang="en-US" sz="2400" b="1" dirty="0">
              <a:solidFill>
                <a:schemeClr val="accent2"/>
              </a:solidFill>
            </a:endParaRPr>
          </a:p>
          <a:p>
            <a:pPr marL="0" indent="0">
              <a:lnSpc>
                <a:spcPct val="90000"/>
              </a:lnSpc>
            </a:pPr>
            <a:r>
              <a:rPr lang="en-US" sz="2400" b="1" dirty="0">
                <a:solidFill>
                  <a:schemeClr val="accent2"/>
                </a:solidFill>
              </a:rPr>
              <a:t>Leaf node:</a:t>
            </a:r>
            <a:r>
              <a:rPr lang="en-US" sz="2400" b="1" dirty="0"/>
              <a:t> Indicates classification of an example</a:t>
            </a:r>
          </a:p>
        </p:txBody>
      </p:sp>
      <p:pic>
        <p:nvPicPr>
          <p:cNvPr id="769028" name="Picture 4" descr="dtdia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1905000"/>
            <a:ext cx="4343400" cy="426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40846280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Class Boundaries</a:t>
            </a:r>
          </a:p>
        </p:txBody>
      </p:sp>
      <p:pic>
        <p:nvPicPr>
          <p:cNvPr id="4" name="Content Placeholder 3" descr="Microsoft_DecisionForest.pn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914400" y="1524000"/>
            <a:ext cx="8229600" cy="3275013"/>
          </a:xfrm>
        </p:spPr>
      </p:pic>
      <p:sp>
        <p:nvSpPr>
          <p:cNvPr id="5" name="TextBox 4"/>
          <p:cNvSpPr txBox="1"/>
          <p:nvPr/>
        </p:nvSpPr>
        <p:spPr>
          <a:xfrm>
            <a:off x="5702096" y="6488668"/>
            <a:ext cx="344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Antonio </a:t>
            </a:r>
            <a:r>
              <a:rPr lang="en-US" dirty="0" err="1"/>
              <a:t>Criminisi</a:t>
            </a:r>
            <a:r>
              <a:rPr lang="en-US" dirty="0"/>
              <a:t>,  2011, Microsoft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990600" y="5181600"/>
            <a:ext cx="1752600" cy="612648"/>
          </a:xfrm>
          <a:prstGeom prst="wedgeRectCallout">
            <a:avLst>
              <a:gd name="adj1" fmla="val -21776"/>
              <a:gd name="adj2" fmla="val -1163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dimensional data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3200400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28956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0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09800" y="1828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7400" y="47244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971800" y="1828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19400" y="47244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2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icrosoft_DecisionForest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05884"/>
            <a:ext cx="9144000" cy="54462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02096" y="6488668"/>
            <a:ext cx="344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Antonio </a:t>
            </a:r>
            <a:r>
              <a:rPr lang="en-US" dirty="0" err="1"/>
              <a:t>Criminisi</a:t>
            </a:r>
            <a:r>
              <a:rPr lang="en-US" dirty="0"/>
              <a:t>,  2011, Microsoft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5570" name="Picture 2" descr="img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7086600" cy="562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5571" name="Text Box 3"/>
          <p:cNvSpPr txBox="1">
            <a:spLocks noChangeArrowheads="1"/>
          </p:cNvSpPr>
          <p:nvPr/>
        </p:nvSpPr>
        <p:spPr bwMode="auto">
          <a:xfrm rot="16200000">
            <a:off x="-1870642" y="2884488"/>
            <a:ext cx="517321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Prediction quality:</a:t>
            </a:r>
          </a:p>
          <a:p>
            <a:pPr algn="ctr"/>
            <a:r>
              <a:rPr lang="en-US" b="1" dirty="0"/>
              <a:t>Average Proportion correct on </a:t>
            </a:r>
            <a:r>
              <a:rPr lang="en-US" b="1" dirty="0">
                <a:solidFill>
                  <a:srgbClr val="FF0000"/>
                </a:solidFill>
              </a:rPr>
              <a:t>test set</a:t>
            </a:r>
          </a:p>
        </p:txBody>
      </p:sp>
      <p:sp>
        <p:nvSpPr>
          <p:cNvPr id="1005572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152399"/>
            <a:ext cx="8839200" cy="1528465"/>
          </a:xfrm>
        </p:spPr>
        <p:txBody>
          <a:bodyPr>
            <a:normAutofit/>
          </a:bodyPr>
          <a:lstStyle/>
          <a:p>
            <a:r>
              <a:rPr lang="en-US" sz="2800" dirty="0"/>
              <a:t>Restaurant Example:</a:t>
            </a:r>
            <a:br>
              <a:rPr lang="en-US" sz="2800" dirty="0"/>
            </a:br>
            <a:r>
              <a:rPr lang="en-US" sz="2800" dirty="0"/>
              <a:t>Learning Curve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1005573" name="Rectangle 5"/>
          <p:cNvSpPr>
            <a:spLocks noChangeArrowheads="1"/>
          </p:cNvSpPr>
          <p:nvPr/>
        </p:nvSpPr>
        <p:spPr bwMode="auto">
          <a:xfrm>
            <a:off x="3429000" y="3048000"/>
            <a:ext cx="4425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As the training set increases, </a:t>
            </a:r>
          </a:p>
          <a:p>
            <a:pPr algn="ctr"/>
            <a:r>
              <a:rPr lang="en-US" b="1">
                <a:solidFill>
                  <a:srgbClr val="FF0000"/>
                </a:solidFill>
              </a:rPr>
              <a:t>so does the quality of prediction:</a:t>
            </a:r>
          </a:p>
          <a:p>
            <a:pPr algn="ctr"/>
            <a:r>
              <a:rPr lang="en-US" b="1">
                <a:solidFill>
                  <a:srgbClr val="FF0000"/>
                </a:solidFill>
                <a:sym typeface="Wingdings" charset="0"/>
              </a:rPr>
              <a:t></a:t>
            </a:r>
            <a:r>
              <a:rPr lang="ja-JP" altLang="en-US" b="1">
                <a:solidFill>
                  <a:srgbClr val="FF0000"/>
                </a:solidFill>
                <a:latin typeface="Arial"/>
              </a:rPr>
              <a:t>“</a:t>
            </a:r>
            <a:r>
              <a:rPr lang="en-US" b="1">
                <a:solidFill>
                  <a:srgbClr val="FF0000"/>
                </a:solidFill>
              </a:rPr>
              <a:t>Happy curve</a:t>
            </a:r>
            <a:r>
              <a:rPr lang="ja-JP" altLang="en-US" b="1">
                <a:solidFill>
                  <a:srgbClr val="FF0000"/>
                </a:solidFill>
                <a:latin typeface="Arial"/>
              </a:rPr>
              <a:t>”</a:t>
            </a:r>
            <a:r>
              <a:rPr lang="en-US" b="1">
                <a:solidFill>
                  <a:srgbClr val="FF0000"/>
                </a:solidFill>
              </a:rPr>
              <a:t>  </a:t>
            </a:r>
            <a:r>
              <a:rPr lang="en-US" b="1">
                <a:solidFill>
                  <a:srgbClr val="FF0000"/>
                </a:solidFill>
                <a:sym typeface="Wingdings" charset="0"/>
              </a:rPr>
              <a:t>!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005574" name="Text Box 6"/>
          <p:cNvSpPr txBox="1">
            <a:spLocks noChangeArrowheads="1"/>
          </p:cNvSpPr>
          <p:nvPr/>
        </p:nvSpPr>
        <p:spPr bwMode="auto">
          <a:xfrm>
            <a:off x="2667000" y="4572000"/>
            <a:ext cx="54086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ym typeface="Wingdings" charset="0"/>
              </a:rPr>
              <a:t> the learning algorithm is able to capture</a:t>
            </a:r>
          </a:p>
          <a:p>
            <a:r>
              <a:rPr lang="en-US" dirty="0">
                <a:sym typeface="Wingdings" charset="0"/>
              </a:rPr>
              <a:t> the pattern in the data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52600" y="1219200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On test set</a:t>
            </a:r>
          </a:p>
        </p:txBody>
      </p:sp>
    </p:spTree>
    <p:extLst>
      <p:ext uri="{BB962C8B-B14F-4D97-AF65-F5344CB8AC3E}">
        <p14:creationId xmlns:p14="http://schemas.microsoft.com/office/powerpoint/2010/main" val="44319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5573" grpId="0"/>
      <p:bldP spid="100557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pic>
        <p:nvPicPr>
          <p:cNvPr id="4" name="Content Placeholder 3" descr="DT_NodesSize_OverFittin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04795" y="1600200"/>
            <a:ext cx="7334410" cy="4525963"/>
          </a:xfrm>
        </p:spPr>
      </p:pic>
      <p:sp>
        <p:nvSpPr>
          <p:cNvPr id="5" name="TextBox 4"/>
          <p:cNvSpPr txBox="1"/>
          <p:nvPr/>
        </p:nvSpPr>
        <p:spPr>
          <a:xfrm>
            <a:off x="3505200" y="6324600"/>
            <a:ext cx="533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Learning, Tom M. Mitchell, McGraw Hill, 1997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11-14 at 2.11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09600"/>
            <a:ext cx="8573247" cy="4343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95600" y="76200"/>
            <a:ext cx="4265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Key figure in machine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5105400"/>
            <a:ext cx="5352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3333CC"/>
                </a:solidFill>
              </a:rPr>
              <a:t>Note: with larger and larger trees,</a:t>
            </a:r>
          </a:p>
          <a:p>
            <a:r>
              <a:rPr lang="en-US" sz="2000" b="1" dirty="0">
                <a:solidFill>
                  <a:srgbClr val="3333CC"/>
                </a:solidFill>
              </a:rPr>
              <a:t>we just do better and better on the training set!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3600" y="1447800"/>
            <a:ext cx="20581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set tree size as </a:t>
            </a:r>
          </a:p>
          <a:p>
            <a:r>
              <a:rPr lang="en-US" sz="2000" dirty="0"/>
              <a:t>a parameter in our</a:t>
            </a:r>
          </a:p>
          <a:p>
            <a:r>
              <a:rPr lang="en-US" sz="2000" dirty="0"/>
              <a:t>DT learning alg.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5867400"/>
            <a:ext cx="619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note the performance on the validation set…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8600" y="4705290"/>
            <a:ext cx="1136449" cy="400110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Tree size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737142" y="2261143"/>
            <a:ext cx="1326004" cy="400110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Error rate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0" y="3733800"/>
            <a:ext cx="3057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Overfitting</a:t>
            </a:r>
            <a:r>
              <a:rPr lang="en-US" b="1" dirty="0">
                <a:solidFill>
                  <a:srgbClr val="FF0000"/>
                </a:solidFill>
              </a:rPr>
              <a:t> kicks in…</a:t>
            </a:r>
          </a:p>
        </p:txBody>
      </p:sp>
      <p:sp>
        <p:nvSpPr>
          <p:cNvPr id="10" name="Up Arrow 9"/>
          <p:cNvSpPr/>
          <p:nvPr/>
        </p:nvSpPr>
        <p:spPr>
          <a:xfrm rot="9758824">
            <a:off x="4731040" y="2392895"/>
            <a:ext cx="457200" cy="1647209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52800" y="1824335"/>
            <a:ext cx="2286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Optimal tree size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76800" y="44958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dirty="0" err="1"/>
              <a:t>error</a:t>
            </a:r>
            <a:r>
              <a:rPr lang="en-US" baseline="-25000" dirty="0" err="1"/>
              <a:t>T</a:t>
            </a:r>
            <a:r>
              <a:rPr lang="en-US" dirty="0"/>
              <a:t>(h) &lt; </a:t>
            </a:r>
            <a:r>
              <a:rPr lang="en-US" dirty="0" err="1"/>
              <a:t>error</a:t>
            </a:r>
            <a:r>
              <a:rPr lang="en-US" baseline="-25000" dirty="0" err="1"/>
              <a:t>T</a:t>
            </a:r>
            <a:r>
              <a:rPr lang="en-US" dirty="0"/>
              <a:t>(h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) but </a:t>
            </a:r>
          </a:p>
          <a:p>
            <a:pPr lvl="2"/>
            <a:r>
              <a:rPr lang="en-US" dirty="0" err="1"/>
              <a:t>error</a:t>
            </a:r>
            <a:r>
              <a:rPr lang="en-US" baseline="-25000" dirty="0" err="1"/>
              <a:t>D</a:t>
            </a:r>
            <a:r>
              <a:rPr lang="en-US" dirty="0"/>
              <a:t>(h) &gt; </a:t>
            </a:r>
            <a:r>
              <a:rPr lang="en-US" dirty="0" err="1"/>
              <a:t>error</a:t>
            </a:r>
            <a:r>
              <a:rPr lang="en-US" baseline="-25000" dirty="0" err="1"/>
              <a:t>D</a:t>
            </a:r>
            <a:r>
              <a:rPr lang="en-US" dirty="0"/>
              <a:t>(h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193914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animBg="1"/>
      <p:bldP spid="11" grpId="0"/>
      <p:bldP spid="1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Noisy data 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410200"/>
          </a:xfrm>
        </p:spPr>
        <p:txBody>
          <a:bodyPr>
            <a:normAutofit fontScale="92500" lnSpcReduction="10000"/>
          </a:bodyPr>
          <a:lstStyle/>
          <a:p>
            <a:pPr marL="230188" indent="-230188"/>
            <a:r>
              <a:rPr lang="en-US" dirty="0"/>
              <a:t>Many kinds of "noise" that could occur in the examples:</a:t>
            </a:r>
          </a:p>
          <a:p>
            <a:pPr marL="568325" lvl="1" indent="-223838"/>
            <a:r>
              <a:rPr lang="en-US" dirty="0"/>
              <a:t>Two examples have </a:t>
            </a:r>
            <a:r>
              <a:rPr lang="en-US" dirty="0">
                <a:solidFill>
                  <a:schemeClr val="accent2"/>
                </a:solidFill>
              </a:rPr>
              <a:t>same attribute/value pairs, but different classifications</a:t>
            </a:r>
          </a:p>
          <a:p>
            <a:pPr marL="976313" lvl="2" indent="-233363">
              <a:buFontTx/>
              <a:buNone/>
            </a:pPr>
            <a:r>
              <a:rPr lang="en-US" dirty="0">
                <a:sym typeface="Wingdings" charset="0"/>
              </a:rPr>
              <a:t>report </a:t>
            </a:r>
            <a:r>
              <a:rPr lang="en-US" dirty="0">
                <a:solidFill>
                  <a:schemeClr val="accent2"/>
                </a:solidFill>
                <a:sym typeface="Wingdings" charset="0"/>
              </a:rPr>
              <a:t>majority classification</a:t>
            </a:r>
            <a:r>
              <a:rPr lang="en-US" dirty="0">
                <a:sym typeface="Wingdings" charset="0"/>
              </a:rPr>
              <a:t> for the examples corresponding to the node </a:t>
            </a:r>
          </a:p>
          <a:p>
            <a:pPr marL="976313" lvl="2" indent="-233363">
              <a:buFontTx/>
              <a:buNone/>
            </a:pPr>
            <a:r>
              <a:rPr lang="en-US" dirty="0">
                <a:sym typeface="Wingdings" charset="0"/>
              </a:rPr>
              <a:t>deterministic hypothesis.</a:t>
            </a:r>
          </a:p>
          <a:p>
            <a:pPr marL="976313" lvl="2" indent="-233363">
              <a:buFontTx/>
              <a:buNone/>
            </a:pPr>
            <a:r>
              <a:rPr lang="en-US" dirty="0">
                <a:sym typeface="Wingdings" charset="0"/>
              </a:rPr>
              <a:t>report </a:t>
            </a:r>
            <a:r>
              <a:rPr lang="en-US" dirty="0">
                <a:solidFill>
                  <a:schemeClr val="accent2"/>
                </a:solidFill>
                <a:sym typeface="Wingdings" charset="0"/>
              </a:rPr>
              <a:t>estimated probabilities of each classification</a:t>
            </a:r>
            <a:r>
              <a:rPr lang="en-US" dirty="0">
                <a:sym typeface="Wingdings" charset="0"/>
              </a:rPr>
              <a:t> using the relative frequency (if considering stochastic hypotheses)</a:t>
            </a:r>
          </a:p>
          <a:p>
            <a:pPr marL="568325" lvl="1" indent="-223838"/>
            <a:r>
              <a:rPr lang="en-US" dirty="0"/>
              <a:t>Some values of </a:t>
            </a:r>
            <a:r>
              <a:rPr lang="en-US" dirty="0">
                <a:solidFill>
                  <a:schemeClr val="accent2"/>
                </a:solidFill>
              </a:rPr>
              <a:t>attributes are incorrect</a:t>
            </a:r>
            <a:r>
              <a:rPr lang="en-US" dirty="0"/>
              <a:t> because of errors in the data acquisition process or the preprocessing phase </a:t>
            </a:r>
          </a:p>
          <a:p>
            <a:pPr marL="568325" lvl="1" indent="-223838"/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classification is wrong</a:t>
            </a:r>
            <a:r>
              <a:rPr lang="en-US" dirty="0"/>
              <a:t> (e.g., + instead of -) because of some error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01110" y="6507061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important reason why you don’t want to “</a:t>
            </a:r>
            <a:r>
              <a:rPr lang="en-US" dirty="0" err="1"/>
              <a:t>overfit</a:t>
            </a:r>
            <a:r>
              <a:rPr lang="en-US" dirty="0"/>
              <a:t>” your learned model.</a:t>
            </a:r>
          </a:p>
        </p:txBody>
      </p:sp>
    </p:spTree>
    <p:extLst>
      <p:ext uri="{BB962C8B-B14F-4D97-AF65-F5344CB8AC3E}">
        <p14:creationId xmlns:p14="http://schemas.microsoft.com/office/powerpoint/2010/main" val="124011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Tools</a:t>
            </a:r>
            <a:endParaRPr lang="en-GB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You don’t find ‘pure’ ID3 too much</a:t>
            </a:r>
          </a:p>
          <a:p>
            <a:pPr lvl="1" eaLnBrk="1" hangingPunct="1"/>
            <a:r>
              <a:rPr lang="en-US" sz="2400" dirty="0"/>
              <a:t>Other algorithms in a similar spirit to search for are C4.5 and </a:t>
            </a:r>
            <a:r>
              <a:rPr lang="en-US" sz="2400" dirty="0" err="1"/>
              <a:t>Adaboost</a:t>
            </a:r>
            <a:endParaRPr lang="en-US" sz="2400" dirty="0"/>
          </a:p>
          <a:p>
            <a:pPr eaLnBrk="1" hangingPunct="1"/>
            <a:r>
              <a:rPr lang="en-US" sz="2800" dirty="0"/>
              <a:t>Tools</a:t>
            </a:r>
          </a:p>
          <a:p>
            <a:pPr lvl="1" eaLnBrk="1" hangingPunct="1"/>
            <a:r>
              <a:rPr lang="en-US" sz="2400" dirty="0" err="1"/>
              <a:t>Matlab</a:t>
            </a:r>
            <a:r>
              <a:rPr lang="en-US" sz="2400" dirty="0"/>
              <a:t> implements decision tree induction</a:t>
            </a:r>
          </a:p>
          <a:p>
            <a:pPr lvl="1" eaLnBrk="1" hangingPunct="1"/>
            <a:r>
              <a:rPr lang="en-US" sz="2400" dirty="0" err="1"/>
              <a:t>Weka</a:t>
            </a:r>
            <a:r>
              <a:rPr lang="en-US" sz="2400" dirty="0"/>
              <a:t> toolkit (from Waikato </a:t>
            </a:r>
            <a:r>
              <a:rPr lang="en-US" sz="2400" dirty="0" err="1"/>
              <a:t>Uni</a:t>
            </a:r>
            <a:r>
              <a:rPr lang="en-US" sz="2400" dirty="0"/>
              <a:t>) has a variety of Java tools for machine learning</a:t>
            </a:r>
          </a:p>
          <a:p>
            <a:pPr lvl="1" eaLnBrk="1" hangingPunct="1"/>
            <a:r>
              <a:rPr lang="en-US" sz="2400" dirty="0"/>
              <a:t>Try Pierre </a:t>
            </a:r>
            <a:r>
              <a:rPr lang="en-US" sz="2400" dirty="0" err="1"/>
              <a:t>Geurts</a:t>
            </a:r>
            <a:r>
              <a:rPr lang="en-US" sz="2400" dirty="0"/>
              <a:t>’ online decision tree induction applet, e.g., for ‘animal descriptions’ from </a:t>
            </a:r>
            <a:r>
              <a:rPr lang="en-GB" sz="1600" dirty="0"/>
              <a:t>http://www.montefiore.ulg.ac.be/~geurts/dtapplet/dtexplication.html#online</a:t>
            </a:r>
          </a:p>
        </p:txBody>
      </p:sp>
    </p:spTree>
    <p:extLst>
      <p:ext uri="{BB962C8B-B14F-4D97-AF65-F5344CB8AC3E}">
        <p14:creationId xmlns:p14="http://schemas.microsoft.com/office/powerpoint/2010/main" val="42101593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Summary:</a:t>
            </a:r>
            <a:br>
              <a:rPr lang="en-US" dirty="0"/>
            </a:br>
            <a:r>
              <a:rPr lang="en-US" dirty="0"/>
              <a:t>When to use Decision Trees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Instances presented as </a:t>
            </a:r>
            <a:r>
              <a:rPr lang="en-US" sz="2800" dirty="0">
                <a:solidFill>
                  <a:schemeClr val="accent2"/>
                </a:solidFill>
              </a:rPr>
              <a:t>attribute-value pairs</a:t>
            </a:r>
          </a:p>
          <a:p>
            <a:r>
              <a:rPr lang="en-US" sz="2800" dirty="0"/>
              <a:t>Method of approximating discrete-valued functions</a:t>
            </a:r>
          </a:p>
          <a:p>
            <a:r>
              <a:rPr lang="en-US" sz="2800" dirty="0"/>
              <a:t>Target function has discrete values: </a:t>
            </a:r>
            <a:r>
              <a:rPr lang="en-US" sz="2800" dirty="0">
                <a:solidFill>
                  <a:schemeClr val="accent2"/>
                </a:solidFill>
              </a:rPr>
              <a:t>classification problems</a:t>
            </a:r>
          </a:p>
          <a:p>
            <a:r>
              <a:rPr lang="en-US" sz="2800" dirty="0"/>
              <a:t>Robust to </a:t>
            </a:r>
            <a:r>
              <a:rPr lang="en-US" sz="2800" dirty="0">
                <a:solidFill>
                  <a:schemeClr val="accent2"/>
                </a:solidFill>
              </a:rPr>
              <a:t>noisy data</a:t>
            </a:r>
            <a:r>
              <a:rPr lang="en-US" sz="2800" dirty="0"/>
              <a:t>:</a:t>
            </a:r>
          </a:p>
          <a:p>
            <a:r>
              <a:rPr lang="en-US" sz="2800" dirty="0"/>
              <a:t>	Training data may contain </a:t>
            </a:r>
          </a:p>
          <a:p>
            <a:pPr lvl="1"/>
            <a:r>
              <a:rPr lang="en-US" sz="2400" dirty="0"/>
              <a:t>errors</a:t>
            </a:r>
          </a:p>
          <a:p>
            <a:pPr lvl="1"/>
            <a:r>
              <a:rPr lang="en-US" sz="2400" dirty="0"/>
              <a:t>missing attribute values</a:t>
            </a:r>
          </a:p>
          <a:p>
            <a:r>
              <a:rPr lang="en-US" sz="2800" dirty="0"/>
              <a:t>Typical bias: prefer smaller trees </a:t>
            </a:r>
            <a:r>
              <a:rPr lang="en-US" sz="2800" dirty="0">
                <a:solidFill>
                  <a:schemeClr val="accent2"/>
                </a:solidFill>
              </a:rPr>
              <a:t>(Ockham's razor )</a:t>
            </a:r>
          </a:p>
        </p:txBody>
      </p:sp>
      <p:sp>
        <p:nvSpPr>
          <p:cNvPr id="961540" name="Rectangle 4"/>
          <p:cNvSpPr>
            <a:spLocks noChangeArrowheads="1"/>
          </p:cNvSpPr>
          <p:nvPr/>
        </p:nvSpPr>
        <p:spPr bwMode="auto">
          <a:xfrm>
            <a:off x="1447800" y="6172200"/>
            <a:ext cx="6337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</a:rPr>
              <a:t>Widely used, practical and easy to interpret results</a:t>
            </a:r>
          </a:p>
        </p:txBody>
      </p:sp>
    </p:spTree>
    <p:extLst>
      <p:ext uri="{BB962C8B-B14F-4D97-AF65-F5344CB8AC3E}">
        <p14:creationId xmlns:p14="http://schemas.microsoft.com/office/powerpoint/2010/main" val="10500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Inducing decision trees is one of the </a:t>
            </a:r>
            <a:r>
              <a:rPr lang="en-US" sz="2800" dirty="0">
                <a:solidFill>
                  <a:schemeClr val="accent2"/>
                </a:solidFill>
              </a:rPr>
              <a:t>most widely used learning methods in practice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Can </a:t>
            </a:r>
            <a:r>
              <a:rPr lang="en-US" sz="2800" dirty="0">
                <a:solidFill>
                  <a:schemeClr val="accent2"/>
                </a:solidFill>
              </a:rPr>
              <a:t>outperform human experts</a:t>
            </a:r>
            <a:r>
              <a:rPr lang="en-US" sz="2800" dirty="0"/>
              <a:t> in many problems 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Strengths </a:t>
            </a:r>
            <a:r>
              <a:rPr lang="en-US" sz="2800" dirty="0"/>
              <a:t>include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chemeClr val="accent2"/>
                </a:solidFill>
              </a:rPr>
              <a:t>Fast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chemeClr val="accent2"/>
                </a:solidFill>
              </a:rPr>
              <a:t>simple to implement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chemeClr val="accent2"/>
                </a:solidFill>
              </a:rPr>
              <a:t>human readable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can convert result to a set of easily </a:t>
            </a:r>
            <a:r>
              <a:rPr lang="en-US" dirty="0">
                <a:solidFill>
                  <a:schemeClr val="accent2"/>
                </a:solidFill>
              </a:rPr>
              <a:t>interpretable rules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empirically valid in many </a:t>
            </a:r>
            <a:r>
              <a:rPr lang="en-US" dirty="0">
                <a:solidFill>
                  <a:schemeClr val="accent2"/>
                </a:solidFill>
              </a:rPr>
              <a:t>commercial products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handles </a:t>
            </a:r>
            <a:r>
              <a:rPr lang="en-US" dirty="0">
                <a:solidFill>
                  <a:schemeClr val="accent2"/>
                </a:solidFill>
              </a:rPr>
              <a:t>noisy data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452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9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9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9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9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Weaknesses </a:t>
            </a:r>
            <a:r>
              <a:rPr lang="en-US" dirty="0"/>
              <a:t>include: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"</a:t>
            </a:r>
            <a:r>
              <a:rPr lang="en-US" dirty="0" err="1"/>
              <a:t>Univariate</a:t>
            </a:r>
            <a:r>
              <a:rPr lang="en-US" dirty="0"/>
              <a:t>" splits/partitioning using only </a:t>
            </a:r>
            <a:r>
              <a:rPr lang="en-US" dirty="0">
                <a:solidFill>
                  <a:schemeClr val="accent2"/>
                </a:solidFill>
              </a:rPr>
              <a:t>one attribute at a time so limits types of possible trees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large decision trees may be hard to understand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requires </a:t>
            </a:r>
            <a:r>
              <a:rPr lang="en-US" dirty="0">
                <a:solidFill>
                  <a:schemeClr val="accent2"/>
                </a:solidFill>
              </a:rPr>
              <a:t>fixed-length feature vectors</a:t>
            </a:r>
            <a:r>
              <a:rPr 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non-incremental (i.e., </a:t>
            </a:r>
            <a:r>
              <a:rPr lang="en-US" dirty="0">
                <a:solidFill>
                  <a:schemeClr val="accent2"/>
                </a:solidFill>
              </a:rPr>
              <a:t>batch method)</a:t>
            </a:r>
            <a:endParaRPr lang="en-US" sz="4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86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76200"/>
            <a:ext cx="7772400" cy="1143000"/>
          </a:xfrm>
        </p:spPr>
        <p:txBody>
          <a:bodyPr/>
          <a:lstStyle/>
          <a:p>
            <a:r>
              <a:rPr lang="en-US" dirty="0"/>
              <a:t>Inductive Learning Example</a:t>
            </a:r>
          </a:p>
        </p:txBody>
      </p:sp>
      <p:graphicFrame>
        <p:nvGraphicFramePr>
          <p:cNvPr id="919555" name="Object 3"/>
          <p:cNvGraphicFramePr>
            <a:graphicFrameLocks noGrp="1"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3404406366"/>
              </p:ext>
            </p:extLst>
          </p:nvPr>
        </p:nvGraphicFramePr>
        <p:xfrm>
          <a:off x="609600" y="990600"/>
          <a:ext cx="8008938" cy="230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7" name="Document" r:id="rId4" imgW="5607880" imgH="1615283" progId="Word.Document.8">
                  <p:embed/>
                </p:oleObj>
              </mc:Choice>
              <mc:Fallback>
                <p:oleObj name="Document" r:id="rId4" imgW="5607880" imgH="16152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90600"/>
                        <a:ext cx="8008938" cy="230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9556" name="Text Box 4"/>
          <p:cNvSpPr txBox="1">
            <a:spLocks noChangeArrowheads="1"/>
          </p:cNvSpPr>
          <p:nvPr/>
        </p:nvSpPr>
        <p:spPr bwMode="auto">
          <a:xfrm>
            <a:off x="381000" y="3429000"/>
            <a:ext cx="87630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Instance Space X:</a:t>
            </a:r>
            <a:r>
              <a:rPr lang="en-US" sz="2400" dirty="0"/>
              <a:t> Set of all possible objects described by attributes 			(often called features). </a:t>
            </a:r>
          </a:p>
          <a:p>
            <a:pPr>
              <a:spcBef>
                <a:spcPct val="50000"/>
              </a:spcBef>
            </a:pPr>
            <a:r>
              <a:rPr lang="en-US" sz="2400" b="1" dirty="0"/>
              <a:t>Target Function f:</a:t>
            </a:r>
            <a:r>
              <a:rPr lang="en-US" sz="2400" dirty="0"/>
              <a:t> Mapping from Attributes to Target Feature  </a:t>
            </a:r>
            <a:br>
              <a:rPr lang="en-US" sz="2400" dirty="0"/>
            </a:br>
            <a:r>
              <a:rPr lang="en-US" sz="2400" dirty="0"/>
              <a:t>			(often called label)  (f is unknown)</a:t>
            </a:r>
          </a:p>
          <a:p>
            <a:pPr>
              <a:spcBef>
                <a:spcPct val="50000"/>
              </a:spcBef>
            </a:pPr>
            <a:r>
              <a:rPr lang="en-US" sz="2400" b="1" dirty="0"/>
              <a:t>Hypothesis Space H:</a:t>
            </a:r>
            <a:r>
              <a:rPr lang="en-US" sz="2400" dirty="0"/>
              <a:t> Set of all classification rules h</a:t>
            </a:r>
            <a:r>
              <a:rPr lang="en-US" sz="2400" baseline="-25000" dirty="0"/>
              <a:t>i</a:t>
            </a:r>
            <a:r>
              <a:rPr lang="en-US" sz="2400" dirty="0"/>
              <a:t> we allow.</a:t>
            </a:r>
          </a:p>
          <a:p>
            <a:pPr>
              <a:spcBef>
                <a:spcPct val="50000"/>
              </a:spcBef>
            </a:pPr>
            <a:r>
              <a:rPr lang="en-US" sz="2400" b="1" dirty="0"/>
              <a:t>Training Data D:</a:t>
            </a:r>
            <a:r>
              <a:rPr lang="en-US" sz="2400" dirty="0"/>
              <a:t> Set of instances labeled with Target Feature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43800" y="243840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86600" y="2133600"/>
            <a:ext cx="705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29136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ataS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41908" y="2880601"/>
            <a:ext cx="7316222" cy="3943901"/>
          </a:xfrm>
          <a:prstGeom prst="rect">
            <a:avLst/>
          </a:prstGeom>
        </p:spPr>
      </p:pic>
      <p:grpSp>
        <p:nvGrpSpPr>
          <p:cNvPr id="25" name="Group 30"/>
          <p:cNvGrpSpPr/>
          <p:nvPr/>
        </p:nvGrpSpPr>
        <p:grpSpPr>
          <a:xfrm>
            <a:off x="7099708" y="3871201"/>
            <a:ext cx="159592" cy="2286000"/>
            <a:chOff x="6172200" y="3200400"/>
            <a:chExt cx="159592" cy="2286000"/>
          </a:xfrm>
        </p:grpSpPr>
        <p:sp>
          <p:nvSpPr>
            <p:cNvPr id="17" name="Oval 16"/>
            <p:cNvSpPr/>
            <p:nvPr/>
          </p:nvSpPr>
          <p:spPr>
            <a:xfrm>
              <a:off x="6172200" y="3200400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72200" y="3581400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172200" y="3810000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72200" y="4191000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172200" y="4572000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72200" y="5334000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72200" y="3394496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179392" y="3996904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172200" y="4377904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172200" y="475747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172200" y="49530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72200" y="5139904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578030" y="5038645"/>
            <a:ext cx="4497234" cy="915834"/>
            <a:chOff x="1650522" y="4367844"/>
            <a:chExt cx="4497234" cy="915834"/>
          </a:xfrm>
        </p:grpSpPr>
        <p:sp>
          <p:nvSpPr>
            <p:cNvPr id="40" name="Rectangle 39"/>
            <p:cNvSpPr/>
            <p:nvPr/>
          </p:nvSpPr>
          <p:spPr>
            <a:xfrm>
              <a:off x="1650522" y="4367844"/>
              <a:ext cx="4495800" cy="145208"/>
            </a:xfrm>
            <a:prstGeom prst="rect">
              <a:avLst/>
            </a:prstGeom>
            <a:solidFill>
              <a:srgbClr val="FF000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51956" y="5138470"/>
              <a:ext cx="4495800" cy="145208"/>
            </a:xfrm>
            <a:prstGeom prst="rect">
              <a:avLst/>
            </a:prstGeom>
            <a:solidFill>
              <a:srgbClr val="FF000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Down Arrow 44"/>
          <p:cNvSpPr/>
          <p:nvPr/>
        </p:nvSpPr>
        <p:spPr>
          <a:xfrm>
            <a:off x="6261508" y="3235723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2578030" y="3871201"/>
            <a:ext cx="4513052" cy="1498122"/>
            <a:chOff x="1650522" y="3200400"/>
            <a:chExt cx="4513052" cy="1498122"/>
          </a:xfrm>
        </p:grpSpPr>
        <p:sp>
          <p:nvSpPr>
            <p:cNvPr id="46" name="Rectangle 45"/>
            <p:cNvSpPr/>
            <p:nvPr/>
          </p:nvSpPr>
          <p:spPr>
            <a:xfrm>
              <a:off x="1650522" y="4191000"/>
              <a:ext cx="4495800" cy="145208"/>
            </a:xfrm>
            <a:prstGeom prst="rect">
              <a:avLst/>
            </a:prstGeom>
            <a:solidFill>
              <a:srgbClr val="00B05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651956" y="4553314"/>
              <a:ext cx="4495800" cy="145208"/>
            </a:xfrm>
            <a:prstGeom prst="rect">
              <a:avLst/>
            </a:prstGeom>
            <a:solidFill>
              <a:srgbClr val="00B05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667774" y="3581400"/>
              <a:ext cx="4495800" cy="145208"/>
            </a:xfrm>
            <a:prstGeom prst="rect">
              <a:avLst/>
            </a:prstGeom>
            <a:solidFill>
              <a:srgbClr val="00B05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650522" y="3200400"/>
              <a:ext cx="4495800" cy="145208"/>
            </a:xfrm>
            <a:prstGeom prst="rect">
              <a:avLst/>
            </a:prstGeom>
            <a:solidFill>
              <a:srgbClr val="00B05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560778" y="4058105"/>
            <a:ext cx="4523112" cy="2090470"/>
            <a:chOff x="1633270" y="3387304"/>
            <a:chExt cx="4523112" cy="2090470"/>
          </a:xfrm>
        </p:grpSpPr>
        <p:sp>
          <p:nvSpPr>
            <p:cNvPr id="52" name="Rectangle 51"/>
            <p:cNvSpPr/>
            <p:nvPr/>
          </p:nvSpPr>
          <p:spPr>
            <a:xfrm>
              <a:off x="1659148" y="3810000"/>
              <a:ext cx="4495800" cy="145208"/>
            </a:xfrm>
            <a:prstGeom prst="rect">
              <a:avLst/>
            </a:prstGeom>
            <a:solidFill>
              <a:srgbClr val="00B050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50522" y="5332566"/>
              <a:ext cx="4495800" cy="145208"/>
            </a:xfrm>
            <a:prstGeom prst="rect">
              <a:avLst/>
            </a:prstGeom>
            <a:solidFill>
              <a:srgbClr val="00B050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650522" y="4953000"/>
              <a:ext cx="4495800" cy="145208"/>
            </a:xfrm>
            <a:prstGeom prst="rect">
              <a:avLst/>
            </a:prstGeom>
            <a:solidFill>
              <a:srgbClr val="FF00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651956" y="4756036"/>
              <a:ext cx="4495800" cy="145208"/>
            </a:xfrm>
            <a:prstGeom prst="rect">
              <a:avLst/>
            </a:prstGeom>
            <a:solidFill>
              <a:srgbClr val="FF00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60582" y="3979652"/>
              <a:ext cx="4495800" cy="145208"/>
            </a:xfrm>
            <a:prstGeom prst="rect">
              <a:avLst/>
            </a:prstGeom>
            <a:solidFill>
              <a:srgbClr val="FF00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633270" y="3387304"/>
              <a:ext cx="4495800" cy="145208"/>
            </a:xfrm>
            <a:prstGeom prst="rect">
              <a:avLst/>
            </a:prstGeom>
            <a:solidFill>
              <a:srgbClr val="FF00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760770" y="146050"/>
            <a:ext cx="2849830" cy="1873250"/>
            <a:chOff x="5760770" y="146050"/>
            <a:chExt cx="2849830" cy="1873250"/>
          </a:xfrm>
        </p:grpSpPr>
        <p:sp>
          <p:nvSpPr>
            <p:cNvPr id="2" name="Rectangle 1"/>
            <p:cNvSpPr/>
            <p:nvPr/>
          </p:nvSpPr>
          <p:spPr>
            <a:xfrm>
              <a:off x="6934200" y="762000"/>
              <a:ext cx="16764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Est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8218944" y="495300"/>
              <a:ext cx="152400" cy="1905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950200" y="488950"/>
              <a:ext cx="152400" cy="1905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609344" y="495300"/>
              <a:ext cx="152400" cy="1905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7315200" y="482600"/>
              <a:ext cx="152400" cy="1905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023100" y="482600"/>
              <a:ext cx="152400" cy="1905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8458200" y="495300"/>
              <a:ext cx="152400" cy="1905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8218944" y="152400"/>
              <a:ext cx="152400" cy="1905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950200" y="146050"/>
              <a:ext cx="152400" cy="1905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609344" y="146050"/>
              <a:ext cx="152400" cy="1905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304544" y="152400"/>
              <a:ext cx="152400" cy="1905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7012444" y="152400"/>
              <a:ext cx="152400" cy="1905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8458200" y="152400"/>
              <a:ext cx="152400" cy="1905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2" idx="2"/>
            </p:cNvCxnSpPr>
            <p:nvPr/>
          </p:nvCxnSpPr>
          <p:spPr>
            <a:xfrm flipH="1">
              <a:off x="6035966" y="1143000"/>
              <a:ext cx="1736434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 rot="20862866">
              <a:off x="6463599" y="1181789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0,10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6234658" y="1581666"/>
              <a:ext cx="152400" cy="1905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6012073" y="1581666"/>
              <a:ext cx="152400" cy="1905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773241" y="1581666"/>
              <a:ext cx="152400" cy="1905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6527978" y="1581666"/>
              <a:ext cx="152400" cy="1905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6019800" y="1828800"/>
              <a:ext cx="152400" cy="1905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760770" y="1828800"/>
              <a:ext cx="152400" cy="1905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>
              <a:stCxn id="2" idx="2"/>
            </p:cNvCxnSpPr>
            <p:nvPr/>
          </p:nvCxnSpPr>
          <p:spPr>
            <a:xfrm flipH="1">
              <a:off x="7175500" y="1143000"/>
              <a:ext cx="596900" cy="438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7001788" y="1826141"/>
              <a:ext cx="152400" cy="1905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7001788" y="1562616"/>
              <a:ext cx="152400" cy="1905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 rot="19666331">
              <a:off x="7062886" y="1250699"/>
              <a:ext cx="5164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10-30</a:t>
              </a:r>
            </a:p>
          </p:txBody>
        </p:sp>
        <p:cxnSp>
          <p:nvCxnSpPr>
            <p:cNvPr id="73" name="Straight Connector 72"/>
            <p:cNvCxnSpPr>
              <a:stCxn id="2" idx="2"/>
            </p:cNvCxnSpPr>
            <p:nvPr/>
          </p:nvCxnSpPr>
          <p:spPr>
            <a:xfrm flipH="1">
              <a:off x="7685544" y="1143000"/>
              <a:ext cx="86856" cy="438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7577485" y="1826141"/>
              <a:ext cx="152400" cy="1905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7577485" y="1562616"/>
              <a:ext cx="152400" cy="1905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 rot="17293149">
              <a:off x="7402655" y="1264281"/>
              <a:ext cx="50206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30-60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 rot="2438159">
              <a:off x="7954212" y="1206542"/>
              <a:ext cx="38985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&gt;60</a:t>
              </a:r>
            </a:p>
          </p:txBody>
        </p:sp>
        <p:cxnSp>
          <p:nvCxnSpPr>
            <p:cNvPr id="78" name="Straight Connector 77"/>
            <p:cNvCxnSpPr>
              <a:stCxn id="76" idx="3"/>
            </p:cNvCxnSpPr>
            <p:nvPr/>
          </p:nvCxnSpPr>
          <p:spPr>
            <a:xfrm>
              <a:off x="7732171" y="1152793"/>
              <a:ext cx="486773" cy="409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8371344" y="1600716"/>
              <a:ext cx="152400" cy="1905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8112314" y="1600716"/>
              <a:ext cx="152400" cy="1905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1" name="Object 30"/>
          <p:cNvGraphicFramePr>
            <a:graphicFrameLocks noChangeAspect="1"/>
          </p:cNvGraphicFramePr>
          <p:nvPr>
            <p:extLst/>
          </p:nvPr>
        </p:nvGraphicFramePr>
        <p:xfrm>
          <a:off x="222602" y="306712"/>
          <a:ext cx="5538168" cy="2694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Equation" r:id="rId4" imgW="6629400" imgH="3225600" progId="Equation.3">
                  <p:embed/>
                </p:oleObj>
              </mc:Choice>
              <mc:Fallback>
                <p:oleObj name="Equation" r:id="rId4" imgW="6629400" imgH="322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602" y="306712"/>
                        <a:ext cx="5538168" cy="26948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818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304800"/>
            <a:ext cx="7772400" cy="114300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Decision Tree Example: “</a:t>
            </a:r>
            <a:r>
              <a:rPr lang="en-US" sz="2400" dirty="0" err="1">
                <a:solidFill>
                  <a:srgbClr val="FF0000"/>
                </a:solidFill>
              </a:rPr>
              <a:t>BigTip</a:t>
            </a:r>
            <a:r>
              <a:rPr lang="en-US" sz="2400" dirty="0">
                <a:solidFill>
                  <a:srgbClr val="FF0000"/>
                </a:solidFill>
              </a:rPr>
              <a:t>”</a:t>
            </a:r>
          </a:p>
        </p:txBody>
      </p:sp>
      <p:grpSp>
        <p:nvGrpSpPr>
          <p:cNvPr id="934915" name="Group 3"/>
          <p:cNvGrpSpPr>
            <a:grpSpLocks/>
          </p:cNvGrpSpPr>
          <p:nvPr/>
        </p:nvGrpSpPr>
        <p:grpSpPr bwMode="auto">
          <a:xfrm>
            <a:off x="152400" y="762000"/>
            <a:ext cx="7848600" cy="2743200"/>
            <a:chOff x="192" y="960"/>
            <a:chExt cx="4944" cy="1728"/>
          </a:xfrm>
        </p:grpSpPr>
        <p:sp>
          <p:nvSpPr>
            <p:cNvPr id="934916" name="Rectangle 4"/>
            <p:cNvSpPr>
              <a:spLocks noChangeArrowheads="1"/>
            </p:cNvSpPr>
            <p:nvPr/>
          </p:nvSpPr>
          <p:spPr bwMode="auto">
            <a:xfrm>
              <a:off x="2256" y="960"/>
              <a:ext cx="720" cy="24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Food</a:t>
              </a:r>
            </a:p>
          </p:txBody>
        </p:sp>
        <p:sp>
          <p:nvSpPr>
            <p:cNvPr id="934917" name="Rectangle 5"/>
            <p:cNvSpPr>
              <a:spLocks noChangeArrowheads="1"/>
            </p:cNvSpPr>
            <p:nvPr/>
          </p:nvSpPr>
          <p:spPr bwMode="auto">
            <a:xfrm>
              <a:off x="1728" y="1920"/>
              <a:ext cx="1008" cy="24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Price</a:t>
              </a:r>
            </a:p>
          </p:txBody>
        </p:sp>
        <p:sp>
          <p:nvSpPr>
            <p:cNvPr id="934918" name="Rectangle 6"/>
            <p:cNvSpPr>
              <a:spLocks noChangeArrowheads="1"/>
            </p:cNvSpPr>
            <p:nvPr/>
          </p:nvSpPr>
          <p:spPr bwMode="auto">
            <a:xfrm>
              <a:off x="768" y="1392"/>
              <a:ext cx="720" cy="24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Speedy</a:t>
              </a:r>
            </a:p>
          </p:txBody>
        </p:sp>
        <p:sp>
          <p:nvSpPr>
            <p:cNvPr id="934919" name="Line 7"/>
            <p:cNvSpPr>
              <a:spLocks noChangeShapeType="1"/>
            </p:cNvSpPr>
            <p:nvPr/>
          </p:nvSpPr>
          <p:spPr bwMode="auto">
            <a:xfrm flipH="1">
              <a:off x="1152" y="1104"/>
              <a:ext cx="110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920" name="Line 8"/>
            <p:cNvSpPr>
              <a:spLocks noChangeShapeType="1"/>
            </p:cNvSpPr>
            <p:nvPr/>
          </p:nvSpPr>
          <p:spPr bwMode="auto">
            <a:xfrm>
              <a:off x="2640" y="1200"/>
              <a:ext cx="57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921" name="Line 9"/>
            <p:cNvSpPr>
              <a:spLocks noChangeShapeType="1"/>
            </p:cNvSpPr>
            <p:nvPr/>
          </p:nvSpPr>
          <p:spPr bwMode="auto">
            <a:xfrm flipH="1">
              <a:off x="624" y="1632"/>
              <a:ext cx="28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922" name="Line 10"/>
            <p:cNvSpPr>
              <a:spLocks noChangeShapeType="1"/>
            </p:cNvSpPr>
            <p:nvPr/>
          </p:nvSpPr>
          <p:spPr bwMode="auto">
            <a:xfrm flipH="1">
              <a:off x="1440" y="2160"/>
              <a:ext cx="52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923" name="Line 11"/>
            <p:cNvSpPr>
              <a:spLocks noChangeShapeType="1"/>
            </p:cNvSpPr>
            <p:nvPr/>
          </p:nvSpPr>
          <p:spPr bwMode="auto">
            <a:xfrm>
              <a:off x="1344" y="1632"/>
              <a:ext cx="91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924" name="Line 12"/>
            <p:cNvSpPr>
              <a:spLocks noChangeShapeType="1"/>
            </p:cNvSpPr>
            <p:nvPr/>
          </p:nvSpPr>
          <p:spPr bwMode="auto">
            <a:xfrm>
              <a:off x="2448" y="2160"/>
              <a:ext cx="5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925" name="Line 13"/>
            <p:cNvSpPr>
              <a:spLocks noChangeShapeType="1"/>
            </p:cNvSpPr>
            <p:nvPr/>
          </p:nvSpPr>
          <p:spPr bwMode="auto">
            <a:xfrm>
              <a:off x="2976" y="1104"/>
              <a:ext cx="182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926" name="Oval 14"/>
            <p:cNvSpPr>
              <a:spLocks noChangeArrowheads="1"/>
            </p:cNvSpPr>
            <p:nvPr/>
          </p:nvSpPr>
          <p:spPr bwMode="auto">
            <a:xfrm>
              <a:off x="3024" y="1488"/>
              <a:ext cx="576" cy="288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no</a:t>
              </a:r>
            </a:p>
          </p:txBody>
        </p:sp>
        <p:sp>
          <p:nvSpPr>
            <p:cNvPr id="934927" name="Oval 15"/>
            <p:cNvSpPr>
              <a:spLocks noChangeArrowheads="1"/>
            </p:cNvSpPr>
            <p:nvPr/>
          </p:nvSpPr>
          <p:spPr bwMode="auto">
            <a:xfrm>
              <a:off x="1056" y="2400"/>
              <a:ext cx="576" cy="288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yes</a:t>
              </a:r>
            </a:p>
          </p:txBody>
        </p:sp>
        <p:sp>
          <p:nvSpPr>
            <p:cNvPr id="934928" name="Oval 16"/>
            <p:cNvSpPr>
              <a:spLocks noChangeArrowheads="1"/>
            </p:cNvSpPr>
            <p:nvPr/>
          </p:nvSpPr>
          <p:spPr bwMode="auto">
            <a:xfrm>
              <a:off x="2832" y="2352"/>
              <a:ext cx="576" cy="288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no</a:t>
              </a:r>
            </a:p>
          </p:txBody>
        </p:sp>
        <p:sp>
          <p:nvSpPr>
            <p:cNvPr id="934929" name="Oval 17"/>
            <p:cNvSpPr>
              <a:spLocks noChangeArrowheads="1"/>
            </p:cNvSpPr>
            <p:nvPr/>
          </p:nvSpPr>
          <p:spPr bwMode="auto">
            <a:xfrm>
              <a:off x="4560" y="1440"/>
              <a:ext cx="576" cy="288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no</a:t>
              </a:r>
            </a:p>
          </p:txBody>
        </p:sp>
        <p:sp>
          <p:nvSpPr>
            <p:cNvPr id="934930" name="Oval 18"/>
            <p:cNvSpPr>
              <a:spLocks noChangeArrowheads="1"/>
            </p:cNvSpPr>
            <p:nvPr/>
          </p:nvSpPr>
          <p:spPr bwMode="auto">
            <a:xfrm>
              <a:off x="192" y="1920"/>
              <a:ext cx="576" cy="288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yes</a:t>
              </a:r>
            </a:p>
          </p:txBody>
        </p:sp>
        <p:sp>
          <p:nvSpPr>
            <p:cNvPr id="934931" name="Text Box 19"/>
            <p:cNvSpPr txBox="1">
              <a:spLocks noChangeArrowheads="1"/>
            </p:cNvSpPr>
            <p:nvPr/>
          </p:nvSpPr>
          <p:spPr bwMode="auto">
            <a:xfrm>
              <a:off x="1248" y="960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great</a:t>
              </a:r>
            </a:p>
          </p:txBody>
        </p:sp>
        <p:sp>
          <p:nvSpPr>
            <p:cNvPr id="934932" name="Text Box 20"/>
            <p:cNvSpPr txBox="1">
              <a:spLocks noChangeArrowheads="1"/>
            </p:cNvSpPr>
            <p:nvPr/>
          </p:nvSpPr>
          <p:spPr bwMode="auto">
            <a:xfrm>
              <a:off x="2400" y="1248"/>
              <a:ext cx="8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mediocre</a:t>
              </a:r>
            </a:p>
          </p:txBody>
        </p:sp>
        <p:sp>
          <p:nvSpPr>
            <p:cNvPr id="934933" name="Text Box 21"/>
            <p:cNvSpPr txBox="1">
              <a:spLocks noChangeArrowheads="1"/>
            </p:cNvSpPr>
            <p:nvPr/>
          </p:nvSpPr>
          <p:spPr bwMode="auto">
            <a:xfrm>
              <a:off x="3686" y="1034"/>
              <a:ext cx="4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yuck</a:t>
              </a:r>
            </a:p>
          </p:txBody>
        </p:sp>
        <p:sp>
          <p:nvSpPr>
            <p:cNvPr id="934934" name="Text Box 22"/>
            <p:cNvSpPr txBox="1">
              <a:spLocks noChangeArrowheads="1"/>
            </p:cNvSpPr>
            <p:nvPr/>
          </p:nvSpPr>
          <p:spPr bwMode="auto">
            <a:xfrm>
              <a:off x="710" y="1658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yes</a:t>
              </a:r>
            </a:p>
          </p:txBody>
        </p:sp>
        <p:sp>
          <p:nvSpPr>
            <p:cNvPr id="934935" name="Text Box 23"/>
            <p:cNvSpPr txBox="1">
              <a:spLocks noChangeArrowheads="1"/>
            </p:cNvSpPr>
            <p:nvPr/>
          </p:nvSpPr>
          <p:spPr bwMode="auto">
            <a:xfrm>
              <a:off x="1718" y="156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no</a:t>
              </a:r>
            </a:p>
          </p:txBody>
        </p:sp>
        <p:sp>
          <p:nvSpPr>
            <p:cNvPr id="934936" name="Text Box 24"/>
            <p:cNvSpPr txBox="1">
              <a:spLocks noChangeArrowheads="1"/>
            </p:cNvSpPr>
            <p:nvPr/>
          </p:nvSpPr>
          <p:spPr bwMode="auto">
            <a:xfrm>
              <a:off x="1680" y="2160"/>
              <a:ext cx="7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adequate</a:t>
              </a:r>
            </a:p>
          </p:txBody>
        </p:sp>
        <p:sp>
          <p:nvSpPr>
            <p:cNvPr id="934937" name="Text Box 25"/>
            <p:cNvSpPr txBox="1">
              <a:spLocks noChangeArrowheads="1"/>
            </p:cNvSpPr>
            <p:nvPr/>
          </p:nvSpPr>
          <p:spPr bwMode="auto">
            <a:xfrm>
              <a:off x="2736" y="2064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high</a:t>
              </a:r>
            </a:p>
          </p:txBody>
        </p:sp>
      </p:grpSp>
      <p:sp>
        <p:nvSpPr>
          <p:cNvPr id="934941" name="Text Box 29"/>
          <p:cNvSpPr txBox="1">
            <a:spLocks noChangeArrowheads="1"/>
          </p:cNvSpPr>
          <p:nvPr/>
        </p:nvSpPr>
        <p:spPr bwMode="auto">
          <a:xfrm>
            <a:off x="76200" y="4038600"/>
            <a:ext cx="5666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Is the decision tree we learned consistent?</a:t>
            </a:r>
          </a:p>
        </p:txBody>
      </p:sp>
      <p:sp>
        <p:nvSpPr>
          <p:cNvPr id="934942" name="Text Box 30"/>
          <p:cNvSpPr txBox="1">
            <a:spLocks noChangeArrowheads="1"/>
          </p:cNvSpPr>
          <p:nvPr/>
        </p:nvSpPr>
        <p:spPr bwMode="auto">
          <a:xfrm>
            <a:off x="381000" y="4648200"/>
            <a:ext cx="4820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CC"/>
                </a:solidFill>
              </a:rPr>
              <a:t>Yes, it agrees with all the examples!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638800" y="2129135"/>
            <a:ext cx="3346450" cy="4654252"/>
            <a:chOff x="5638800" y="2129135"/>
            <a:chExt cx="3346450" cy="4654252"/>
          </a:xfrm>
        </p:grpSpPr>
        <p:pic>
          <p:nvPicPr>
            <p:cNvPr id="934939" name="Picture 27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800" y="2590800"/>
              <a:ext cx="3346450" cy="4192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6781800" y="2129135"/>
              <a:ext cx="1384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Our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506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4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4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4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4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4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4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41" grpId="0"/>
      <p:bldP spid="9349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Classification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decision tree represents a function that takes as input a vector X</a:t>
            </a:r>
            <a:r>
              <a:rPr lang="en-US" i="1" baseline="-25000" dirty="0"/>
              <a:t>i </a:t>
            </a:r>
            <a:r>
              <a:rPr lang="en-US" dirty="0"/>
              <a:t>of attribute values and</a:t>
            </a:r>
            <a:br>
              <a:rPr lang="en-US" dirty="0"/>
            </a:br>
            <a:r>
              <a:rPr lang="en-US" dirty="0"/>
              <a:t>returns a "decision“ </a:t>
            </a:r>
            <a:r>
              <a:rPr lang="en-US" i="1" dirty="0"/>
              <a:t>Y</a:t>
            </a:r>
            <a:r>
              <a:rPr lang="en-US" dirty="0"/>
              <a:t>—a single output value.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f</a:t>
            </a:r>
            <a:r>
              <a:rPr lang="en-US" dirty="0"/>
              <a:t>( X</a:t>
            </a:r>
            <a:r>
              <a:rPr lang="en-US" i="1" baseline="-25000" dirty="0"/>
              <a:t>i</a:t>
            </a:r>
            <a:r>
              <a:rPr lang="en-US" dirty="0"/>
              <a:t> )  </a:t>
            </a:r>
          </a:p>
          <a:p>
            <a:r>
              <a:rPr lang="en-US" dirty="0"/>
              <a:t>The input and output values can be discrete or</a:t>
            </a:r>
            <a:br>
              <a:rPr lang="en-US" dirty="0"/>
            </a:br>
            <a:r>
              <a:rPr lang="en-US" dirty="0"/>
              <a:t>continuous. </a:t>
            </a:r>
          </a:p>
          <a:p>
            <a:r>
              <a:rPr lang="en-US" dirty="0"/>
              <a:t>If the output has exactly two possible values; this is called </a:t>
            </a:r>
            <a:r>
              <a:rPr lang="en-US" b="1" dirty="0">
                <a:solidFill>
                  <a:srgbClr val="7030A0"/>
                </a:solidFill>
              </a:rPr>
              <a:t>Boolean classification</a:t>
            </a:r>
            <a:br>
              <a:rPr lang="en-US" dirty="0">
                <a:solidFill>
                  <a:srgbClr val="7030A0"/>
                </a:solidFill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7600" y="6382389"/>
            <a:ext cx="5046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Stuart </a:t>
            </a:r>
            <a:r>
              <a:rPr lang="en-US" dirty="0" err="1"/>
              <a:t>Russel</a:t>
            </a:r>
            <a:r>
              <a:rPr lang="en-US" dirty="0"/>
              <a:t>, AI A Modern Approach, </a:t>
            </a:r>
            <a:r>
              <a:rPr lang="en-US" dirty="0" err="1"/>
              <a:t>Ch</a:t>
            </a:r>
            <a:r>
              <a:rPr lang="en-US" dirty="0"/>
              <a:t> 18, </a:t>
            </a:r>
            <a:r>
              <a:rPr lang="en-US" dirty="0" err="1"/>
              <a:t>Pg</a:t>
            </a:r>
            <a:r>
              <a:rPr lang="en-US" dirty="0"/>
              <a:t> 698</a:t>
            </a:r>
          </a:p>
        </p:txBody>
      </p:sp>
    </p:spTree>
    <p:extLst>
      <p:ext uri="{BB962C8B-B14F-4D97-AF65-F5344CB8AC3E}">
        <p14:creationId xmlns:p14="http://schemas.microsoft.com/office/powerpoint/2010/main" val="49082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1200" dirty="0"/>
              <a:t>A</a:t>
            </a:r>
            <a:r>
              <a:rPr lang="en-US" sz="11200" b="1" dirty="0"/>
              <a:t> </a:t>
            </a:r>
            <a:r>
              <a:rPr lang="en-US" sz="11200" dirty="0"/>
              <a:t>decision tree reaches its decision by performing a sequence of tests. </a:t>
            </a:r>
          </a:p>
          <a:p>
            <a:r>
              <a:rPr lang="en-US" sz="11200" dirty="0"/>
              <a:t>Each internal node in the tree corresponds to a test of the value of one of the input attributes, </a:t>
            </a:r>
            <a:r>
              <a:rPr lang="en-US" sz="11200" i="1" dirty="0"/>
              <a:t>Ai. </a:t>
            </a:r>
            <a:r>
              <a:rPr lang="en-US" sz="11200" b="1" dirty="0"/>
              <a:t>and</a:t>
            </a:r>
            <a:br>
              <a:rPr lang="en-US" sz="11200" dirty="0"/>
            </a:br>
            <a:r>
              <a:rPr lang="en-US" sz="11200" b="1" dirty="0"/>
              <a:t>the branches from </a:t>
            </a:r>
            <a:r>
              <a:rPr lang="en-US" sz="11200" dirty="0"/>
              <a:t>the node are labeled with the possible values of the attribute, Ai = x.</a:t>
            </a:r>
          </a:p>
          <a:p>
            <a:r>
              <a:rPr lang="en-US" sz="11200" dirty="0"/>
              <a:t>Each leaf node in the tree specifies a value to be returned by the function. </a:t>
            </a:r>
          </a:p>
          <a:p>
            <a:r>
              <a:rPr lang="en-US" sz="11200" dirty="0"/>
              <a:t>The decision tree representation is natural for humans; </a:t>
            </a:r>
          </a:p>
          <a:p>
            <a:r>
              <a:rPr lang="en-US" sz="11200" dirty="0"/>
              <a:t>Many "How To" manuals (e.g., for car repair) are written entirely as a single decision tree stretching over hundreds of pages.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7600" y="6382389"/>
            <a:ext cx="5046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Stuart </a:t>
            </a:r>
            <a:r>
              <a:rPr lang="en-US" dirty="0" err="1"/>
              <a:t>Russel</a:t>
            </a:r>
            <a:r>
              <a:rPr lang="en-US" dirty="0"/>
              <a:t>, AI A Modern Approach, </a:t>
            </a:r>
            <a:r>
              <a:rPr lang="en-US" dirty="0" err="1"/>
              <a:t>Ch</a:t>
            </a:r>
            <a:r>
              <a:rPr lang="en-US" dirty="0"/>
              <a:t> 18, </a:t>
            </a:r>
            <a:r>
              <a:rPr lang="en-US" dirty="0" err="1"/>
              <a:t>Pg</a:t>
            </a:r>
            <a:r>
              <a:rPr lang="en-US" dirty="0"/>
              <a:t> 698</a:t>
            </a:r>
          </a:p>
        </p:txBody>
      </p:sp>
    </p:spTree>
    <p:extLst>
      <p:ext uri="{BB962C8B-B14F-4D97-AF65-F5344CB8AC3E}">
        <p14:creationId xmlns:p14="http://schemas.microsoft.com/office/powerpoint/2010/main" val="344331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textwidth11cm&#10;&#10;\def\argmax{\mathop{\rm argmax}}&#10;\def\argmin{\mathop{\rm argmin}}&#10;\newcommand{\tand}{\wedge}&#10;\newcommand{\tor}{\vee}&#10;\newcommand{\union}{\cup}&#10;\newcommand{\intersection}{\cap}&#10;\newcommand{\ch}{$\surd$}&#10;\newcommand{\pgm}[1]{{\sc #1}}&#10;\newcommand{\la}{\leftarrow}&#10;\newcommand{\ra}{\rightarrow}&#10;\newcommand{\&lt;}{\langle}&#10;\newcommand{\lra}{\leftrightarrow}&#10;\newcommand{\bi}{\begin{itemize}}&#10;\newcommand{\ei}{\end{itemize}}&#10;\newcommand{\be}{\begin{enumerate}}&#10;\newcommand{\ee}{\end{enumerate}}&#10;\newcommand{\entails}{\vdash}&#10;\newcommand{\ask}{{\bf $\longrightarrow$ Ask? }}&#10;\newcommand{\imp}{{$\Longrightarrow$\hspace{0.1cm}}}&#10;\newenvironment{definition}{{\bf Definition: }\em}{}&#10;\newenvironment{theorem}{{\bf Theorem: }\em}{}&#10;\newenvironment{corollary}{{\bf Corollary: }\em}{}&#10;\newenvironment{lemma}{{\bf Lemma: }\em}{}&#10;\newenvironment{assumption}{{\bf Assumption: }\em}{}&#10;\newenvironment{optimizationproblem}{{\bf Optimization Problem: }\em}{}&#10;\newenvironment{proof}{{\bf Proof: }\em}{$\box$}&#10;&#10;\newcommand{\x}{\vec{x}} % input pattern&#10;\newcommand{\y}{y}       % target value&#10;\newcommand{\Sample}{{S}}  % training sample&#10;\newcommand{\n}{n}       % number of training examples&#10;\newcommand{\N}{N}       % dimensionality of input space&#10;\newcommand{\F}{X}       % feature space&#10;\newcommand{\R}{R}       % risk&#10;\newcommand{\Learner}{{\cal{L}}}    % learner&#10;\newcommand{\HS}{{\cal{H}}}    % hypothesis space&#10;\newcommand{\AL}{\vec{\alpha}}   % vector of alphas&#10;\newcommand{\w}{{\vec{w}}}   % weight vector&#10;\newcommand{\Real}{\Re}     % set of real number&#10;\newcommand{\Nat}{\hbox{\bf N}}     % set of natural numbers&#10;\newcommand{\e}{{e}}     % the number e&#10;\newcommand{\Err}{Err}       % risk&#10;\newcommand{\Prec}{Prec}       % risk&#10;\newcommand{\Rec}{Rec}       % risk&#10;\newcommand{\Fone}{{F1}}       % risk&#10;&#10;\newcommand{\sgn}{\hbox{sgn}}     % sign function&#10;\newcommand{\eq}[1]{(\protect\ref{#1})}&#10;\renewcommand{\sec}[1]{section~\protect\ref{#1}}&#10;\newcommand{\chap}[1]{chapter~\protect\ref{#1}}&#10;\newcommand{\fig}[1]{figure~\protect\ref{#1}}&#10;\newcommand{\tab}[1]{table~\protect\ref{#1}}&#10;\newcommand{\svmlight}{$\mbox{\em SVM}^{light}$}&#10;&#10;\newcommand{\C}{{\cal C}}&#10;\newcommand{\ev}{{\bf v}}&#10;\newcommand{\EV}{{\bf V}}&#10;\newcommand{\X}{{\hbox{\bf X}}}&#10;\newcommand{\EVapp}{\tilde{\hbox{\bf V}}}&#10;\newcommand{\app}[1]{Appendix~\protect\ref{#1}}&#10;&#10;\begin{document}&#10;\addtolength{\tabcolsep}{-2.0mm}&#10;\begin{tabular}{|cccc|c|} \hline&#10;        &amp; F &amp; S &amp; P &amp; BigTip \\ \hline&#10;$\x_1\!=\!($ &amp; g,      &amp; y,       &amp; a        $)$&amp; $f(\x_1)\!=\!1$        \\&#10;$\x_2\!=\!($ &amp; g,      &amp; n,       &amp; h        $)$&amp; $f(\x_2)\!=\!0$        \\&#10;$\x_3\!=\!($ &amp; g,      &amp; y,       &amp; h        $)$&amp; $f(\x_3)\!=\!1$        \\&#10;$\x_4\!=\!($ &amp; g,      &amp; n,       &amp; a        $)$&amp; $f(\x_4)\!=\!1$        \\&#10;$\x_5\!=\!($ &amp; m,      &amp; y,       &amp; a        $)$&amp; $f(\x_5)\!=\!0$        \\&#10;$\x_6\!=\!($ &amp; y,      &amp; y,       &amp; a        $)$&amp; $f(\x_6)\!=\!0$        \\&#10;$\x_7\!=\!($ &amp; g,      &amp; y,       &amp; a        $)$&amp; $f(\x_7)\!=\!1$        \\&#10;$\x_8\!=\!($ &amp; g,      &amp; y,       &amp; h        $)$&amp; $f(\x_8)\!=\!1$        \\&#10;$\x_9\!=\!($ &amp; m,      &amp; y,       &amp; a        $)$&amp; $f(\x_9)\!=\!0$        \\&#10;$\x_{10}\!=\!($&amp; g,      &amp; y,       &amp; a        $)$&amp; $f(\x_{10})\!=\!1$      \\ \hline&#10;\end{tabular}\end{document}&#10;"/>
  <p:tag name="EXTERNALNAME" val="txp_fig"/>
  <p:tag name="BLEND" val="False"/>
  <p:tag name="TRANSPARENT" val="False"/>
  <p:tag name="KEEPFILES" val="False"/>
  <p:tag name="DEBUGPAUSE" val="False"/>
  <p:tag name="RESOLUTION" val="600"/>
  <p:tag name="TIMEOUT" val="(none)"/>
  <p:tag name="BOXWIDTH" val="354"/>
  <p:tag name="BOXHEIGHT" val="370"/>
  <p:tag name="BOXFONT" val="10"/>
  <p:tag name="BOXWRAP" val="False"/>
  <p:tag name="WORKAROUNDTRANSPARENCYBUG" val="False"/>
  <p:tag name="ALLOWFONTSUBSTITUTION" val="False"/>
  <p:tag name="BITMAPFORMAT" val="bmpmono"/>
  <p:tag name="ORIGWIDTH" val="106.875"/>
  <p:tag name="PICTUREFILESIZE" val="12505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2340</Words>
  <Application>Microsoft Office PowerPoint</Application>
  <PresentationFormat>On-screen Show (4:3)</PresentationFormat>
  <Paragraphs>418</Paragraphs>
  <Slides>60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ＭＳ Ｐゴシック</vt:lpstr>
      <vt:lpstr>Arial</vt:lpstr>
      <vt:lpstr>Calibri</vt:lpstr>
      <vt:lpstr>Wingdings</vt:lpstr>
      <vt:lpstr>Office Theme</vt:lpstr>
      <vt:lpstr>Equation</vt:lpstr>
      <vt:lpstr>Document</vt:lpstr>
      <vt:lpstr>Decision Trees  </vt:lpstr>
      <vt:lpstr>Big Picture of Learning   </vt:lpstr>
      <vt:lpstr>Decision Tree Learning</vt:lpstr>
      <vt:lpstr>PowerPoint Presentation</vt:lpstr>
      <vt:lpstr>PowerPoint Presentation</vt:lpstr>
      <vt:lpstr>Inductive Learning Example</vt:lpstr>
      <vt:lpstr>Decision Tree Example: “BigTip”</vt:lpstr>
      <vt:lpstr>Decision Tree Classification</vt:lpstr>
      <vt:lpstr>A Decision Tree</vt:lpstr>
      <vt:lpstr>Learning decision trees: An example</vt:lpstr>
      <vt:lpstr>Example Data Set  (10 Attributes/Dimensions)</vt:lpstr>
      <vt:lpstr>PowerPoint Presentation</vt:lpstr>
      <vt:lpstr>PowerPoint Presentation</vt:lpstr>
      <vt:lpstr>PowerPoint Presentation</vt:lpstr>
      <vt:lpstr>Decision Tree Expressiveness</vt:lpstr>
      <vt:lpstr>Truth Tables</vt:lpstr>
      <vt:lpstr>Expressiveness</vt:lpstr>
      <vt:lpstr>Decision Trees of Boolean Functions</vt:lpstr>
      <vt:lpstr>Decision Trees of Boolean Functions</vt:lpstr>
      <vt:lpstr>Decision Trees of  Generalized  Boolean Functions</vt:lpstr>
      <vt:lpstr>Number of Distinct Decision Trees</vt:lpstr>
      <vt:lpstr>PowerPoint Presentation</vt:lpstr>
      <vt:lpstr>Number of Distinct Decision Trees</vt:lpstr>
      <vt:lpstr>Hypothesis spaces</vt:lpstr>
      <vt:lpstr>Decision tree learning Algorithm </vt:lpstr>
      <vt:lpstr>Picking the Best Attribute to Split </vt:lpstr>
      <vt:lpstr>PowerPoint Presentation</vt:lpstr>
      <vt:lpstr>PowerPoint Presentation</vt:lpstr>
      <vt:lpstr>Learning Decision Tree</vt:lpstr>
      <vt:lpstr>Learning Decision Tree</vt:lpstr>
      <vt:lpstr>How to Pick Nodes</vt:lpstr>
      <vt:lpstr>Information Gain</vt:lpstr>
      <vt:lpstr>Entropy</vt:lpstr>
      <vt:lpstr>Entropy</vt:lpstr>
      <vt:lpstr>Entropy Formula</vt:lpstr>
      <vt:lpstr>Entropy Numerical Examples</vt:lpstr>
      <vt:lpstr>A 2-Class Entropy Curve</vt:lpstr>
      <vt:lpstr>Information Gain</vt:lpstr>
      <vt:lpstr>Average Entropy</vt:lpstr>
      <vt:lpstr>Information Gain</vt:lpstr>
      <vt:lpstr>Example</vt:lpstr>
      <vt:lpstr>Split on Attribute X</vt:lpstr>
      <vt:lpstr>Split on Attribute Y</vt:lpstr>
      <vt:lpstr>Split on Attribute Z</vt:lpstr>
      <vt:lpstr>Entropy of the Parent Node</vt:lpstr>
      <vt:lpstr>Entropy of the Child Nodes</vt:lpstr>
      <vt:lpstr>Information Gain</vt:lpstr>
      <vt:lpstr>Example</vt:lpstr>
      <vt:lpstr>Learning Decision Tree</vt:lpstr>
      <vt:lpstr>Complex Class Boundaries</vt:lpstr>
      <vt:lpstr>PowerPoint Presentation</vt:lpstr>
      <vt:lpstr>Restaurant Example: Learning Curve </vt:lpstr>
      <vt:lpstr>Overfitting</vt:lpstr>
      <vt:lpstr>PowerPoint Presentation</vt:lpstr>
      <vt:lpstr>Noisy data </vt:lpstr>
      <vt:lpstr>Tools</vt:lpstr>
      <vt:lpstr>Summary: When to use Decision Trees</vt:lpstr>
      <vt:lpstr>Summary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  IS463 Introduction to Data Mining</dc:title>
  <dc:creator>Dr Uzair Ahmad</dc:creator>
  <cp:lastModifiedBy>Uzair Ahmad</cp:lastModifiedBy>
  <cp:revision>159</cp:revision>
  <dcterms:created xsi:type="dcterms:W3CDTF">2006-08-16T00:00:00Z</dcterms:created>
  <dcterms:modified xsi:type="dcterms:W3CDTF">2016-09-28T18:50:15Z</dcterms:modified>
</cp:coreProperties>
</file>