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8" r:id="rId11"/>
    <p:sldId id="269" r:id="rId12"/>
    <p:sldId id="270" r:id="rId13"/>
    <p:sldId id="275" r:id="rId14"/>
    <p:sldId id="271" r:id="rId15"/>
    <p:sldId id="272" r:id="rId16"/>
    <p:sldId id="273" r:id="rId17"/>
    <p:sldId id="274" r:id="rId18"/>
    <p:sldId id="276" r:id="rId19"/>
    <p:sldId id="277" r:id="rId20"/>
    <p:sldId id="280" r:id="rId21"/>
    <p:sldId id="278" r:id="rId22"/>
    <p:sldId id="281" r:id="rId23"/>
    <p:sldId id="282" r:id="rId24"/>
    <p:sldId id="279" r:id="rId25"/>
    <p:sldId id="283" r:id="rId26"/>
    <p:sldId id="285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59" autoAdjust="0"/>
  </p:normalViewPr>
  <p:slideViewPr>
    <p:cSldViewPr>
      <p:cViewPr varScale="1">
        <p:scale>
          <a:sx n="54" d="100"/>
          <a:sy n="54" d="100"/>
        </p:scale>
        <p:origin x="18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8710F-819C-4F03-92A7-20B0F4339D8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2D976-D4C3-49DB-AA6E-DD662939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Bayesian Interpretation:</a:t>
            </a:r>
            <a:r>
              <a:rPr lang="en-US" baseline="0" dirty="0" smtClean="0"/>
              <a:t> A subjective degree of belief. </a:t>
            </a:r>
            <a:r>
              <a:rPr lang="en-US" dirty="0" smtClean="0"/>
              <a:t>Two different people can</a:t>
            </a:r>
            <a:r>
              <a:rPr lang="en-US" baseline="0" dirty="0" smtClean="0"/>
              <a:t> have different viewpoints about probability of an Event. This interpretation allows prior information to be integrated in inferential framework.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976-D4C3-49DB-AA6E-DD66293935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Coin is</a:t>
            </a:r>
            <a:r>
              <a:rPr lang="en-US" baseline="0" dirty="0" smtClean="0"/>
              <a:t> memory less.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Gambler’s Fallacy: Random processes are supposed to compensate for whatever happened in the past.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976-D4C3-49DB-AA6E-DD66293935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7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2D976-D4C3-49DB-AA6E-DD66293935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Lawoflargenumbersanimation2.gif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Concepts of 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Uzair</a:t>
            </a:r>
            <a:r>
              <a:rPr lang="en-US" dirty="0" smtClean="0"/>
              <a:t> Ahmad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</a:t>
            </a:r>
            <a:r>
              <a:rPr lang="en-US" b="1" u="sng" dirty="0" smtClean="0"/>
              <a:t>disjoint</a:t>
            </a:r>
            <a:r>
              <a:rPr lang="en-US" dirty="0" smtClean="0"/>
              <a:t> events</a:t>
            </a:r>
            <a:endParaRPr lang="en-US" dirty="0"/>
          </a:p>
        </p:txBody>
      </p:sp>
      <p:pic>
        <p:nvPicPr>
          <p:cNvPr id="6" name="Picture 5" descr="playing-card-d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09800"/>
            <a:ext cx="9144000" cy="37673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1219200"/>
            <a:ext cx="792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What is the probability of drawing a </a:t>
            </a:r>
            <a:r>
              <a:rPr lang="en-US" sz="2800" dirty="0" smtClean="0">
                <a:solidFill>
                  <a:srgbClr val="FFFF00"/>
                </a:solidFill>
              </a:rPr>
              <a:t>Jack</a:t>
            </a:r>
            <a:r>
              <a:rPr lang="en-US" sz="2800" dirty="0" smtClean="0"/>
              <a:t> or a </a:t>
            </a:r>
            <a:r>
              <a:rPr lang="en-US" sz="2800" dirty="0" smtClean="0">
                <a:solidFill>
                  <a:schemeClr val="tx1"/>
                </a:solidFill>
              </a:rPr>
              <a:t>Three </a:t>
            </a:r>
            <a:r>
              <a:rPr lang="en-US" sz="2800" dirty="0" smtClean="0">
                <a:solidFill>
                  <a:schemeClr val="bg1"/>
                </a:solidFill>
              </a:rPr>
              <a:t>card</a:t>
            </a:r>
            <a:r>
              <a:rPr lang="en-US" sz="2800" dirty="0" smtClean="0"/>
              <a:t> from a well shuffled full deck of cards?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010400" y="2057400"/>
            <a:ext cx="762000" cy="40386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2133600"/>
            <a:ext cx="762000" cy="39624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6287869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disjoint events A and B, P(A or B) = P(A) + P(B) </a:t>
            </a:r>
            <a:r>
              <a:rPr lang="en-US" dirty="0" smtClean="0">
                <a:sym typeface="Wingdings" pitchFamily="2" charset="2"/>
              </a:rPr>
              <a:t>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791200" y="6248400"/>
          <a:ext cx="137651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015920" imgH="393480" progId="Equation.3">
                  <p:embed/>
                </p:oleObj>
              </mc:Choice>
              <mc:Fallback>
                <p:oleObj name="Equation" r:id="rId4" imgW="10159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6248400"/>
                        <a:ext cx="1376516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</a:t>
            </a:r>
            <a:r>
              <a:rPr lang="en-US" b="1" u="sng" dirty="0" smtClean="0"/>
              <a:t>non-disjoint</a:t>
            </a:r>
            <a:r>
              <a:rPr lang="en-US" dirty="0" smtClean="0"/>
              <a:t> events</a:t>
            </a:r>
            <a:endParaRPr lang="en-US" dirty="0"/>
          </a:p>
        </p:txBody>
      </p:sp>
      <p:pic>
        <p:nvPicPr>
          <p:cNvPr id="3" name="Picture 2" descr="playing-card-d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09800"/>
            <a:ext cx="9144000" cy="37673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1219200"/>
            <a:ext cx="8001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What is the probability of drawing a </a:t>
            </a:r>
            <a:r>
              <a:rPr lang="en-US" sz="2800" dirty="0" smtClean="0">
                <a:solidFill>
                  <a:srgbClr val="FFFF00"/>
                </a:solidFill>
              </a:rPr>
              <a:t>Jack</a:t>
            </a:r>
            <a:r>
              <a:rPr lang="en-US" sz="2800" dirty="0" smtClean="0"/>
              <a:t> or a </a:t>
            </a:r>
            <a:r>
              <a:rPr lang="en-US" sz="2800" dirty="0" smtClean="0">
                <a:solidFill>
                  <a:srgbClr val="FF0000"/>
                </a:solidFill>
              </a:rPr>
              <a:t>red</a:t>
            </a:r>
            <a:r>
              <a:rPr lang="en-US" sz="2800" dirty="0" smtClean="0"/>
              <a:t> card from a well shuffled full deck of cards?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7010400" y="2057400"/>
            <a:ext cx="762000" cy="40386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038600"/>
            <a:ext cx="9144000" cy="1981200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8786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disjoint events A and B, P(A or B) = P(A) + P(B) –P(A&amp;B)</a:t>
            </a:r>
            <a:r>
              <a:rPr lang="en-US" dirty="0" smtClean="0">
                <a:sym typeface="Wingdings" pitchFamily="2" charset="2"/>
              </a:rPr>
              <a:t>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324600" y="6194778"/>
          <a:ext cx="1806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1333440" imgH="393480" progId="Equation.3">
                  <p:embed/>
                </p:oleObj>
              </mc:Choice>
              <mc:Fallback>
                <p:oleObj name="Equation" r:id="rId4" imgW="13334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194778"/>
                        <a:ext cx="1806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685800"/>
            <a:ext cx="6934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General rule:</a:t>
            </a:r>
          </a:p>
          <a:p>
            <a:pPr algn="ctr"/>
            <a:r>
              <a:rPr lang="en-US" sz="3600" dirty="0" smtClean="0"/>
              <a:t>P(A or B) = P(A) + P(B) - P(A and B)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62000" y="5181600"/>
            <a:ext cx="7696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Note: When A and B are disjoint, P(A and B) = 0, so the formula simplifies to P(A or B) = P(A) + P(B).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2514600" y="2286000"/>
            <a:ext cx="22098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A</a:t>
            </a:r>
            <a:endParaRPr lang="en-US" sz="6600" dirty="0"/>
          </a:p>
        </p:txBody>
      </p:sp>
      <p:sp>
        <p:nvSpPr>
          <p:cNvPr id="6" name="Oval 5"/>
          <p:cNvSpPr/>
          <p:nvPr/>
        </p:nvSpPr>
        <p:spPr>
          <a:xfrm>
            <a:off x="3962400" y="2286000"/>
            <a:ext cx="2209800" cy="2133600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32004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A&amp;B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the probability that a randomly sampled passenger will be </a:t>
            </a:r>
            <a:r>
              <a:rPr lang="en-US" sz="2400" smtClean="0"/>
              <a:t>stopped </a:t>
            </a:r>
            <a:r>
              <a:rPr lang="en-US" sz="2400" smtClean="0"/>
              <a:t>or he </a:t>
            </a:r>
            <a:r>
              <a:rPr lang="en-US" sz="2400" dirty="0" smtClean="0"/>
              <a:t>is a non-ME national ?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590800"/>
          <a:ext cx="7620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76400"/>
                <a:gridCol w="1828800"/>
                <a:gridCol w="1524000"/>
                <a:gridCol w="1066800"/>
              </a:tblGrid>
              <a:tr h="4572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Immigration Clearance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Stopped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Cleared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Nationality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Non 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68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066925" y="5181600"/>
          <a:ext cx="4848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2781000" imgH="393480" progId="Equation.3">
                  <p:embed/>
                </p:oleObj>
              </mc:Choice>
              <mc:Fallback>
                <p:oleObj name="Equation" r:id="rId3" imgW="27810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5181600"/>
                        <a:ext cx="48482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886200" y="3886200"/>
            <a:ext cx="4724400" cy="990600"/>
            <a:chOff x="3886200" y="3886200"/>
            <a:chExt cx="4724400" cy="990600"/>
          </a:xfrm>
        </p:grpSpPr>
        <p:sp>
          <p:nvSpPr>
            <p:cNvPr id="7" name="Oval 6"/>
            <p:cNvSpPr/>
            <p:nvPr/>
          </p:nvSpPr>
          <p:spPr>
            <a:xfrm>
              <a:off x="7239000" y="3886200"/>
              <a:ext cx="13716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     (B)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62400" y="4343400"/>
              <a:ext cx="13716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     (A)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3886200"/>
              <a:ext cx="15240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     (AB)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868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 collection of all possible outcomes of a trial.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048000"/>
            <a:ext cx="7575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Flip two coins 100 times.</a:t>
            </a:r>
          </a:p>
          <a:p>
            <a:r>
              <a:rPr lang="en-US" sz="2400" dirty="0" smtClean="0"/>
              <a:t>What is the sample space for the results of the experiment.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8686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S = {HH, HT, TH, TT}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5240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List of all possible outcomes in the sample space, </a:t>
            </a:r>
          </a:p>
          <a:p>
            <a:r>
              <a:rPr lang="en-US" sz="3200" dirty="0" smtClean="0"/>
              <a:t>and the probabilities with which they occur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819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Coin Toss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3810000"/>
          <a:ext cx="7696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/>
                <a:gridCol w="1539240"/>
                <a:gridCol w="1539240"/>
                <a:gridCol w="1539240"/>
                <a:gridCol w="1539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Coin Toss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Head,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Head, 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Tail,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Tail, Tail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1200" y="4953000"/>
            <a:ext cx="4800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smtClean="0"/>
              <a:t>rules</a:t>
            </a:r>
          </a:p>
          <a:p>
            <a:r>
              <a:rPr lang="en-US" dirty="0" smtClean="0"/>
              <a:t>1. the events listed must be disjoint</a:t>
            </a:r>
          </a:p>
          <a:p>
            <a:r>
              <a:rPr lang="en-US" dirty="0" smtClean="0"/>
              <a:t>2. each probability must be between 0 and 1</a:t>
            </a:r>
          </a:p>
          <a:p>
            <a:r>
              <a:rPr lang="en-US" dirty="0" smtClean="0"/>
              <a:t>3. the probabilities must total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Two mutually exclusive events whose probabilities add up to 1.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6873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Coin Toss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5506720"/>
          <a:ext cx="7696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/>
                <a:gridCol w="1539240"/>
                <a:gridCol w="1539240"/>
                <a:gridCol w="1539240"/>
                <a:gridCol w="1539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Coin Toss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Head,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Head, 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Tail,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Tail, Tail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724400" y="2514600"/>
            <a:ext cx="2057400" cy="1143000"/>
          </a:xfrm>
          <a:prstGeom prst="roundRect">
            <a:avLst/>
          </a:prstGeom>
          <a:solidFill>
            <a:srgbClr val="00B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743200" y="2514600"/>
            <a:ext cx="1981200" cy="1143000"/>
          </a:xfrm>
          <a:prstGeom prst="round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10000" y="5257800"/>
            <a:ext cx="4572000" cy="1143000"/>
          </a:xfrm>
          <a:prstGeom prst="roundRect">
            <a:avLst/>
          </a:prstGeom>
          <a:solidFill>
            <a:srgbClr val="00B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09800" y="5257800"/>
            <a:ext cx="1600200" cy="1143000"/>
          </a:xfrm>
          <a:prstGeom prst="round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009900" y="3657600"/>
            <a:ext cx="3086100" cy="1600200"/>
            <a:chOff x="3009900" y="3657600"/>
            <a:chExt cx="3086100" cy="1600200"/>
          </a:xfrm>
        </p:grpSpPr>
        <p:sp>
          <p:nvSpPr>
            <p:cNvPr id="6" name="TextBox 5"/>
            <p:cNvSpPr txBox="1"/>
            <p:nvPr/>
          </p:nvSpPr>
          <p:spPr>
            <a:xfrm>
              <a:off x="3629619" y="4419600"/>
              <a:ext cx="2466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Ultra Bold" pitchFamily="34" charset="0"/>
                </a:rPr>
                <a:t>complementary</a:t>
              </a:r>
              <a:endParaRPr lang="en-US" dirty="0">
                <a:latin typeface="Gill Sans Ultra Bold" pitchFamily="34" charset="0"/>
              </a:endParaRPr>
            </a:p>
          </p:txBody>
        </p:sp>
        <p:cxnSp>
          <p:nvCxnSpPr>
            <p:cNvPr id="12" name="Curved Connector 11"/>
            <p:cNvCxnSpPr>
              <a:stCxn id="6" idx="0"/>
              <a:endCxn id="7" idx="2"/>
            </p:cNvCxnSpPr>
            <p:nvPr/>
          </p:nvCxnSpPr>
          <p:spPr>
            <a:xfrm rot="5400000" flipH="1" flipV="1">
              <a:off x="4926955" y="3593455"/>
              <a:ext cx="762000" cy="89029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6" idx="0"/>
              <a:endCxn id="8" idx="2"/>
            </p:cNvCxnSpPr>
            <p:nvPr/>
          </p:nvCxnSpPr>
          <p:spPr>
            <a:xfrm rot="16200000" flipV="1">
              <a:off x="3917305" y="3474095"/>
              <a:ext cx="762000" cy="11290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6" idx="2"/>
              <a:endCxn id="10" idx="0"/>
            </p:cNvCxnSpPr>
            <p:nvPr/>
          </p:nvCxnSpPr>
          <p:spPr>
            <a:xfrm rot="5400000">
              <a:off x="3701921" y="4096911"/>
              <a:ext cx="468868" cy="185291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6" idx="2"/>
              <a:endCxn id="9" idx="0"/>
            </p:cNvCxnSpPr>
            <p:nvPr/>
          </p:nvCxnSpPr>
          <p:spPr>
            <a:xfrm rot="16200000" flipH="1">
              <a:off x="5244971" y="4406771"/>
              <a:ext cx="468868" cy="123319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vs. Complementary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105400" y="5334000"/>
            <a:ext cx="2057400" cy="1143000"/>
          </a:xfrm>
          <a:prstGeom prst="roundRect">
            <a:avLst/>
          </a:prstGeom>
          <a:solidFill>
            <a:srgbClr val="00B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Disjoint</a:t>
            </a:r>
            <a:endParaRPr lang="en-US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3429000"/>
            <a:ext cx="3124200" cy="1143000"/>
          </a:xfrm>
          <a:prstGeom prst="roundRect">
            <a:avLst/>
          </a:prstGeom>
          <a:solidFill>
            <a:srgbClr val="00B05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Complementary</a:t>
            </a:r>
            <a:endParaRPr lang="en-US" sz="3200" b="1" dirty="0"/>
          </a:p>
        </p:txBody>
      </p:sp>
      <p:cxnSp>
        <p:nvCxnSpPr>
          <p:cNvPr id="6" name="Curved Connector 5"/>
          <p:cNvCxnSpPr>
            <a:stCxn id="4" idx="3"/>
            <a:endCxn id="3" idx="0"/>
          </p:cNvCxnSpPr>
          <p:nvPr/>
        </p:nvCxnSpPr>
        <p:spPr>
          <a:xfrm>
            <a:off x="4572000" y="4000500"/>
            <a:ext cx="1562100" cy="1333500"/>
          </a:xfrm>
          <a:prstGeom prst="curvedConnector2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5"/>
          <p:cNvCxnSpPr>
            <a:stCxn id="3" idx="1"/>
            <a:endCxn id="4" idx="2"/>
          </p:cNvCxnSpPr>
          <p:nvPr/>
        </p:nvCxnSpPr>
        <p:spPr>
          <a:xfrm rot="10800000">
            <a:off x="3009900" y="4572000"/>
            <a:ext cx="2095500" cy="1333500"/>
          </a:xfrm>
          <a:prstGeom prst="curvedConnector2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 descr="C:\Users\Dr Uzair Ahmad.DrUzairAhmad-PC\AppData\Local\Microsoft\Windows\Temporary Internet Files\Content.IE5\16NYUKMN\MC90043253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5029200"/>
            <a:ext cx="901854" cy="88878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" y="1752600"/>
            <a:ext cx="8303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sum of probabilities of two complementary events always add up to 1.</a:t>
            </a:r>
          </a:p>
          <a:p>
            <a:pPr lvl="1"/>
            <a:r>
              <a:rPr lang="en-US" sz="3200" dirty="0" smtClean="0"/>
              <a:t> </a:t>
            </a:r>
            <a:r>
              <a:rPr lang="en-US" sz="2400" dirty="0" smtClean="0"/>
              <a:t>Yes ? Complementary 		Not always ? Disjoint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survey, 52% of respondents said they are from Asia. </a:t>
            </a:r>
          </a:p>
          <a:p>
            <a:r>
              <a:rPr lang="en-US" dirty="0" smtClean="0"/>
              <a:t>what percent of the respondents in this survey are from Europe?</a:t>
            </a:r>
          </a:p>
          <a:p>
            <a:r>
              <a:rPr lang="en-US" dirty="0" smtClean="0"/>
              <a:t>Choose most reasonable answer…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48% </a:t>
            </a:r>
          </a:p>
          <a:p>
            <a:pPr lvl="1"/>
            <a:r>
              <a:rPr lang="en-US" dirty="0" smtClean="0"/>
              <a:t>more than 48% </a:t>
            </a:r>
          </a:p>
          <a:p>
            <a:pPr lvl="1"/>
            <a:r>
              <a:rPr lang="en-US" dirty="0" smtClean="0"/>
              <a:t>less than 48%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Events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43200" y="4572000"/>
          <a:ext cx="374904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914400" imgH="253800" progId="Equation.3">
                  <p:embed/>
                </p:oleObj>
              </mc:Choice>
              <mc:Fallback>
                <p:oleObj name="Equation" r:id="rId3" imgW="9144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374904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371600"/>
            <a:ext cx="8980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two processes are independent if </a:t>
            </a:r>
          </a:p>
          <a:p>
            <a:r>
              <a:rPr lang="en-US" sz="3600" dirty="0" smtClean="0"/>
              <a:t>	knowing the outcome of one</a:t>
            </a:r>
          </a:p>
          <a:p>
            <a:r>
              <a:rPr lang="en-US" sz="3600" dirty="0" smtClean="0"/>
              <a:t>		provides no useful information </a:t>
            </a:r>
          </a:p>
          <a:p>
            <a:r>
              <a:rPr lang="en-US" sz="3600" dirty="0" smtClean="0"/>
              <a:t>			about the outcome of the other.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random process we know what outcomes could happen, but we don't know which particular outcome will happen.</a:t>
            </a:r>
            <a:endParaRPr lang="en-US" dirty="0"/>
          </a:p>
        </p:txBody>
      </p:sp>
      <p:pic>
        <p:nvPicPr>
          <p:cNvPr id="4" name="Picture 3" descr="NASDAQ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3505200"/>
            <a:ext cx="3604173" cy="2270142"/>
          </a:xfrm>
          <a:prstGeom prst="rect">
            <a:avLst/>
          </a:prstGeom>
        </p:spPr>
      </p:pic>
      <p:pic>
        <p:nvPicPr>
          <p:cNvPr id="5" name="Picture 4" descr="coin-flip3-191x3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581400"/>
            <a:ext cx="1524000" cy="2393717"/>
          </a:xfrm>
          <a:prstGeom prst="rect">
            <a:avLst/>
          </a:prstGeom>
        </p:spPr>
      </p:pic>
      <p:pic>
        <p:nvPicPr>
          <p:cNvPr id="1026" name="Picture 2" descr="C:\Users\Dr Uzair Ahmad.DrUzairAhmad-PC\AppData\Local\Microsoft\Windows\Temporary Internet Files\Content.IE5\16NYUKMN\MC90043478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962400"/>
            <a:ext cx="1828572" cy="18285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Survey (US): widespread gun ownership protects law abiding citizens from crime?</a:t>
            </a:r>
          </a:p>
          <a:p>
            <a:r>
              <a:rPr lang="en-US" sz="2600" dirty="0" smtClean="0"/>
              <a:t> </a:t>
            </a:r>
          </a:p>
          <a:p>
            <a:pPr lvl="1"/>
            <a:r>
              <a:rPr lang="en-US" sz="2200" dirty="0" smtClean="0"/>
              <a:t>58% of all respondents said it protects citizens. </a:t>
            </a:r>
          </a:p>
          <a:p>
            <a:pPr lvl="1"/>
            <a:r>
              <a:rPr lang="en-US" sz="2200" dirty="0" smtClean="0"/>
              <a:t>67% of White	P(agree | White)      = 0.67</a:t>
            </a:r>
          </a:p>
          <a:p>
            <a:pPr lvl="1"/>
            <a:r>
              <a:rPr lang="en-US" sz="2200" dirty="0" smtClean="0"/>
              <a:t>28% of Black	P(agree | Black)        = 0.28</a:t>
            </a:r>
          </a:p>
          <a:p>
            <a:pPr lvl="1"/>
            <a:r>
              <a:rPr lang="en-US" sz="2200" dirty="0" smtClean="0"/>
              <a:t>64% of Hispanic	P(agree | Hispanic)  = 0.67</a:t>
            </a:r>
          </a:p>
          <a:p>
            <a:r>
              <a:rPr lang="en-US" dirty="0" smtClean="0"/>
              <a:t>Opinion on gun ownership and race ethnicity are most likely __________?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0" y="3886200"/>
            <a:ext cx="2590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(a) complementary</a:t>
            </a:r>
          </a:p>
          <a:p>
            <a:r>
              <a:rPr lang="en-US" dirty="0" smtClean="0"/>
              <a:t>(b) mutually exclusive</a:t>
            </a:r>
          </a:p>
          <a:p>
            <a:r>
              <a:rPr lang="en-US" dirty="0" smtClean="0"/>
              <a:t>(c) independent</a:t>
            </a:r>
          </a:p>
          <a:p>
            <a:r>
              <a:rPr lang="en-US" dirty="0" smtClean="0"/>
              <a:t>(d) dependent</a:t>
            </a:r>
          </a:p>
          <a:p>
            <a:r>
              <a:rPr lang="en-US" dirty="0" smtClean="0"/>
              <a:t>(e) disjoint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and Sample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819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observed difference</a:t>
            </a:r>
          </a:p>
          <a:p>
            <a:pPr algn="ctr"/>
            <a:r>
              <a:rPr lang="en-US" sz="2400" dirty="0" smtClean="0"/>
              <a:t>between conditional</a:t>
            </a:r>
          </a:p>
          <a:p>
            <a:pPr algn="ctr"/>
            <a:r>
              <a:rPr lang="en-US" sz="2400" dirty="0" smtClean="0"/>
              <a:t>probabilities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05200" y="2057400"/>
            <a:ext cx="2590800" cy="685800"/>
            <a:chOff x="3505200" y="2057400"/>
            <a:chExt cx="2590800" cy="685800"/>
          </a:xfrm>
        </p:grpSpPr>
        <p:sp>
          <p:nvSpPr>
            <p:cNvPr id="5" name="Rectangle 4"/>
            <p:cNvSpPr/>
            <p:nvPr/>
          </p:nvSpPr>
          <p:spPr>
            <a:xfrm>
              <a:off x="4191000" y="2057400"/>
              <a:ext cx="1905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dependence</a:t>
              </a:r>
              <a:endParaRPr lang="en-US" sz="2400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505200" y="22098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00800" y="2057400"/>
            <a:ext cx="2590800" cy="685800"/>
            <a:chOff x="6400800" y="2057400"/>
            <a:chExt cx="2590800" cy="685800"/>
          </a:xfrm>
        </p:grpSpPr>
        <p:sp>
          <p:nvSpPr>
            <p:cNvPr id="9" name="Right Arrow 8"/>
            <p:cNvSpPr/>
            <p:nvPr/>
          </p:nvSpPr>
          <p:spPr>
            <a:xfrm>
              <a:off x="6400800" y="2209800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86600" y="2057400"/>
              <a:ext cx="1905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Hypothesis testing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2971800"/>
            <a:ext cx="3276600" cy="3200400"/>
            <a:chOff x="457200" y="2971800"/>
            <a:chExt cx="3276600" cy="3200400"/>
          </a:xfrm>
        </p:grpSpPr>
        <p:sp>
          <p:nvSpPr>
            <p:cNvPr id="11" name="Rounded Rectangle 10"/>
            <p:cNvSpPr/>
            <p:nvPr/>
          </p:nvSpPr>
          <p:spPr>
            <a:xfrm>
              <a:off x="457200" y="3886200"/>
              <a:ext cx="32766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if sample size is large, even a small difference can provide strong evidence of a real  difference</a:t>
              </a:r>
              <a:endParaRPr lang="en-US" sz="2000" dirty="0"/>
            </a:p>
          </p:txBody>
        </p:sp>
        <p:cxnSp>
          <p:nvCxnSpPr>
            <p:cNvPr id="13" name="Curved Connector 12"/>
            <p:cNvCxnSpPr>
              <a:stCxn id="4" idx="2"/>
              <a:endCxn id="11" idx="0"/>
            </p:cNvCxnSpPr>
            <p:nvPr/>
          </p:nvCxnSpPr>
          <p:spPr>
            <a:xfrm rot="16200000" flipH="1">
              <a:off x="1524000" y="3314700"/>
              <a:ext cx="914400" cy="228600"/>
            </a:xfrm>
            <a:prstGeom prst="curvedConnector3">
              <a:avLst>
                <a:gd name="adj1" fmla="val 50000"/>
              </a:avLst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66900" y="2971800"/>
            <a:ext cx="5372100" cy="3200400"/>
            <a:chOff x="1866900" y="2971800"/>
            <a:chExt cx="5372100" cy="3200400"/>
          </a:xfrm>
        </p:grpSpPr>
        <p:sp>
          <p:nvSpPr>
            <p:cNvPr id="7" name="Rounded Rectangle 6"/>
            <p:cNvSpPr/>
            <p:nvPr/>
          </p:nvSpPr>
          <p:spPr>
            <a:xfrm>
              <a:off x="4038600" y="3886200"/>
              <a:ext cx="3200400" cy="2286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if difference is large, there is stronger evidence that</a:t>
              </a:r>
            </a:p>
            <a:p>
              <a:r>
                <a:rPr lang="en-US" sz="2400" dirty="0" smtClean="0"/>
                <a:t>the difference is real</a:t>
              </a:r>
              <a:endParaRPr lang="en-US" sz="2400" dirty="0"/>
            </a:p>
          </p:txBody>
        </p:sp>
        <p:cxnSp>
          <p:nvCxnSpPr>
            <p:cNvPr id="15" name="Curved Connector 14"/>
            <p:cNvCxnSpPr>
              <a:stCxn id="4" idx="2"/>
              <a:endCxn id="7" idx="0"/>
            </p:cNvCxnSpPr>
            <p:nvPr/>
          </p:nvCxnSpPr>
          <p:spPr>
            <a:xfrm rot="16200000" flipH="1">
              <a:off x="3295650" y="1543050"/>
              <a:ext cx="914400" cy="3771900"/>
            </a:xfrm>
            <a:prstGeom prst="curvedConnector3">
              <a:avLst>
                <a:gd name="adj1" fmla="val 50000"/>
              </a:avLst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P(protects citizens | White) 	= 0.67</a:t>
            </a:r>
          </a:p>
          <a:p>
            <a:r>
              <a:rPr lang="en-US" sz="2800" dirty="0" smtClean="0"/>
              <a:t>P(protects citizens | Hispanic) 	= 0.64 </a:t>
            </a:r>
          </a:p>
          <a:p>
            <a:endParaRPr lang="en-US" sz="2800" dirty="0" smtClean="0"/>
          </a:p>
          <a:p>
            <a:r>
              <a:rPr lang="en-US" sz="2800" dirty="0" smtClean="0"/>
              <a:t>Which sample size shows a real difference between the proportions of Whites and Hispanics who agree ? </a:t>
            </a:r>
          </a:p>
          <a:p>
            <a:endParaRPr lang="en-US" dirty="0" smtClean="0"/>
          </a:p>
          <a:p>
            <a:endParaRPr lang="en-US" sz="3200" dirty="0" smtClean="0"/>
          </a:p>
          <a:p>
            <a:r>
              <a:rPr lang="en-US" sz="3200" dirty="0" smtClean="0"/>
              <a:t>	n = 500 				n = 50,000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304800"/>
            <a:ext cx="8686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Product rule for independent events:</a:t>
            </a:r>
          </a:p>
          <a:p>
            <a:pPr algn="ctr"/>
            <a:r>
              <a:rPr lang="en-US" sz="3600" dirty="0" smtClean="0"/>
              <a:t>If A and B are independent, </a:t>
            </a:r>
          </a:p>
          <a:p>
            <a:pPr algn="ctr"/>
            <a:r>
              <a:rPr lang="en-US" sz="3600" dirty="0" smtClean="0"/>
              <a:t>P(A and B) = P(A) x P(B)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096000"/>
            <a:ext cx="873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Note</a:t>
            </a:r>
            <a:r>
              <a:rPr lang="en-US" b="1" dirty="0" smtClean="0"/>
              <a:t>: If A1, A2 , …, </a:t>
            </a:r>
            <a:r>
              <a:rPr lang="en-US" b="1" dirty="0" err="1" smtClean="0"/>
              <a:t>Ak</a:t>
            </a:r>
            <a:r>
              <a:rPr lang="en-US" b="1" dirty="0" smtClean="0"/>
              <a:t> are independent, P(A1 and A2 and … </a:t>
            </a:r>
            <a:r>
              <a:rPr lang="en-US" b="1" dirty="0" err="1" smtClean="0"/>
              <a:t>Ak</a:t>
            </a:r>
            <a:r>
              <a:rPr lang="en-US" b="1" dirty="0" smtClean="0"/>
              <a:t>) = P(A1) x P(A2) x …x P(</a:t>
            </a:r>
            <a:r>
              <a:rPr lang="en-US" b="1" dirty="0" err="1" smtClean="0"/>
              <a:t>Ak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2438400"/>
            <a:ext cx="8534400" cy="16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0070C0"/>
                </a:solidFill>
              </a:rPr>
              <a:t>Toss a coin twice,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what is the probability of getting two tails in a row?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2672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P(two tails in a row) =</a:t>
            </a:r>
          </a:p>
          <a:p>
            <a:r>
              <a:rPr lang="en-US" dirty="0" smtClean="0"/>
              <a:t>		 = P(T on the 1st toss) × P(T on the 2nd toss)</a:t>
            </a:r>
          </a:p>
          <a:p>
            <a:r>
              <a:rPr lang="en-US" dirty="0" smtClean="0"/>
              <a:t>		 = (1/2) × (1/2)</a:t>
            </a:r>
          </a:p>
          <a:p>
            <a:r>
              <a:rPr lang="en-US" dirty="0" smtClean="0"/>
              <a:t>		 = 1/4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457200"/>
            <a:ext cx="8686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a multiple-choice exam,  there are 5 questions and 4 choices for each question (a, b, c, d).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You have not studied at all and decide to randomly guess the answers. </a:t>
            </a:r>
          </a:p>
          <a:p>
            <a:endParaRPr lang="en-US" sz="2800" dirty="0" smtClean="0"/>
          </a:p>
          <a:p>
            <a:r>
              <a:rPr lang="en-US" sz="2800" dirty="0" smtClean="0"/>
              <a:t>What is the probability that you get all 5 questions correct?</a:t>
            </a:r>
          </a:p>
          <a:p>
            <a:endParaRPr lang="en-US" sz="28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P(All Right) = 0.25x.25x.25x.25x.25≈0.00098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P(All Right) = 0.24=0.0016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P(All Right) = 0.55=0.03125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P(All Right) = 0.25</a:t>
            </a:r>
            <a:r>
              <a:rPr lang="en-US" sz="2400" i="1" dirty="0" smtClean="0"/>
              <a:t>x</a:t>
            </a:r>
            <a:r>
              <a:rPr lang="en-US" sz="2400" dirty="0" smtClean="0"/>
              <a:t>5=1.25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P(All Right) = 4/5=0.8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vs. Independent Events</a:t>
            </a:r>
            <a:endParaRPr lang="en-US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Disjoint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(Mutually Exclusive)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 that cannot happen at the same time.</a:t>
            </a:r>
          </a:p>
        </p:txBody>
      </p:sp>
      <p:sp>
        <p:nvSpPr>
          <p:cNvPr id="4" name="Oval 3"/>
          <p:cNvSpPr/>
          <p:nvPr/>
        </p:nvSpPr>
        <p:spPr>
          <a:xfrm>
            <a:off x="685800" y="49530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76600" y="4953000"/>
            <a:ext cx="1066800" cy="1066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5868" y="533400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P(A and B) = 0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724400" y="1600200"/>
            <a:ext cx="4038600" cy="45259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 not effecting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other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600" baseline="0" dirty="0" smtClean="0"/>
              <a:t>Outcome</a:t>
            </a:r>
            <a:r>
              <a:rPr lang="en-US" sz="3600" dirty="0" smtClean="0"/>
              <a:t> of B does not effect 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181600" y="5181600"/>
          <a:ext cx="3063875" cy="85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914400" imgH="253800" progId="Equation.3">
                  <p:embed/>
                </p:oleObj>
              </mc:Choice>
              <mc:Fallback>
                <p:oleObj name="Equation" r:id="rId3" imgW="9144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181600"/>
                        <a:ext cx="3063875" cy="850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1" y="2209800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Disjoint Events with non-zero probability are always dependent on each other.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029200"/>
            <a:ext cx="763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we know that if one event happens, it means the other cannot happen.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990600"/>
            <a:ext cx="2667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Probability Rules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572000" y="990600"/>
            <a:ext cx="2667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Conditional Probability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371600" y="3733800"/>
            <a:ext cx="2667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Probability</a:t>
            </a:r>
          </a:p>
          <a:p>
            <a:pPr algn="ctr"/>
            <a:r>
              <a:rPr lang="en-US" sz="3600" dirty="0" smtClean="0"/>
              <a:t>Distributions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572000" y="3352800"/>
            <a:ext cx="2667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Gaussian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572000" y="4572000"/>
            <a:ext cx="2667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Binomial</a:t>
            </a:r>
            <a:endParaRPr lang="en-US" sz="3600" dirty="0"/>
          </a:p>
        </p:txBody>
      </p:sp>
      <p:cxnSp>
        <p:nvCxnSpPr>
          <p:cNvPr id="8" name="Elbow Connector 7"/>
          <p:cNvCxnSpPr>
            <a:stCxn id="4" idx="3"/>
            <a:endCxn id="5" idx="1"/>
          </p:cNvCxnSpPr>
          <p:nvPr/>
        </p:nvCxnSpPr>
        <p:spPr>
          <a:xfrm flipV="1">
            <a:off x="4038600" y="3924300"/>
            <a:ext cx="533400" cy="8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6" idx="1"/>
          </p:cNvCxnSpPr>
          <p:nvPr/>
        </p:nvCxnSpPr>
        <p:spPr>
          <a:xfrm>
            <a:off x="4038600" y="4724400"/>
            <a:ext cx="5334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eel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Rectangle 4"/>
          <p:cNvSpPr/>
          <p:nvPr/>
        </p:nvSpPr>
        <p:spPr>
          <a:xfrm>
            <a:off x="152400" y="609600"/>
            <a:ext cx="1981200" cy="18288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tx1"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Probability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438400" y="609600"/>
            <a:ext cx="1981200" cy="18288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tx1"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P(A) = Probability of Event A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572000" y="609600"/>
            <a:ext cx="4495800" cy="18288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tx1"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There are several possible interpretations of</a:t>
            </a:r>
          </a:p>
          <a:p>
            <a:r>
              <a:rPr lang="en-US" dirty="0" smtClean="0"/>
              <a:t>probability but they (almost) completely agree on the mathematical rules probability must follow: 0 ≤ P(A) ≤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2971800"/>
            <a:ext cx="4267200" cy="23622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tx1"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err="1" smtClean="0"/>
              <a:t>Frequentist’s</a:t>
            </a:r>
            <a:r>
              <a:rPr lang="en-US" sz="2400" u="sng" dirty="0" smtClean="0"/>
              <a:t> (Traditional) Interpretation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The probability of an outcome is the</a:t>
            </a:r>
          </a:p>
          <a:p>
            <a:r>
              <a:rPr lang="en-US" dirty="0" smtClean="0"/>
              <a:t>proportion of times the outcome would</a:t>
            </a:r>
          </a:p>
          <a:p>
            <a:r>
              <a:rPr lang="en-US" dirty="0" smtClean="0"/>
              <a:t>occur if we observed the random</a:t>
            </a:r>
          </a:p>
          <a:p>
            <a:r>
              <a:rPr lang="en-US" dirty="0" smtClean="0"/>
              <a:t>process an infinite number of times.</a:t>
            </a:r>
            <a:endParaRPr lang="en-US" u="sng" dirty="0" smtClean="0"/>
          </a:p>
          <a:p>
            <a:pPr algn="ctr"/>
            <a:endParaRPr lang="en-US" sz="2400" u="sng" dirty="0"/>
          </a:p>
        </p:txBody>
      </p:sp>
      <p:sp>
        <p:nvSpPr>
          <p:cNvPr id="9" name="Rectangle 8"/>
          <p:cNvSpPr/>
          <p:nvPr/>
        </p:nvSpPr>
        <p:spPr>
          <a:xfrm>
            <a:off x="4572000" y="2971800"/>
            <a:ext cx="4461296" cy="23622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tx1"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/>
              <a:t>Bayesian Interpretation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A Bayesian interprets probability as a</a:t>
            </a:r>
          </a:p>
          <a:p>
            <a:r>
              <a:rPr lang="en-US" dirty="0" smtClean="0"/>
              <a:t>subjective degree of belief.</a:t>
            </a:r>
          </a:p>
          <a:p>
            <a:endParaRPr lang="en-US" dirty="0" smtClean="0"/>
          </a:p>
          <a:p>
            <a:r>
              <a:rPr lang="en-US" dirty="0" smtClean="0"/>
              <a:t>Largely popularized by revolutionary</a:t>
            </a:r>
          </a:p>
          <a:p>
            <a:r>
              <a:rPr lang="en-US" dirty="0" smtClean="0"/>
              <a:t>advance in computational technology and</a:t>
            </a:r>
          </a:p>
          <a:p>
            <a:r>
              <a:rPr lang="en-US" dirty="0" smtClean="0"/>
              <a:t>methods during the last twenty years.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large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 more observations are collected, the proportion of occurrences with a particular outcome converges to the probability of that outcome.</a:t>
            </a:r>
            <a:endParaRPr lang="en-US" sz="2800" dirty="0"/>
          </a:p>
        </p:txBody>
      </p:sp>
      <p:pic>
        <p:nvPicPr>
          <p:cNvPr id="4" name="Picture 3" descr="Lawoflargenumbersanimation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3581400"/>
            <a:ext cx="1714500" cy="2897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6488668"/>
            <a:ext cx="653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http://en.wikipedia.org/wiki/File:Lawoflargenumbersanimation2.gif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large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 more observations are collected, the proportion of occurrences with a particular outcome converges to the probability of that outcome.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429000"/>
            <a:ext cx="5915025" cy="318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Dr Uzair Ahmad.DrUzairAhmad-PC\AppData\Local\Microsoft\Windows\Temporary Internet Files\Content.IE5\16NYUKMN\MC90034863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19600"/>
            <a:ext cx="910742" cy="910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events would you be </a:t>
            </a:r>
            <a:r>
              <a:rPr lang="en-US" b="1" dirty="0" smtClean="0"/>
              <a:t>most surprised </a:t>
            </a:r>
            <a:r>
              <a:rPr lang="en-US" dirty="0" smtClean="0"/>
              <a:t>by?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exactly 3 heads in 10 coin flips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exactly 3 heads in 100 coin flips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exactly 3 heads in 1000 coin flips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810000"/>
            <a:ext cx="5791200" cy="3048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r Uzair Ahmad.DrUzairAhmad-PC\AppData\Local\Microsoft\Windows\Temporary Internet Files\Content.IE5\W5E3W220\MP900382633[1]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57200" y="685800"/>
            <a:ext cx="8077200" cy="15240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Say you toss a coin 10 times, and it lands on Heads each time. What do</a:t>
            </a:r>
          </a:p>
          <a:p>
            <a:r>
              <a:rPr lang="en-US" dirty="0" smtClean="0"/>
              <a:t>you think the chance is that another head will come up on the next</a:t>
            </a:r>
          </a:p>
          <a:p>
            <a:r>
              <a:rPr lang="en-US" dirty="0" smtClean="0"/>
              <a:t>toss? 0.5, less than 0.5, or more than 0.5?</a:t>
            </a:r>
          </a:p>
          <a:p>
            <a:endParaRPr lang="en-US" dirty="0" smtClean="0"/>
          </a:p>
          <a:p>
            <a:pPr algn="ctr"/>
            <a:r>
              <a:rPr lang="pt-BR" b="1" dirty="0" smtClean="0"/>
              <a:t>H H H H H H H H H H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3048000" cy="29718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 probability is still</a:t>
            </a:r>
          </a:p>
          <a:p>
            <a:r>
              <a:rPr lang="en-US" sz="2400" dirty="0" smtClean="0"/>
              <a:t>50%:</a:t>
            </a:r>
          </a:p>
          <a:p>
            <a:r>
              <a:rPr lang="en-US" sz="2400" dirty="0" smtClean="0"/>
              <a:t>P(H on the 11th toss)</a:t>
            </a:r>
          </a:p>
          <a:p>
            <a:r>
              <a:rPr lang="en-US" sz="2400" dirty="0" smtClean="0"/>
              <a:t>= P(H on the 10th toss)</a:t>
            </a:r>
          </a:p>
          <a:p>
            <a:r>
              <a:rPr lang="en-US" sz="2400" dirty="0" smtClean="0"/>
              <a:t>= 0.50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657600" y="2819400"/>
            <a:ext cx="4876800" cy="29718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Common misunderstanding of law</a:t>
            </a:r>
          </a:p>
          <a:p>
            <a:r>
              <a:rPr lang="en-US" sz="2400" dirty="0" smtClean="0"/>
              <a:t>of large numbers:</a:t>
            </a:r>
          </a:p>
          <a:p>
            <a:endParaRPr lang="en-US" sz="2400" dirty="0" smtClean="0"/>
          </a:p>
          <a:p>
            <a:pPr algn="ctr"/>
            <a:r>
              <a:rPr lang="en-US" sz="3600" u="sng" dirty="0" smtClean="0"/>
              <a:t>gambler’s fallacy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Event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disjoint events</a:t>
            </a:r>
          </a:p>
          <a:p>
            <a:r>
              <a:rPr lang="en-US" dirty="0" smtClean="0"/>
              <a:t>complementary events</a:t>
            </a:r>
          </a:p>
          <a:p>
            <a:r>
              <a:rPr lang="en-US" dirty="0" smtClean="0"/>
              <a:t>Independent / dependent 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vs. Non-Disjoint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Disjoint (Mutually Exclusive)</a:t>
            </a:r>
          </a:p>
          <a:p>
            <a:r>
              <a:rPr lang="en-US" sz="2000" dirty="0" smtClean="0"/>
              <a:t>Events that cannot happen at the same time.</a:t>
            </a:r>
          </a:p>
          <a:p>
            <a:pPr lvl="1"/>
            <a:r>
              <a:rPr lang="en-US" sz="1900" dirty="0" smtClean="0"/>
              <a:t>the outcome of a single coin toss cannot be a head and a tail.</a:t>
            </a:r>
          </a:p>
          <a:p>
            <a:pPr lvl="1"/>
            <a:r>
              <a:rPr lang="en-US" sz="1900" dirty="0" smtClean="0"/>
              <a:t>a student can’t both fail and pass a class.</a:t>
            </a:r>
          </a:p>
          <a:p>
            <a:pPr lvl="1"/>
            <a:r>
              <a:rPr lang="en-US" sz="1900" dirty="0" smtClean="0"/>
              <a:t>a single card drawn from a deck cannot be an ace and a queen.</a:t>
            </a:r>
            <a:endParaRPr lang="en-US" sz="19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Non-Disjoint</a:t>
            </a:r>
          </a:p>
          <a:p>
            <a:r>
              <a:rPr lang="en-US" sz="2000" dirty="0" smtClean="0"/>
              <a:t>events that can happen at the same time.</a:t>
            </a:r>
          </a:p>
          <a:p>
            <a:pPr lvl="1"/>
            <a:r>
              <a:rPr lang="en-US" sz="1800" dirty="0" smtClean="0"/>
              <a:t>A person can be a student and an employ in university at the same time.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" y="49530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76600" y="4953000"/>
            <a:ext cx="1066800" cy="1066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5868" y="533400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P(A and B) = 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562600" y="38100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00800" y="3810000"/>
            <a:ext cx="1066800" cy="1066800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533400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P(A and B) &gt;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1219</Words>
  <Application>Microsoft Office PowerPoint</Application>
  <PresentationFormat>On-screen Show (4:3)</PresentationFormat>
  <Paragraphs>238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Gill Sans Ultra Bold</vt:lpstr>
      <vt:lpstr>Wingdings</vt:lpstr>
      <vt:lpstr>Office Theme</vt:lpstr>
      <vt:lpstr>Equation</vt:lpstr>
      <vt:lpstr>Fundamental Concepts of Probability</vt:lpstr>
      <vt:lpstr>Random Processes</vt:lpstr>
      <vt:lpstr>PowerPoint Presentation</vt:lpstr>
      <vt:lpstr>law of large numbers</vt:lpstr>
      <vt:lpstr>law of large numbers</vt:lpstr>
      <vt:lpstr>PowerPoint Presentation</vt:lpstr>
      <vt:lpstr>PowerPoint Presentation</vt:lpstr>
      <vt:lpstr>Types of Event </vt:lpstr>
      <vt:lpstr>Disjoint vs. Non-Disjoint</vt:lpstr>
      <vt:lpstr>Probability of disjoint events</vt:lpstr>
      <vt:lpstr>Probability of non-disjoint events</vt:lpstr>
      <vt:lpstr>PowerPoint Presentation</vt:lpstr>
      <vt:lpstr>PowerPoint Presentation</vt:lpstr>
      <vt:lpstr>Sample Space</vt:lpstr>
      <vt:lpstr>Probability Distributions</vt:lpstr>
      <vt:lpstr>Complementary Events</vt:lpstr>
      <vt:lpstr>Disjoint vs. Complementary</vt:lpstr>
      <vt:lpstr>PowerPoint Presentation</vt:lpstr>
      <vt:lpstr>Independent Events</vt:lpstr>
      <vt:lpstr>PowerPoint Presentation</vt:lpstr>
      <vt:lpstr>Dependence and Sample Data</vt:lpstr>
      <vt:lpstr>PowerPoint Presentation</vt:lpstr>
      <vt:lpstr>PowerPoint Presentation</vt:lpstr>
      <vt:lpstr>PowerPoint Presentation</vt:lpstr>
      <vt:lpstr>Disjoint vs. Independent Events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Uzair Ahmad</dc:creator>
  <cp:lastModifiedBy>Dr.Uzair</cp:lastModifiedBy>
  <cp:revision>336</cp:revision>
  <dcterms:created xsi:type="dcterms:W3CDTF">2006-08-16T00:00:00Z</dcterms:created>
  <dcterms:modified xsi:type="dcterms:W3CDTF">2016-05-04T07:08:33Z</dcterms:modified>
</cp:coreProperties>
</file>