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audio1.bin" ContentType="audio/unknown"/>
  <Override PartName="/ppt/media/audio2.bin" ContentType="audio/unknown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6" r:id="rId13"/>
    <p:sldId id="287" r:id="rId14"/>
    <p:sldId id="295" r:id="rId15"/>
    <p:sldId id="296" r:id="rId16"/>
    <p:sldId id="288" r:id="rId17"/>
    <p:sldId id="289" r:id="rId18"/>
    <p:sldId id="290" r:id="rId19"/>
    <p:sldId id="291" r:id="rId20"/>
    <p:sldId id="292" r:id="rId21"/>
    <p:sldId id="259" r:id="rId22"/>
    <p:sldId id="261" r:id="rId23"/>
    <p:sldId id="297" r:id="rId24"/>
    <p:sldId id="298" r:id="rId25"/>
    <p:sldId id="262" r:id="rId26"/>
    <p:sldId id="263" r:id="rId27"/>
    <p:sldId id="264" r:id="rId28"/>
    <p:sldId id="265" r:id="rId29"/>
    <p:sldId id="266" r:id="rId30"/>
    <p:sldId id="299" r:id="rId31"/>
    <p:sldId id="300" r:id="rId32"/>
    <p:sldId id="267" r:id="rId33"/>
    <p:sldId id="301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93" r:id="rId43"/>
    <p:sldId id="29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2"/>
    <p:restoredTop sz="50000"/>
  </p:normalViewPr>
  <p:slideViewPr>
    <p:cSldViewPr snapToGrid="0" snapToObjects="1">
      <p:cViewPr varScale="1">
        <p:scale>
          <a:sx n="113" d="100"/>
          <a:sy n="113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A48F-C9F3-4446-85C3-FB257CF22387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6E072-5877-2441-81C8-9AF5E09F8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But note that Naïve Bayes also finds an optimal solution … just under a different definition of optimality.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CCEAF957-94AF-A04C-9F52-B61FAFEC78D4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082F1-FA57-054F-856B-88909906DF8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2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31F37-7A10-D444-A364-0B2223F1AD1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8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979A365C-C937-7B47-BBE9-52AB4B647DD5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Looking for distance r. Dotted line x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-x is perpendicular to decision boundary so parallel to w. Unit vector is w/|w|, so this one is rw/|w|.</a:t>
            </a:r>
          </a:p>
          <a:p>
            <a:r>
              <a:rPr lang="en-US" altLang="en-US">
                <a:ea typeface="ＭＳ Ｐゴシック" charset="-128"/>
              </a:rPr>
              <a:t>x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 = x – rw/|w|. X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 satisfies wx+b = 0.</a:t>
            </a:r>
          </a:p>
          <a:p>
            <a:r>
              <a:rPr lang="en-US" altLang="en-US">
                <a:ea typeface="ＭＳ Ｐゴシック" charset="-128"/>
              </a:rPr>
              <a:t>So wT(x –rw/|w|) + b = 0</a:t>
            </a:r>
          </a:p>
          <a:p>
            <a:r>
              <a:rPr lang="en-US" altLang="en-US">
                <a:ea typeface="ＭＳ Ｐゴシック" charset="-128"/>
              </a:rPr>
              <a:t>Recall that |w| = sqrt(wTw). So, solving for r gives:</a:t>
            </a:r>
          </a:p>
          <a:p>
            <a:r>
              <a:rPr lang="en-US" altLang="en-US">
                <a:ea typeface="ＭＳ Ｐゴシック" charset="-128"/>
              </a:rPr>
              <a:t>r = y(wTx + b)/|w|</a:t>
            </a:r>
          </a:p>
        </p:txBody>
      </p:sp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DBDCABAD-40C5-644C-8B49-948915456E73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53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5F3F7-8524-1D4A-B159-BC842A8C89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0034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E6F87-FE00-A44F-8623-F213023FF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52600"/>
            <a:ext cx="508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267200"/>
            <a:ext cx="508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98748-6E4B-704A-A5FB-994975DDA3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B0D8-7EFE-9F4B-B093-FF655712AFEB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7BF7-4DF2-274D-84AB-61520386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audio" Target="../media/audio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257176"/>
            <a:ext cx="8343900" cy="1171575"/>
          </a:xfrm>
        </p:spPr>
        <p:txBody>
          <a:bodyPr/>
          <a:lstStyle/>
          <a:p>
            <a:r>
              <a:rPr lang="en-US" altLang="en-US"/>
              <a:t>Best Linear Separator?</a:t>
            </a:r>
          </a:p>
        </p:txBody>
      </p:sp>
      <p:sp>
        <p:nvSpPr>
          <p:cNvPr id="239619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1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2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3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4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7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0" name="Oval 14"/>
          <p:cNvSpPr>
            <a:spLocks noChangeArrowheads="1"/>
          </p:cNvSpPr>
          <p:nvPr/>
        </p:nvSpPr>
        <p:spPr bwMode="auto">
          <a:xfrm>
            <a:off x="4471988" y="40767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1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3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4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5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6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7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8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9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0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1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2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3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4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5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6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7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8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9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50" name="Line 34"/>
          <p:cNvSpPr>
            <a:spLocks noChangeShapeType="1"/>
          </p:cNvSpPr>
          <p:nvPr/>
        </p:nvSpPr>
        <p:spPr bwMode="auto">
          <a:xfrm flipH="1">
            <a:off x="4867276" y="2100263"/>
            <a:ext cx="1114425" cy="4286250"/>
          </a:xfrm>
          <a:prstGeom prst="line">
            <a:avLst/>
          </a:prstGeom>
          <a:noFill/>
          <a:ln w="57150">
            <a:solidFill>
              <a:srgbClr val="66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257176"/>
            <a:ext cx="8343900" cy="1171575"/>
          </a:xfrm>
        </p:spPr>
        <p:txBody>
          <a:bodyPr/>
          <a:lstStyle/>
          <a:p>
            <a:r>
              <a:rPr lang="en-US" altLang="en-US"/>
              <a:t>Best Linear Separator?</a:t>
            </a:r>
          </a:p>
        </p:txBody>
      </p:sp>
      <p:sp>
        <p:nvSpPr>
          <p:cNvPr id="240643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4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6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7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8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9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0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1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2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3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4" name="Oval 14"/>
          <p:cNvSpPr>
            <a:spLocks noChangeArrowheads="1"/>
          </p:cNvSpPr>
          <p:nvPr/>
        </p:nvSpPr>
        <p:spPr bwMode="auto">
          <a:xfrm>
            <a:off x="4486276" y="41052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5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6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7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8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59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3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69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2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3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74" name="Line 34"/>
          <p:cNvSpPr>
            <a:spLocks noChangeShapeType="1"/>
          </p:cNvSpPr>
          <p:nvPr/>
        </p:nvSpPr>
        <p:spPr bwMode="auto">
          <a:xfrm flipV="1">
            <a:off x="3338514" y="1914526"/>
            <a:ext cx="4586287" cy="432911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257176"/>
            <a:ext cx="8343900" cy="1171575"/>
          </a:xfrm>
        </p:spPr>
        <p:txBody>
          <a:bodyPr/>
          <a:lstStyle/>
          <a:p>
            <a:r>
              <a:rPr lang="en-US" altLang="en-US"/>
              <a:t>Find Closest Points in Convex Hulls</a:t>
            </a:r>
          </a:p>
        </p:txBody>
      </p:sp>
      <p:sp>
        <p:nvSpPr>
          <p:cNvPr id="243715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16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17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18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19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20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21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22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23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24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25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26" name="Oval 14"/>
          <p:cNvSpPr>
            <a:spLocks noChangeArrowheads="1"/>
          </p:cNvSpPr>
          <p:nvPr/>
        </p:nvSpPr>
        <p:spPr bwMode="auto">
          <a:xfrm>
            <a:off x="4572001" y="4048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27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28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29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0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1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3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4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5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6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7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8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9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0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1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2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3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4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5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6" name="Line 34"/>
          <p:cNvSpPr>
            <a:spLocks noChangeShapeType="1"/>
          </p:cNvSpPr>
          <p:nvPr/>
        </p:nvSpPr>
        <p:spPr bwMode="auto">
          <a:xfrm flipV="1">
            <a:off x="4724400" y="3357564"/>
            <a:ext cx="800100" cy="7572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47" name="Line 35"/>
          <p:cNvSpPr>
            <a:spLocks noChangeShapeType="1"/>
          </p:cNvSpPr>
          <p:nvPr/>
        </p:nvSpPr>
        <p:spPr bwMode="auto">
          <a:xfrm flipH="1" flipV="1">
            <a:off x="2947988" y="3724275"/>
            <a:ext cx="742950" cy="4000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48" name="Line 36"/>
          <p:cNvSpPr>
            <a:spLocks noChangeShapeType="1"/>
          </p:cNvSpPr>
          <p:nvPr/>
        </p:nvSpPr>
        <p:spPr bwMode="auto">
          <a:xfrm flipH="1" flipV="1">
            <a:off x="3729038" y="4119564"/>
            <a:ext cx="971550" cy="28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49" name="Line 37"/>
          <p:cNvSpPr>
            <a:spLocks noChangeShapeType="1"/>
          </p:cNvSpPr>
          <p:nvPr/>
        </p:nvSpPr>
        <p:spPr bwMode="auto">
          <a:xfrm flipH="1" flipV="1">
            <a:off x="2505076" y="2995614"/>
            <a:ext cx="442913" cy="700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0" name="Line 38"/>
          <p:cNvSpPr>
            <a:spLocks noChangeShapeType="1"/>
          </p:cNvSpPr>
          <p:nvPr/>
        </p:nvSpPr>
        <p:spPr bwMode="auto">
          <a:xfrm flipV="1">
            <a:off x="2514601" y="2233613"/>
            <a:ext cx="271463" cy="7429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1" name="Line 39"/>
          <p:cNvSpPr>
            <a:spLocks noChangeShapeType="1"/>
          </p:cNvSpPr>
          <p:nvPr/>
        </p:nvSpPr>
        <p:spPr bwMode="auto">
          <a:xfrm flipV="1">
            <a:off x="2795589" y="2114550"/>
            <a:ext cx="885825" cy="1285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2" name="Line 40"/>
          <p:cNvSpPr>
            <a:spLocks noChangeShapeType="1"/>
          </p:cNvSpPr>
          <p:nvPr/>
        </p:nvSpPr>
        <p:spPr bwMode="auto">
          <a:xfrm>
            <a:off x="3705226" y="2095501"/>
            <a:ext cx="1571625" cy="3286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3" name="Line 41"/>
          <p:cNvSpPr>
            <a:spLocks noChangeShapeType="1"/>
          </p:cNvSpPr>
          <p:nvPr/>
        </p:nvSpPr>
        <p:spPr bwMode="auto">
          <a:xfrm>
            <a:off x="5343525" y="2447926"/>
            <a:ext cx="128588" cy="3286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4" name="Line 42"/>
          <p:cNvSpPr>
            <a:spLocks noChangeShapeType="1"/>
          </p:cNvSpPr>
          <p:nvPr/>
        </p:nvSpPr>
        <p:spPr bwMode="auto">
          <a:xfrm>
            <a:off x="5481639" y="2886075"/>
            <a:ext cx="28575" cy="5143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5" name="Line 43"/>
          <p:cNvSpPr>
            <a:spLocks noChangeShapeType="1"/>
          </p:cNvSpPr>
          <p:nvPr/>
        </p:nvSpPr>
        <p:spPr bwMode="auto">
          <a:xfrm flipV="1">
            <a:off x="5262564" y="4395789"/>
            <a:ext cx="771525" cy="14430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6" name="Line 44"/>
          <p:cNvSpPr>
            <a:spLocks noChangeShapeType="1"/>
          </p:cNvSpPr>
          <p:nvPr/>
        </p:nvSpPr>
        <p:spPr bwMode="auto">
          <a:xfrm flipV="1">
            <a:off x="6100764" y="3933826"/>
            <a:ext cx="828675" cy="4429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7" name="Line 45"/>
          <p:cNvSpPr>
            <a:spLocks noChangeShapeType="1"/>
          </p:cNvSpPr>
          <p:nvPr/>
        </p:nvSpPr>
        <p:spPr bwMode="auto">
          <a:xfrm flipV="1">
            <a:off x="5786438" y="5848351"/>
            <a:ext cx="1414462" cy="1428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8" name="Line 46"/>
          <p:cNvSpPr>
            <a:spLocks noChangeShapeType="1"/>
          </p:cNvSpPr>
          <p:nvPr/>
        </p:nvSpPr>
        <p:spPr bwMode="auto">
          <a:xfrm>
            <a:off x="5295901" y="5915025"/>
            <a:ext cx="428625" cy="714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9" name="Line 47"/>
          <p:cNvSpPr>
            <a:spLocks noChangeShapeType="1"/>
          </p:cNvSpPr>
          <p:nvPr/>
        </p:nvSpPr>
        <p:spPr bwMode="auto">
          <a:xfrm flipV="1">
            <a:off x="7281863" y="5372100"/>
            <a:ext cx="442912" cy="5286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60" name="Line 48"/>
          <p:cNvSpPr>
            <a:spLocks noChangeShapeType="1"/>
          </p:cNvSpPr>
          <p:nvPr/>
        </p:nvSpPr>
        <p:spPr bwMode="auto">
          <a:xfrm flipV="1">
            <a:off x="7762875" y="4967289"/>
            <a:ext cx="114300" cy="3714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61" name="Line 49"/>
          <p:cNvSpPr>
            <a:spLocks noChangeShapeType="1"/>
          </p:cNvSpPr>
          <p:nvPr/>
        </p:nvSpPr>
        <p:spPr bwMode="auto">
          <a:xfrm flipV="1">
            <a:off x="6972300" y="3819525"/>
            <a:ext cx="971550" cy="1143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62" name="Line 50"/>
          <p:cNvSpPr>
            <a:spLocks noChangeShapeType="1"/>
          </p:cNvSpPr>
          <p:nvPr/>
        </p:nvSpPr>
        <p:spPr bwMode="auto">
          <a:xfrm flipV="1">
            <a:off x="7867651" y="3857626"/>
            <a:ext cx="85725" cy="11144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63" name="Oval 51"/>
          <p:cNvSpPr>
            <a:spLocks noChangeArrowheads="1"/>
          </p:cNvSpPr>
          <p:nvPr/>
        </p:nvSpPr>
        <p:spPr bwMode="auto">
          <a:xfrm>
            <a:off x="5095876" y="3486151"/>
            <a:ext cx="314325" cy="314325"/>
          </a:xfrm>
          <a:prstGeom prst="ellipse">
            <a:avLst/>
          </a:prstGeom>
          <a:solidFill>
            <a:srgbClr val="66FF66"/>
          </a:solidFill>
          <a:ln w="28575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>
              <a:solidFill>
                <a:srgbClr val="66FF66"/>
              </a:solidFill>
              <a:latin typeface="Helvetica-Narrow" charset="0"/>
            </a:endParaRPr>
          </a:p>
        </p:txBody>
      </p:sp>
      <p:sp>
        <p:nvSpPr>
          <p:cNvPr id="243764" name="Oval 52"/>
          <p:cNvSpPr>
            <a:spLocks noChangeArrowheads="1"/>
          </p:cNvSpPr>
          <p:nvPr/>
        </p:nvSpPr>
        <p:spPr bwMode="auto">
          <a:xfrm>
            <a:off x="5919789" y="4281489"/>
            <a:ext cx="314325" cy="314325"/>
          </a:xfrm>
          <a:prstGeom prst="ellipse">
            <a:avLst/>
          </a:prstGeom>
          <a:solidFill>
            <a:srgbClr val="66FF66"/>
          </a:solidFill>
          <a:ln w="28575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>
              <a:solidFill>
                <a:srgbClr val="66FF66"/>
              </a:solidFill>
              <a:latin typeface="Helvetica-Narrow" charset="0"/>
            </a:endParaRPr>
          </a:p>
        </p:txBody>
      </p:sp>
      <p:sp>
        <p:nvSpPr>
          <p:cNvPr id="243765" name="Text Box 53"/>
          <p:cNvSpPr txBox="1">
            <a:spLocks noChangeArrowheads="1"/>
          </p:cNvSpPr>
          <p:nvPr/>
        </p:nvSpPr>
        <p:spPr bwMode="auto">
          <a:xfrm>
            <a:off x="5932489" y="373380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3200" i="1">
                <a:latin typeface="Times" charset="0"/>
              </a:rPr>
              <a:t>c</a:t>
            </a:r>
          </a:p>
        </p:txBody>
      </p:sp>
      <p:sp>
        <p:nvSpPr>
          <p:cNvPr id="243766" name="Text Box 54"/>
          <p:cNvSpPr txBox="1">
            <a:spLocks noChangeArrowheads="1"/>
          </p:cNvSpPr>
          <p:nvPr/>
        </p:nvSpPr>
        <p:spPr bwMode="auto">
          <a:xfrm>
            <a:off x="5013325" y="3028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3200" i="1">
                <a:latin typeface="Times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257176"/>
            <a:ext cx="8343900" cy="1171575"/>
          </a:xfrm>
        </p:spPr>
        <p:txBody>
          <a:bodyPr/>
          <a:lstStyle/>
          <a:p>
            <a:r>
              <a:rPr lang="en-US" altLang="en-US"/>
              <a:t>Plane Bisect Closest Points </a:t>
            </a:r>
          </a:p>
        </p:txBody>
      </p:sp>
      <p:sp>
        <p:nvSpPr>
          <p:cNvPr id="244739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0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2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3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4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5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6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7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8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9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50" name="Oval 14"/>
          <p:cNvSpPr>
            <a:spLocks noChangeArrowheads="1"/>
          </p:cNvSpPr>
          <p:nvPr/>
        </p:nvSpPr>
        <p:spPr bwMode="auto">
          <a:xfrm>
            <a:off x="4572001" y="4048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51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52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53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54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55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56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57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58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59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61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62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63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64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65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66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67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68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69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70" name="Line 34"/>
          <p:cNvSpPr>
            <a:spLocks noChangeShapeType="1"/>
          </p:cNvSpPr>
          <p:nvPr/>
        </p:nvSpPr>
        <p:spPr bwMode="auto">
          <a:xfrm flipV="1">
            <a:off x="3338514" y="1914526"/>
            <a:ext cx="4586287" cy="432911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72" name="Line 36"/>
          <p:cNvSpPr>
            <a:spLocks noChangeShapeType="1"/>
          </p:cNvSpPr>
          <p:nvPr/>
        </p:nvSpPr>
        <p:spPr bwMode="auto">
          <a:xfrm flipV="1">
            <a:off x="4724400" y="3357564"/>
            <a:ext cx="800100" cy="7572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73" name="Line 37"/>
          <p:cNvSpPr>
            <a:spLocks noChangeShapeType="1"/>
          </p:cNvSpPr>
          <p:nvPr/>
        </p:nvSpPr>
        <p:spPr bwMode="auto">
          <a:xfrm flipH="1" flipV="1">
            <a:off x="2947988" y="3724275"/>
            <a:ext cx="742950" cy="4000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74" name="Line 38"/>
          <p:cNvSpPr>
            <a:spLocks noChangeShapeType="1"/>
          </p:cNvSpPr>
          <p:nvPr/>
        </p:nvSpPr>
        <p:spPr bwMode="auto">
          <a:xfrm flipH="1" flipV="1">
            <a:off x="3729038" y="4119564"/>
            <a:ext cx="971550" cy="28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75" name="Line 39"/>
          <p:cNvSpPr>
            <a:spLocks noChangeShapeType="1"/>
          </p:cNvSpPr>
          <p:nvPr/>
        </p:nvSpPr>
        <p:spPr bwMode="auto">
          <a:xfrm flipH="1" flipV="1">
            <a:off x="2505076" y="2995614"/>
            <a:ext cx="442913" cy="7000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76" name="Line 40"/>
          <p:cNvSpPr>
            <a:spLocks noChangeShapeType="1"/>
          </p:cNvSpPr>
          <p:nvPr/>
        </p:nvSpPr>
        <p:spPr bwMode="auto">
          <a:xfrm flipV="1">
            <a:off x="2514601" y="2233613"/>
            <a:ext cx="271463" cy="7429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77" name="Line 41"/>
          <p:cNvSpPr>
            <a:spLocks noChangeShapeType="1"/>
          </p:cNvSpPr>
          <p:nvPr/>
        </p:nvSpPr>
        <p:spPr bwMode="auto">
          <a:xfrm flipV="1">
            <a:off x="2795589" y="2114550"/>
            <a:ext cx="885825" cy="1285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78" name="Line 42"/>
          <p:cNvSpPr>
            <a:spLocks noChangeShapeType="1"/>
          </p:cNvSpPr>
          <p:nvPr/>
        </p:nvSpPr>
        <p:spPr bwMode="auto">
          <a:xfrm>
            <a:off x="3705226" y="2095501"/>
            <a:ext cx="1571625" cy="3286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79" name="Line 43"/>
          <p:cNvSpPr>
            <a:spLocks noChangeShapeType="1"/>
          </p:cNvSpPr>
          <p:nvPr/>
        </p:nvSpPr>
        <p:spPr bwMode="auto">
          <a:xfrm>
            <a:off x="5343525" y="2447926"/>
            <a:ext cx="128588" cy="3286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80" name="Line 44"/>
          <p:cNvSpPr>
            <a:spLocks noChangeShapeType="1"/>
          </p:cNvSpPr>
          <p:nvPr/>
        </p:nvSpPr>
        <p:spPr bwMode="auto">
          <a:xfrm>
            <a:off x="5481639" y="2886075"/>
            <a:ext cx="28575" cy="5143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81" name="Line 45"/>
          <p:cNvSpPr>
            <a:spLocks noChangeShapeType="1"/>
          </p:cNvSpPr>
          <p:nvPr/>
        </p:nvSpPr>
        <p:spPr bwMode="auto">
          <a:xfrm flipV="1">
            <a:off x="5262564" y="4395789"/>
            <a:ext cx="771525" cy="14430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82" name="Line 46"/>
          <p:cNvSpPr>
            <a:spLocks noChangeShapeType="1"/>
          </p:cNvSpPr>
          <p:nvPr/>
        </p:nvSpPr>
        <p:spPr bwMode="auto">
          <a:xfrm flipV="1">
            <a:off x="6100764" y="3933826"/>
            <a:ext cx="828675" cy="4429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83" name="Line 47"/>
          <p:cNvSpPr>
            <a:spLocks noChangeShapeType="1"/>
          </p:cNvSpPr>
          <p:nvPr/>
        </p:nvSpPr>
        <p:spPr bwMode="auto">
          <a:xfrm flipV="1">
            <a:off x="5786438" y="5848351"/>
            <a:ext cx="1414462" cy="1428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84" name="Line 48"/>
          <p:cNvSpPr>
            <a:spLocks noChangeShapeType="1"/>
          </p:cNvSpPr>
          <p:nvPr/>
        </p:nvSpPr>
        <p:spPr bwMode="auto">
          <a:xfrm>
            <a:off x="5295901" y="5915025"/>
            <a:ext cx="428625" cy="714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85" name="Line 49"/>
          <p:cNvSpPr>
            <a:spLocks noChangeShapeType="1"/>
          </p:cNvSpPr>
          <p:nvPr/>
        </p:nvSpPr>
        <p:spPr bwMode="auto">
          <a:xfrm flipV="1">
            <a:off x="7281863" y="5372100"/>
            <a:ext cx="442912" cy="5286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86" name="Line 50"/>
          <p:cNvSpPr>
            <a:spLocks noChangeShapeType="1"/>
          </p:cNvSpPr>
          <p:nvPr/>
        </p:nvSpPr>
        <p:spPr bwMode="auto">
          <a:xfrm flipV="1">
            <a:off x="7762875" y="4967289"/>
            <a:ext cx="114300" cy="3714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87" name="Line 51"/>
          <p:cNvSpPr>
            <a:spLocks noChangeShapeType="1"/>
          </p:cNvSpPr>
          <p:nvPr/>
        </p:nvSpPr>
        <p:spPr bwMode="auto">
          <a:xfrm flipV="1">
            <a:off x="6972300" y="3819525"/>
            <a:ext cx="971550" cy="1143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88" name="Line 52"/>
          <p:cNvSpPr>
            <a:spLocks noChangeShapeType="1"/>
          </p:cNvSpPr>
          <p:nvPr/>
        </p:nvSpPr>
        <p:spPr bwMode="auto">
          <a:xfrm flipV="1">
            <a:off x="7867651" y="3857626"/>
            <a:ext cx="85725" cy="11144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89" name="Oval 53"/>
          <p:cNvSpPr>
            <a:spLocks noChangeArrowheads="1"/>
          </p:cNvSpPr>
          <p:nvPr/>
        </p:nvSpPr>
        <p:spPr bwMode="auto">
          <a:xfrm>
            <a:off x="5095876" y="3486151"/>
            <a:ext cx="314325" cy="314325"/>
          </a:xfrm>
          <a:prstGeom prst="ellipse">
            <a:avLst/>
          </a:prstGeom>
          <a:solidFill>
            <a:srgbClr val="66FF66"/>
          </a:solidFill>
          <a:ln w="28575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>
              <a:solidFill>
                <a:srgbClr val="66FF66"/>
              </a:solidFill>
              <a:latin typeface="Helvetica-Narrow" charset="0"/>
            </a:endParaRPr>
          </a:p>
        </p:txBody>
      </p:sp>
      <p:sp>
        <p:nvSpPr>
          <p:cNvPr id="244790" name="Oval 54"/>
          <p:cNvSpPr>
            <a:spLocks noChangeArrowheads="1"/>
          </p:cNvSpPr>
          <p:nvPr/>
        </p:nvSpPr>
        <p:spPr bwMode="auto">
          <a:xfrm>
            <a:off x="5919789" y="4281489"/>
            <a:ext cx="314325" cy="314325"/>
          </a:xfrm>
          <a:prstGeom prst="ellipse">
            <a:avLst/>
          </a:prstGeom>
          <a:solidFill>
            <a:srgbClr val="66FF66"/>
          </a:solidFill>
          <a:ln w="28575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>
              <a:solidFill>
                <a:srgbClr val="66FF66"/>
              </a:solidFill>
              <a:latin typeface="Helvetica-Narrow" charset="0"/>
            </a:endParaRPr>
          </a:p>
        </p:txBody>
      </p:sp>
      <p:sp>
        <p:nvSpPr>
          <p:cNvPr id="244791" name="Line 55"/>
          <p:cNvSpPr>
            <a:spLocks noChangeShapeType="1"/>
          </p:cNvSpPr>
          <p:nvPr/>
        </p:nvSpPr>
        <p:spPr bwMode="auto">
          <a:xfrm flipH="1" flipV="1">
            <a:off x="5295901" y="3686175"/>
            <a:ext cx="785813" cy="75723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92" name="Text Box 56"/>
          <p:cNvSpPr txBox="1">
            <a:spLocks noChangeArrowheads="1"/>
          </p:cNvSpPr>
          <p:nvPr/>
        </p:nvSpPr>
        <p:spPr bwMode="auto">
          <a:xfrm>
            <a:off x="4875213" y="31480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3200">
                <a:latin typeface="Times" charset="0"/>
              </a:rPr>
              <a:t>d</a:t>
            </a:r>
          </a:p>
        </p:txBody>
      </p:sp>
      <p:sp>
        <p:nvSpPr>
          <p:cNvPr id="244793" name="Text Box 57"/>
          <p:cNvSpPr txBox="1">
            <a:spLocks noChangeArrowheads="1"/>
          </p:cNvSpPr>
          <p:nvPr/>
        </p:nvSpPr>
        <p:spPr bwMode="auto">
          <a:xfrm>
            <a:off x="5927726" y="377190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3200">
                <a:latin typeface="Times" charset="0"/>
              </a:rPr>
              <a:t>c</a:t>
            </a:r>
          </a:p>
        </p:txBody>
      </p:sp>
      <p:sp>
        <p:nvSpPr>
          <p:cNvPr id="244794" name="Oval 58"/>
          <p:cNvSpPr>
            <a:spLocks noChangeArrowheads="1"/>
          </p:cNvSpPr>
          <p:nvPr/>
        </p:nvSpPr>
        <p:spPr bwMode="auto">
          <a:xfrm>
            <a:off x="5867400" y="4191000"/>
            <a:ext cx="3810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95" name="Oval 59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96" name="Oval 60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97" name="Text Box 61"/>
          <p:cNvSpPr txBox="1">
            <a:spLocks noChangeArrowheads="1"/>
          </p:cNvSpPr>
          <p:nvPr/>
        </p:nvSpPr>
        <p:spPr bwMode="auto">
          <a:xfrm>
            <a:off x="7924801" y="1679576"/>
            <a:ext cx="21771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i="1"/>
              <a:t>w</a:t>
            </a:r>
            <a:r>
              <a:rPr lang="en-US" altLang="en-US" sz="3600" i="1" baseline="30000"/>
              <a:t>T </a:t>
            </a:r>
            <a:r>
              <a:rPr lang="en-US" altLang="en-US" sz="3600" i="1"/>
              <a:t>x + b =0</a:t>
            </a:r>
          </a:p>
          <a:p>
            <a:r>
              <a:rPr lang="en-US" altLang="en-US" sz="3600" i="1"/>
              <a:t>w = d - c</a:t>
            </a:r>
          </a:p>
        </p:txBody>
      </p:sp>
    </p:spTree>
    <p:extLst>
      <p:ext uri="{BB962C8B-B14F-4D97-AF65-F5344CB8AC3E}">
        <p14:creationId xmlns:p14="http://schemas.microsoft.com/office/powerpoint/2010/main" val="1994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4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4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70" grpId="0" animBg="1"/>
      <p:bldP spid="244794" grpId="0" animBg="1"/>
      <p:bldP spid="244795" grpId="0" animBg="1"/>
      <p:bldP spid="2447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88913"/>
            <a:ext cx="8686800" cy="1143000"/>
          </a:xfrm>
        </p:spPr>
        <p:txBody>
          <a:bodyPr/>
          <a:lstStyle/>
          <a:p>
            <a:r>
              <a:rPr lang="en-US" altLang="en-US" sz="2800"/>
              <a:t>Preventing overfitting when using big sets of features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95439" y="1268414"/>
            <a:ext cx="5724525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Suppose we use a big set of features to ensure that the two classes are linearly separable. What is the best separating line to use?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Bayesian answer is to use them all </a:t>
            </a:r>
            <a:r>
              <a:rPr lang="en-US" altLang="en-US" sz="2400">
                <a:solidFill>
                  <a:srgbClr val="3333CC"/>
                </a:solidFill>
              </a:rPr>
              <a:t>(including ones that do not quite separate the data.)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Weight each line by its posterior probability </a:t>
            </a:r>
            <a:r>
              <a:rPr lang="en-US" altLang="en-US" sz="2400">
                <a:solidFill>
                  <a:srgbClr val="3333CC"/>
                </a:solidFill>
              </a:rPr>
              <a:t>(i.e. by a combination of how well it fits the data and how well it fits the prior).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Is there an efficient way to approximate the correct Bayesian answer?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7391401" y="2276475"/>
            <a:ext cx="3025775" cy="3060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29" name="Oval 5"/>
          <p:cNvSpPr>
            <a:spLocks noChangeArrowheads="1"/>
          </p:cNvSpPr>
          <p:nvPr/>
        </p:nvSpPr>
        <p:spPr bwMode="auto">
          <a:xfrm>
            <a:off x="8112126" y="3465514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0" name="Oval 6"/>
          <p:cNvSpPr>
            <a:spLocks noChangeArrowheads="1"/>
          </p:cNvSpPr>
          <p:nvPr/>
        </p:nvSpPr>
        <p:spPr bwMode="auto">
          <a:xfrm>
            <a:off x="8040689" y="4040189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1" name="Oval 7"/>
          <p:cNvSpPr>
            <a:spLocks noChangeArrowheads="1"/>
          </p:cNvSpPr>
          <p:nvPr/>
        </p:nvSpPr>
        <p:spPr bwMode="auto">
          <a:xfrm>
            <a:off x="8364539" y="4076700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2" name="Oval 8"/>
          <p:cNvSpPr>
            <a:spLocks noChangeArrowheads="1"/>
          </p:cNvSpPr>
          <p:nvPr/>
        </p:nvSpPr>
        <p:spPr bwMode="auto">
          <a:xfrm>
            <a:off x="8904289" y="4398964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3" name="Oval 9"/>
          <p:cNvSpPr>
            <a:spLocks noChangeArrowheads="1"/>
          </p:cNvSpPr>
          <p:nvPr/>
        </p:nvSpPr>
        <p:spPr bwMode="auto">
          <a:xfrm>
            <a:off x="8829676" y="4797425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4" name="Oval 10"/>
          <p:cNvSpPr>
            <a:spLocks noChangeArrowheads="1"/>
          </p:cNvSpPr>
          <p:nvPr/>
        </p:nvSpPr>
        <p:spPr bwMode="auto">
          <a:xfrm>
            <a:off x="9156701" y="2889250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>
            <a:off x="7967663" y="2563814"/>
            <a:ext cx="2087562" cy="255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36" name="Oval 12"/>
          <p:cNvSpPr>
            <a:spLocks noChangeArrowheads="1"/>
          </p:cNvSpPr>
          <p:nvPr/>
        </p:nvSpPr>
        <p:spPr bwMode="auto">
          <a:xfrm>
            <a:off x="9193214" y="3211514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7" name="Oval 13"/>
          <p:cNvSpPr>
            <a:spLocks noChangeArrowheads="1"/>
          </p:cNvSpPr>
          <p:nvPr/>
        </p:nvSpPr>
        <p:spPr bwMode="auto">
          <a:xfrm>
            <a:off x="9515476" y="3390900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8" name="Oval 14"/>
          <p:cNvSpPr>
            <a:spLocks noChangeArrowheads="1"/>
          </p:cNvSpPr>
          <p:nvPr/>
        </p:nvSpPr>
        <p:spPr bwMode="auto">
          <a:xfrm>
            <a:off x="9301164" y="3573464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9" name="Oval 15"/>
          <p:cNvSpPr>
            <a:spLocks noChangeArrowheads="1"/>
          </p:cNvSpPr>
          <p:nvPr/>
        </p:nvSpPr>
        <p:spPr bwMode="auto">
          <a:xfrm>
            <a:off x="9874251" y="3749675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0" name="Oval 16"/>
          <p:cNvSpPr>
            <a:spLocks noChangeArrowheads="1"/>
          </p:cNvSpPr>
          <p:nvPr/>
        </p:nvSpPr>
        <p:spPr bwMode="auto">
          <a:xfrm>
            <a:off x="10163176" y="4402139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45" name="Line 21"/>
          <p:cNvSpPr>
            <a:spLocks noChangeShapeType="1"/>
          </p:cNvSpPr>
          <p:nvPr/>
        </p:nvSpPr>
        <p:spPr bwMode="auto">
          <a:xfrm>
            <a:off x="7499350" y="3032126"/>
            <a:ext cx="2628900" cy="22320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46" name="Line 22"/>
          <p:cNvSpPr>
            <a:spLocks noChangeShapeType="1"/>
          </p:cNvSpPr>
          <p:nvPr/>
        </p:nvSpPr>
        <p:spPr bwMode="auto">
          <a:xfrm>
            <a:off x="8507413" y="2528889"/>
            <a:ext cx="1727200" cy="2770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47" name="Line 23"/>
          <p:cNvSpPr>
            <a:spLocks noChangeShapeType="1"/>
          </p:cNvSpPr>
          <p:nvPr/>
        </p:nvSpPr>
        <p:spPr bwMode="auto">
          <a:xfrm>
            <a:off x="7643814" y="2708275"/>
            <a:ext cx="2592387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655764"/>
            <a:ext cx="4860925" cy="5373687"/>
          </a:xfrm>
        </p:spPr>
        <p:txBody>
          <a:bodyPr/>
          <a:lstStyle/>
          <a:p>
            <a:r>
              <a:rPr lang="en-US" altLang="en-US" sz="2000" dirty="0"/>
              <a:t>The line that maximizes the minimum margin is a good bet.</a:t>
            </a:r>
          </a:p>
          <a:p>
            <a:r>
              <a:rPr lang="en-US" altLang="en-US" sz="2000" dirty="0" smtClean="0"/>
              <a:t>This </a:t>
            </a:r>
            <a:r>
              <a:rPr lang="en-US" altLang="en-US" sz="2000" dirty="0"/>
              <a:t>maximum-margin separator is determined by a subset of the </a:t>
            </a:r>
            <a:r>
              <a:rPr lang="en-US" altLang="en-US" sz="2000" dirty="0" err="1"/>
              <a:t>datapoints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 err="1"/>
              <a:t>Datapoints</a:t>
            </a:r>
            <a:r>
              <a:rPr lang="en-US" altLang="en-US" sz="2000" dirty="0"/>
              <a:t> in this subset  are called “support vectors”.</a:t>
            </a:r>
          </a:p>
          <a:p>
            <a:pPr lvl="1"/>
            <a:r>
              <a:rPr lang="en-US" altLang="en-US" sz="2000" dirty="0"/>
              <a:t>It will be useful computationally if only a small fraction of the </a:t>
            </a:r>
            <a:r>
              <a:rPr lang="en-US" altLang="en-US" sz="2000" dirty="0" err="1"/>
              <a:t>datapoints</a:t>
            </a:r>
            <a:r>
              <a:rPr lang="en-US" altLang="en-US" sz="2000" dirty="0"/>
              <a:t> are support vectors, because we use the support vectors to decide which side of the separator a test case is on.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6924675" y="1520825"/>
            <a:ext cx="3276600" cy="3060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2" name="Oval 6"/>
          <p:cNvSpPr>
            <a:spLocks noChangeArrowheads="1"/>
          </p:cNvSpPr>
          <p:nvPr/>
        </p:nvSpPr>
        <p:spPr bwMode="auto">
          <a:xfrm>
            <a:off x="7896226" y="2709864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3" name="Oval 7"/>
          <p:cNvSpPr>
            <a:spLocks noChangeArrowheads="1"/>
          </p:cNvSpPr>
          <p:nvPr/>
        </p:nvSpPr>
        <p:spPr bwMode="auto">
          <a:xfrm>
            <a:off x="7824789" y="3284539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8148639" y="3321050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5" name="Oval 9"/>
          <p:cNvSpPr>
            <a:spLocks noChangeArrowheads="1"/>
          </p:cNvSpPr>
          <p:nvPr/>
        </p:nvSpPr>
        <p:spPr bwMode="auto">
          <a:xfrm>
            <a:off x="8688389" y="3643314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8613776" y="4041775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auto">
          <a:xfrm>
            <a:off x="8940801" y="2133600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8" name="Line 12"/>
          <p:cNvSpPr>
            <a:spLocks noChangeShapeType="1"/>
          </p:cNvSpPr>
          <p:nvPr/>
        </p:nvSpPr>
        <p:spPr bwMode="auto">
          <a:xfrm>
            <a:off x="7753351" y="1809751"/>
            <a:ext cx="2087563" cy="255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auto">
          <a:xfrm>
            <a:off x="8977314" y="2455864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30" name="Oval 14"/>
          <p:cNvSpPr>
            <a:spLocks noChangeArrowheads="1"/>
          </p:cNvSpPr>
          <p:nvPr/>
        </p:nvSpPr>
        <p:spPr bwMode="auto">
          <a:xfrm>
            <a:off x="9299576" y="2635250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31" name="Oval 15"/>
          <p:cNvSpPr>
            <a:spLocks noChangeArrowheads="1"/>
          </p:cNvSpPr>
          <p:nvPr/>
        </p:nvSpPr>
        <p:spPr bwMode="auto">
          <a:xfrm>
            <a:off x="9085264" y="2817814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32" name="Oval 16"/>
          <p:cNvSpPr>
            <a:spLocks noChangeArrowheads="1"/>
          </p:cNvSpPr>
          <p:nvPr/>
        </p:nvSpPr>
        <p:spPr bwMode="auto">
          <a:xfrm>
            <a:off x="9658351" y="2994025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33" name="Oval 17"/>
          <p:cNvSpPr>
            <a:spLocks noChangeArrowheads="1"/>
          </p:cNvSpPr>
          <p:nvPr/>
        </p:nvSpPr>
        <p:spPr bwMode="auto">
          <a:xfrm>
            <a:off x="9947276" y="3646489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34" name="Oval 18"/>
          <p:cNvSpPr>
            <a:spLocks noChangeArrowheads="1"/>
          </p:cNvSpPr>
          <p:nvPr/>
        </p:nvSpPr>
        <p:spPr bwMode="auto">
          <a:xfrm>
            <a:off x="7788276" y="2601914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35" name="Oval 19"/>
          <p:cNvSpPr>
            <a:spLocks noChangeArrowheads="1"/>
          </p:cNvSpPr>
          <p:nvPr/>
        </p:nvSpPr>
        <p:spPr bwMode="auto">
          <a:xfrm>
            <a:off x="8975726" y="2709864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36" name="Oval 20"/>
          <p:cNvSpPr>
            <a:spLocks noChangeArrowheads="1"/>
          </p:cNvSpPr>
          <p:nvPr/>
        </p:nvSpPr>
        <p:spPr bwMode="auto">
          <a:xfrm>
            <a:off x="8580439" y="3536951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37" name="Text Box 21"/>
          <p:cNvSpPr txBox="1">
            <a:spLocks noChangeArrowheads="1"/>
          </p:cNvSpPr>
          <p:nvPr/>
        </p:nvSpPr>
        <p:spPr bwMode="auto">
          <a:xfrm>
            <a:off x="6996113" y="4905376"/>
            <a:ext cx="32051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3333CC"/>
                </a:solidFill>
              </a:rPr>
              <a:t>The support vectors are indicated by the circles around them.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Margin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85900"/>
            <a:ext cx="8648700" cy="5029200"/>
          </a:xfrm>
        </p:spPr>
        <p:txBody>
          <a:bodyPr/>
          <a:lstStyle/>
          <a:p>
            <a:r>
              <a:rPr lang="en-US" altLang="en-US" sz="2400"/>
              <a:t>Distance from example data to the separator is </a:t>
            </a:r>
          </a:p>
          <a:p>
            <a:r>
              <a:rPr lang="en-US" altLang="en-US" sz="2400"/>
              <a:t>Data closest to the hyperplane are </a:t>
            </a:r>
            <a:r>
              <a:rPr lang="en-US" altLang="en-US" sz="2400" b="1" i="1"/>
              <a:t>support vectors</a:t>
            </a:r>
            <a:r>
              <a:rPr lang="en-US" altLang="en-US" sz="2400"/>
              <a:t>. </a:t>
            </a:r>
          </a:p>
          <a:p>
            <a:r>
              <a:rPr lang="en-US" altLang="en-US" sz="2400" b="1" i="1"/>
              <a:t>Margin</a:t>
            </a:r>
            <a:r>
              <a:rPr lang="en-US" altLang="en-US" sz="2400"/>
              <a:t> </a:t>
            </a:r>
            <a:r>
              <a:rPr lang="el-GR" altLang="en-US" sz="2400" i="1">
                <a:ea typeface="Times New Roman" charset="0"/>
                <a:cs typeface="Times New Roman" charset="0"/>
              </a:rPr>
              <a:t>ρ</a:t>
            </a:r>
            <a:r>
              <a:rPr lang="en-US" altLang="en-US" sz="2400">
                <a:ea typeface="Times New Roman" charset="0"/>
                <a:cs typeface="Times New Roman" charset="0"/>
              </a:rPr>
              <a:t> </a:t>
            </a:r>
            <a:r>
              <a:rPr lang="en-US" altLang="en-US" sz="2400"/>
              <a:t>of the separator is the width of separation between classes.</a:t>
            </a:r>
            <a:endParaRPr lang="en-US" altLang="en-US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8" name="AutoShape 6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AutoShape 7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AutoShape 10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AutoShape 11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AutoShape 12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AutoShape 13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AutoShape 14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AutoShape 15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AutoShape 16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AutoShape 17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0" name="AutoShape 18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1" name="AutoShape 19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2" name="AutoShape 20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3" name="AutoShape 21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5" name="AutoShape 23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6" name="AutoShape 24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7" name="AutoShape 25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8" name="Line 26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5" name="Line 33"/>
          <p:cNvSpPr>
            <a:spLocks noChangeShapeType="1"/>
          </p:cNvSpPr>
          <p:nvPr/>
        </p:nvSpPr>
        <p:spPr bwMode="auto">
          <a:xfrm>
            <a:off x="5505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6" name="Line 34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7908" name="Object 36"/>
          <p:cNvGraphicFramePr>
            <a:graphicFrameLocks noChangeAspect="1"/>
          </p:cNvGraphicFramePr>
          <p:nvPr/>
        </p:nvGraphicFramePr>
        <p:xfrm>
          <a:off x="8207375" y="1350963"/>
          <a:ext cx="11826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4" imgW="761760" imgH="469800" progId="Equation.3">
                  <p:embed/>
                </p:oleObj>
              </mc:Choice>
              <mc:Fallback>
                <p:oleObj name="Equation" r:id="rId4" imgW="761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75" y="1350963"/>
                        <a:ext cx="11826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5610225" y="3476625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r</a:t>
            </a:r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3" name="Line 41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4" name="Line 42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5" name="Line 43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6" name="Line 44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7" name="Line 45"/>
          <p:cNvSpPr>
            <a:spLocks noChangeShapeType="1"/>
          </p:cNvSpPr>
          <p:nvPr/>
        </p:nvSpPr>
        <p:spPr bwMode="auto">
          <a:xfrm>
            <a:off x="6457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8" name="Text Box 46"/>
          <p:cNvSpPr txBox="1">
            <a:spLocks noChangeArrowheads="1"/>
          </p:cNvSpPr>
          <p:nvPr/>
        </p:nvSpPr>
        <p:spPr bwMode="auto">
          <a:xfrm>
            <a:off x="6534150" y="2819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/>
              <a:t>ρ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2064945486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0" grpId="0" animBg="1"/>
      <p:bldP spid="207911" grpId="0" animBg="1"/>
      <p:bldP spid="207912" grpId="0" animBg="1"/>
      <p:bldP spid="207915" grpId="0" animBg="1"/>
      <p:bldP spid="207916" grpId="0" animBg="1"/>
      <p:bldP spid="2079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Margin Classification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9225"/>
            <a:ext cx="8229600" cy="5029200"/>
          </a:xfrm>
        </p:spPr>
        <p:txBody>
          <a:bodyPr/>
          <a:lstStyle/>
          <a:p>
            <a:r>
              <a:rPr lang="en-US" altLang="en-US" sz="2400" dirty="0"/>
              <a:t>Maximizing the margin is good according to intuition and PAC theory.</a:t>
            </a:r>
          </a:p>
          <a:p>
            <a:r>
              <a:rPr lang="en-US" altLang="en-US" sz="2400" dirty="0"/>
              <a:t>Implies that only support vectors are important; other training examples can be ignored. </a:t>
            </a:r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51" name="Line 31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52" name="AutoShape 32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3" name="AutoShape 33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4" name="AutoShape 34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5" name="AutoShape 35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6" name="AutoShape 36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7" name="AutoShape 37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8" name="AutoShape 38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9" name="AutoShape 39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0" name="AutoShape 40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1" name="AutoShape 41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2" name="AutoShape 42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3" name="AutoShape 43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4" name="AutoShape 44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5" name="AutoShape 45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6" name="AutoShape 46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7" name="AutoShape 47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8" name="AutoShape 48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9" name="AutoShape 49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0" name="AutoShape 50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1" name="Line 51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3" name="Line 53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5" name="Oval 55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6" name="Oval 56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7" name="Oval 57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8" name="Line 58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9" name="Line 59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0" name="Line 60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1" name="Line 61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5" grpId="0" animBg="1"/>
      <p:bldP spid="209976" grpId="0" animBg="1"/>
      <p:bldP spid="209977" grpId="0" animBg="1"/>
      <p:bldP spid="209980" grpId="0" animBg="1"/>
      <p:bldP spid="2099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Learning Theory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Misclassification error and the function complexity bound generalization error.</a:t>
            </a:r>
          </a:p>
          <a:p>
            <a:r>
              <a:rPr lang="en-US" altLang="en-US"/>
              <a:t>Maximizing margins minimizes complexity.</a:t>
            </a:r>
          </a:p>
          <a:p>
            <a:r>
              <a:rPr lang="en-US" altLang="en-US"/>
              <a:t>“Eliminates” </a:t>
            </a:r>
            <a:r>
              <a:rPr lang="en-US" altLang="en-US">
                <a:solidFill>
                  <a:srgbClr val="006600"/>
                </a:solidFill>
              </a:rPr>
              <a:t>overfitting.</a:t>
            </a:r>
          </a:p>
          <a:p>
            <a:r>
              <a:rPr lang="en-US" altLang="en-US"/>
              <a:t>Solution depends only on </a:t>
            </a:r>
            <a:r>
              <a:rPr lang="en-US" altLang="en-US" i="1">
                <a:solidFill>
                  <a:srgbClr val="006600"/>
                </a:solidFill>
              </a:rPr>
              <a:t>Support Vectors</a:t>
            </a:r>
            <a:r>
              <a:rPr lang="en-US" altLang="en-US"/>
              <a:t> not number of attributes. </a:t>
            </a:r>
          </a:p>
        </p:txBody>
      </p:sp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Margins and Complexity</a:t>
            </a:r>
          </a:p>
        </p:txBody>
      </p:sp>
      <p:sp>
        <p:nvSpPr>
          <p:cNvPr id="260099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1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2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3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4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5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6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7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8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0" name="Oval 14"/>
          <p:cNvSpPr>
            <a:spLocks noChangeArrowheads="1"/>
          </p:cNvSpPr>
          <p:nvPr/>
        </p:nvSpPr>
        <p:spPr bwMode="auto">
          <a:xfrm>
            <a:off x="4572001" y="4048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1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2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3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4" name="Oval 18"/>
          <p:cNvSpPr>
            <a:spLocks noChangeArrowheads="1"/>
          </p:cNvSpPr>
          <p:nvPr/>
        </p:nvSpPr>
        <p:spPr bwMode="auto">
          <a:xfrm>
            <a:off x="5453063" y="32432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5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6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7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19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1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5" name="Rectangle 29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6" name="Rectangle 30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7" name="Rectangle 31"/>
          <p:cNvSpPr>
            <a:spLocks noChangeArrowheads="1"/>
          </p:cNvSpPr>
          <p:nvPr/>
        </p:nvSpPr>
        <p:spPr bwMode="auto">
          <a:xfrm>
            <a:off x="7296151" y="4757738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28" name="Text Box 32"/>
          <p:cNvSpPr txBox="1">
            <a:spLocks noChangeArrowheads="1"/>
          </p:cNvSpPr>
          <p:nvPr/>
        </p:nvSpPr>
        <p:spPr bwMode="auto">
          <a:xfrm>
            <a:off x="7696200" y="3505200"/>
            <a:ext cx="21980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>
                <a:latin typeface="Helvetica-Narrow" charset="0"/>
              </a:rPr>
              <a:t>Skinny margin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>
                <a:latin typeface="Helvetica-Narrow" charset="0"/>
              </a:rPr>
              <a:t>is more flexible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>
                <a:latin typeface="Helvetica-Narrow" charset="0"/>
              </a:rPr>
              <a:t>thus more complex.</a:t>
            </a:r>
          </a:p>
        </p:txBody>
      </p:sp>
      <p:sp>
        <p:nvSpPr>
          <p:cNvPr id="260129" name="Rectangle 33" descr="50%"/>
          <p:cNvSpPr>
            <a:spLocks noChangeArrowheads="1"/>
          </p:cNvSpPr>
          <p:nvPr/>
        </p:nvSpPr>
        <p:spPr bwMode="auto">
          <a:xfrm rot="17995661" flipH="1">
            <a:off x="2672557" y="3963194"/>
            <a:ext cx="5499100" cy="290513"/>
          </a:xfrm>
          <a:prstGeom prst="rect">
            <a:avLst/>
          </a:prstGeom>
          <a:pattFill prst="pct50">
            <a:fgClr>
              <a:srgbClr val="66FF6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30" name="Rectangle 34" descr="50%"/>
          <p:cNvSpPr>
            <a:spLocks noChangeArrowheads="1"/>
          </p:cNvSpPr>
          <p:nvPr/>
        </p:nvSpPr>
        <p:spPr bwMode="auto">
          <a:xfrm rot="19593509" flipH="1">
            <a:off x="2919413" y="4173538"/>
            <a:ext cx="5499100" cy="290512"/>
          </a:xfrm>
          <a:prstGeom prst="rect">
            <a:avLst/>
          </a:prstGeom>
          <a:pattFill prst="pct50">
            <a:fgClr>
              <a:srgbClr val="66FF6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29" grpId="0" animBg="1"/>
      <p:bldP spid="2601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C997982C-EF9C-9A46-93EC-295F5D267C70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ＭＳ Ｐゴシック" charset="-128"/>
              </a:rPr>
              <a:t>Linear classifiers: Which </a:t>
            </a:r>
            <a:r>
              <a:rPr lang="en-US" altLang="en-US" sz="3600" dirty="0" err="1">
                <a:ea typeface="ＭＳ Ｐゴシック" charset="-128"/>
              </a:rPr>
              <a:t>Hyperplane</a:t>
            </a:r>
            <a:r>
              <a:rPr lang="en-US" altLang="en-US" sz="3600" dirty="0">
                <a:ea typeface="ＭＳ Ｐゴシック" charset="-128"/>
              </a:rPr>
              <a:t>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752600"/>
            <a:ext cx="5715000" cy="48768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ea typeface="ＭＳ Ｐゴシック" charset="-128"/>
              </a:rPr>
              <a:t>Lots of possible solutions for </a:t>
            </a:r>
            <a:r>
              <a:rPr lang="en-US" altLang="en-US" sz="2200" i="1" dirty="0">
                <a:ea typeface="ＭＳ Ｐゴシック" charset="-128"/>
              </a:rPr>
              <a:t>a, b, c.</a:t>
            </a:r>
          </a:p>
          <a:p>
            <a:pPr eaLnBrk="1" hangingPunct="1"/>
            <a:r>
              <a:rPr lang="en-US" altLang="en-US" sz="2200" dirty="0">
                <a:ea typeface="ＭＳ Ｐゴシック" charset="-128"/>
              </a:rPr>
              <a:t>Some methods find a separating </a:t>
            </a:r>
            <a:r>
              <a:rPr lang="en-US" altLang="en-US" sz="2200" dirty="0" err="1">
                <a:ea typeface="ＭＳ Ｐゴシック" charset="-128"/>
              </a:rPr>
              <a:t>hyperplane</a:t>
            </a:r>
            <a:r>
              <a:rPr lang="en-US" altLang="en-US" sz="2200" dirty="0">
                <a:ea typeface="ＭＳ Ｐゴシック" charset="-128"/>
              </a:rPr>
              <a:t>, but not the optimal one </a:t>
            </a:r>
            <a:r>
              <a:rPr lang="en-US" altLang="en-US" sz="1800" dirty="0">
                <a:solidFill>
                  <a:schemeClr val="folHlink"/>
                </a:solidFill>
                <a:ea typeface="ＭＳ Ｐゴシック" charset="-128"/>
              </a:rPr>
              <a:t>[according to some criterion of expected goodness]</a:t>
            </a:r>
            <a:endParaRPr lang="en-US" altLang="en-US" sz="2200" dirty="0">
              <a:solidFill>
                <a:schemeClr val="folHlink"/>
              </a:solidFill>
              <a:ea typeface="ＭＳ Ｐゴシック" charset="-128"/>
            </a:endParaRP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E.g., perceptron</a:t>
            </a:r>
          </a:p>
          <a:p>
            <a:pPr eaLnBrk="1" hangingPunct="1"/>
            <a:r>
              <a:rPr lang="en-US" altLang="en-US" sz="2200" dirty="0">
                <a:ea typeface="ＭＳ Ｐゴシック" charset="-128"/>
              </a:rPr>
              <a:t>Support Vector Machine (SVM) finds an optimal</a:t>
            </a:r>
            <a:r>
              <a:rPr lang="en-US" altLang="en-US" sz="2200" dirty="0">
                <a:solidFill>
                  <a:srgbClr val="6B006A"/>
                </a:solidFill>
                <a:ea typeface="ＭＳ Ｐゴシック" charset="-128"/>
              </a:rPr>
              <a:t>*</a:t>
            </a:r>
            <a:r>
              <a:rPr lang="en-US" altLang="en-US" sz="2200" dirty="0">
                <a:ea typeface="ＭＳ Ｐゴシック" charset="-128"/>
              </a:rPr>
              <a:t> solution.</a:t>
            </a: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Maximizes the distance between the </a:t>
            </a:r>
            <a:r>
              <a:rPr lang="en-US" altLang="en-US" sz="2000" dirty="0" err="1">
                <a:ea typeface="ＭＳ Ｐゴシック" charset="-128"/>
              </a:rPr>
              <a:t>hyperplane</a:t>
            </a:r>
            <a:r>
              <a:rPr lang="en-US" altLang="en-US" sz="2000" dirty="0">
                <a:ea typeface="ＭＳ Ｐゴシック" charset="-128"/>
              </a:rPr>
              <a:t> and the “difficult points” close to decision boundary</a:t>
            </a: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One intuition: if there are no points near the decision surface, then there are no very uncertain classification decisions</a:t>
            </a:r>
          </a:p>
        </p:txBody>
      </p:sp>
      <p:pic>
        <p:nvPicPr>
          <p:cNvPr id="23556" name="Picture 4" descr="prabhakarmanyhyperplanes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6200" y="4191000"/>
            <a:ext cx="2667000" cy="2324100"/>
          </a:xfrm>
          <a:noFill/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 flipH="1" flipV="1">
            <a:off x="8534400" y="4191000"/>
            <a:ext cx="19050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9296400" y="4267200"/>
            <a:ext cx="304800" cy="2209800"/>
          </a:xfrm>
          <a:prstGeom prst="line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8077200" y="2133600"/>
            <a:ext cx="2438400" cy="1905000"/>
          </a:xfrm>
          <a:prstGeom prst="wedgeRectCallout">
            <a:avLst>
              <a:gd name="adj1" fmla="val 2213"/>
              <a:gd name="adj2" fmla="val 7717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This line represents the decision boundary:</a:t>
            </a:r>
          </a:p>
          <a:p>
            <a:pPr algn="ctr" eaLnBrk="1" hangingPunct="1"/>
            <a:r>
              <a:rPr lang="en-US" altLang="en-US" i="1"/>
              <a:t>a</a:t>
            </a:r>
            <a:r>
              <a:rPr lang="en-US" altLang="en-US" i="1">
                <a:solidFill>
                  <a:srgbClr val="990033"/>
                </a:solidFill>
              </a:rPr>
              <a:t>x</a:t>
            </a:r>
            <a:r>
              <a:rPr lang="en-US" altLang="en-US" i="1"/>
              <a:t>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i="1">
                <a:solidFill>
                  <a:srgbClr val="990033"/>
                </a:solidFill>
              </a:rPr>
              <a:t>y</a:t>
            </a:r>
            <a:r>
              <a:rPr lang="en-US" altLang="en-US" i="1"/>
              <a:t> </a:t>
            </a:r>
            <a:r>
              <a:rPr lang="en-US" altLang="en-US">
                <a:latin typeface="ＭＳ ゴシック" charset="-128"/>
                <a:ea typeface="ＭＳ ゴシック" charset="-128"/>
              </a:rPr>
              <a:t>−</a:t>
            </a:r>
            <a:r>
              <a:rPr lang="en-US" altLang="en-US" i="1"/>
              <a:t> c </a:t>
            </a:r>
            <a:r>
              <a:rPr lang="en-US" altLang="en-US">
                <a:sym typeface="Symbol" charset="2"/>
              </a:rPr>
              <a:t>= 0</a:t>
            </a:r>
            <a:endParaRPr lang="en-US" altLang="en-US"/>
          </a:p>
        </p:txBody>
      </p:sp>
      <p:sp>
        <p:nvSpPr>
          <p:cNvPr id="23560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842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15</a:t>
            </a:r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Margins and Complexity</a:t>
            </a:r>
          </a:p>
        </p:txBody>
      </p:sp>
      <p:sp>
        <p:nvSpPr>
          <p:cNvPr id="261123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6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7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8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9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0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1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2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3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4" name="Oval 14"/>
          <p:cNvSpPr>
            <a:spLocks noChangeArrowheads="1"/>
          </p:cNvSpPr>
          <p:nvPr/>
        </p:nvSpPr>
        <p:spPr bwMode="auto">
          <a:xfrm>
            <a:off x="4572001" y="4048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5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6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7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8" name="Oval 18"/>
          <p:cNvSpPr>
            <a:spLocks noChangeArrowheads="1"/>
          </p:cNvSpPr>
          <p:nvPr/>
        </p:nvSpPr>
        <p:spPr bwMode="auto">
          <a:xfrm>
            <a:off x="5453063" y="32432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9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0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1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2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3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4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5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6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7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8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49" name="Rectangle 29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50" name="Rectangle 30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51" name="Rectangle 31"/>
          <p:cNvSpPr>
            <a:spLocks noChangeArrowheads="1"/>
          </p:cNvSpPr>
          <p:nvPr/>
        </p:nvSpPr>
        <p:spPr bwMode="auto">
          <a:xfrm>
            <a:off x="7296151" y="4757738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52" name="Rectangle 32" descr="50%"/>
          <p:cNvSpPr>
            <a:spLocks noChangeArrowheads="1"/>
          </p:cNvSpPr>
          <p:nvPr/>
        </p:nvSpPr>
        <p:spPr bwMode="auto">
          <a:xfrm rot="-2205580">
            <a:off x="2305051" y="3848100"/>
            <a:ext cx="6119813" cy="782638"/>
          </a:xfrm>
          <a:prstGeom prst="rect">
            <a:avLst/>
          </a:prstGeom>
          <a:pattFill prst="pct50">
            <a:fgClr>
              <a:srgbClr val="66FF6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53" name="Text Box 33"/>
          <p:cNvSpPr txBox="1">
            <a:spLocks noChangeArrowheads="1"/>
          </p:cNvSpPr>
          <p:nvPr/>
        </p:nvSpPr>
        <p:spPr bwMode="auto">
          <a:xfrm>
            <a:off x="8197851" y="3216276"/>
            <a:ext cx="18133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>
                <a:latin typeface="Helvetica-Narrow" charset="0"/>
              </a:rPr>
              <a:t>Fat margin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>
                <a:latin typeface="Helvetica-Narrow" charset="0"/>
              </a:rPr>
              <a:t>is less complex.</a:t>
            </a:r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D1C10573-8967-A345-994F-9798BFE92035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Support Vector Machine (SVM)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8686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8839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9296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90678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8991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8382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7772400" y="3505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7924800" y="4267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8077200" y="38100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83820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74676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7772400" y="3886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75438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1" name="Oval 18"/>
          <p:cNvSpPr>
            <a:spLocks noChangeArrowheads="1"/>
          </p:cNvSpPr>
          <p:nvPr/>
        </p:nvSpPr>
        <p:spPr bwMode="auto">
          <a:xfrm>
            <a:off x="9144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2" name="Oval 19"/>
          <p:cNvSpPr>
            <a:spLocks noChangeArrowheads="1"/>
          </p:cNvSpPr>
          <p:nvPr/>
        </p:nvSpPr>
        <p:spPr bwMode="auto">
          <a:xfrm>
            <a:off x="922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3" name="Oval 20"/>
          <p:cNvSpPr>
            <a:spLocks noChangeArrowheads="1"/>
          </p:cNvSpPr>
          <p:nvPr/>
        </p:nvSpPr>
        <p:spPr bwMode="auto">
          <a:xfrm>
            <a:off x="8420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4" name="Rectangle 21"/>
          <p:cNvSpPr>
            <a:spLocks noChangeArrowheads="1"/>
          </p:cNvSpPr>
          <p:nvPr/>
        </p:nvSpPr>
        <p:spPr bwMode="auto">
          <a:xfrm>
            <a:off x="8077200" y="34417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5" name="Rectangle 22"/>
          <p:cNvSpPr>
            <a:spLocks noChangeArrowheads="1"/>
          </p:cNvSpPr>
          <p:nvPr/>
        </p:nvSpPr>
        <p:spPr bwMode="auto">
          <a:xfrm>
            <a:off x="83820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7772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7" name="Oval 24"/>
          <p:cNvSpPr>
            <a:spLocks noChangeArrowheads="1"/>
          </p:cNvSpPr>
          <p:nvPr/>
        </p:nvSpPr>
        <p:spPr bwMode="auto">
          <a:xfrm>
            <a:off x="8775700" y="3162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Oval 25"/>
          <p:cNvSpPr>
            <a:spLocks noChangeArrowheads="1"/>
          </p:cNvSpPr>
          <p:nvPr/>
        </p:nvSpPr>
        <p:spPr bwMode="auto">
          <a:xfrm>
            <a:off x="8610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2170" name="Line 26"/>
          <p:cNvSpPr>
            <a:spLocks noChangeShapeType="1"/>
          </p:cNvSpPr>
          <p:nvPr/>
        </p:nvSpPr>
        <p:spPr bwMode="auto">
          <a:xfrm>
            <a:off x="7391400" y="2514600"/>
            <a:ext cx="1981200" cy="152400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162801" y="1562101"/>
            <a:ext cx="2913063" cy="3514725"/>
            <a:chOff x="5638800" y="1562100"/>
            <a:chExt cx="2913546" cy="3514586"/>
          </a:xfrm>
        </p:grpSpPr>
        <p:sp>
          <p:nvSpPr>
            <p:cNvPr id="26667" name="Line 28"/>
            <p:cNvSpPr>
              <a:spLocks noChangeShapeType="1"/>
            </p:cNvSpPr>
            <p:nvPr/>
          </p:nvSpPr>
          <p:spPr bwMode="auto">
            <a:xfrm>
              <a:off x="6096000" y="22860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Line 29"/>
            <p:cNvSpPr>
              <a:spLocks noChangeShapeType="1"/>
            </p:cNvSpPr>
            <p:nvPr/>
          </p:nvSpPr>
          <p:spPr bwMode="auto">
            <a:xfrm>
              <a:off x="5638800" y="27432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32"/>
            <p:cNvSpPr>
              <a:spLocks noChangeShapeType="1"/>
            </p:cNvSpPr>
            <p:nvPr/>
          </p:nvSpPr>
          <p:spPr bwMode="auto">
            <a:xfrm flipH="1">
              <a:off x="6400800" y="1970088"/>
              <a:ext cx="152400" cy="11922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Line 33"/>
            <p:cNvSpPr>
              <a:spLocks noChangeShapeType="1"/>
            </p:cNvSpPr>
            <p:nvPr/>
          </p:nvSpPr>
          <p:spPr bwMode="auto">
            <a:xfrm>
              <a:off x="6705600" y="1970088"/>
              <a:ext cx="190500" cy="925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Line 35"/>
            <p:cNvSpPr>
              <a:spLocks noChangeShapeType="1"/>
            </p:cNvSpPr>
            <p:nvPr/>
          </p:nvSpPr>
          <p:spPr bwMode="auto">
            <a:xfrm flipV="1">
              <a:off x="7518400" y="3657600"/>
              <a:ext cx="361950" cy="522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Text Box 31"/>
            <p:cNvSpPr txBox="1">
              <a:spLocks noChangeArrowheads="1"/>
            </p:cNvSpPr>
            <p:nvPr/>
          </p:nvSpPr>
          <p:spPr bwMode="auto">
            <a:xfrm>
              <a:off x="5775348" y="1562100"/>
              <a:ext cx="1829103" cy="40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alibri" charset="0"/>
                </a:rPr>
                <a:t>Support vectors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6673" name="Text Box 36"/>
            <p:cNvSpPr txBox="1">
              <a:spLocks noChangeArrowheads="1"/>
            </p:cNvSpPr>
            <p:nvPr/>
          </p:nvSpPr>
          <p:spPr bwMode="auto">
            <a:xfrm>
              <a:off x="7271021" y="4368689"/>
              <a:ext cx="1281325" cy="70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alibri" charset="0"/>
                </a:rPr>
                <a:t>Maximizes</a:t>
              </a:r>
            </a:p>
            <a:p>
              <a:r>
                <a:rPr lang="en-US" altLang="en-US" sz="2000">
                  <a:latin typeface="Calibri" charset="0"/>
                </a:rPr>
                <a:t>margin</a:t>
              </a:r>
              <a:endParaRPr lang="en-US" altLang="en-US">
                <a:latin typeface="Calibri" charset="0"/>
              </a:endParaRPr>
            </a:p>
          </p:txBody>
        </p:sp>
        <p:sp>
          <p:nvSpPr>
            <p:cNvPr id="26674" name="Freeform 37"/>
            <p:cNvSpPr>
              <a:spLocks/>
            </p:cNvSpPr>
            <p:nvPr/>
          </p:nvSpPr>
          <p:spPr bwMode="auto">
            <a:xfrm>
              <a:off x="7800975" y="3797300"/>
              <a:ext cx="174625" cy="630238"/>
            </a:xfrm>
            <a:custGeom>
              <a:avLst/>
              <a:gdLst>
                <a:gd name="T0" fmla="*/ 2147483647 w 110"/>
                <a:gd name="T1" fmla="*/ 2147483647 h 397"/>
                <a:gd name="T2" fmla="*/ 2147483647 w 110"/>
                <a:gd name="T3" fmla="*/ 2147483647 h 397"/>
                <a:gd name="T4" fmla="*/ 2147483647 w 110"/>
                <a:gd name="T5" fmla="*/ 2147483647 h 397"/>
                <a:gd name="T6" fmla="*/ 0 w 110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97"/>
                <a:gd name="T14" fmla="*/ 110 w 110"/>
                <a:gd name="T15" fmla="*/ 397 h 3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2182" name="Line 38"/>
          <p:cNvSpPr>
            <a:spLocks noChangeShapeType="1"/>
          </p:cNvSpPr>
          <p:nvPr/>
        </p:nvSpPr>
        <p:spPr bwMode="auto">
          <a:xfrm>
            <a:off x="7772400" y="2209800"/>
            <a:ext cx="1231900" cy="2044700"/>
          </a:xfrm>
          <a:prstGeom prst="line">
            <a:avLst/>
          </a:prstGeom>
          <a:noFill/>
          <a:ln w="19050">
            <a:solidFill>
              <a:srgbClr val="F79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2183" name="Line 39"/>
          <p:cNvSpPr>
            <a:spLocks noChangeShapeType="1"/>
          </p:cNvSpPr>
          <p:nvPr/>
        </p:nvSpPr>
        <p:spPr bwMode="auto">
          <a:xfrm>
            <a:off x="7251700" y="2755900"/>
            <a:ext cx="2286000" cy="889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charset="0"/>
              <a:cs typeface="Arial Unicode MS" charset="0"/>
            </a:endParaRPr>
          </a:p>
        </p:txBody>
      </p:sp>
      <p:sp>
        <p:nvSpPr>
          <p:cNvPr id="26653" name="Oval 41"/>
          <p:cNvSpPr>
            <a:spLocks noChangeArrowheads="1"/>
          </p:cNvSpPr>
          <p:nvPr/>
        </p:nvSpPr>
        <p:spPr bwMode="auto">
          <a:xfrm>
            <a:off x="8420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4" name="Rectangle 42"/>
          <p:cNvSpPr>
            <a:spLocks noChangeArrowheads="1"/>
          </p:cNvSpPr>
          <p:nvPr/>
        </p:nvSpPr>
        <p:spPr bwMode="auto">
          <a:xfrm>
            <a:off x="8077200" y="34417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5" name="Rectangle 43"/>
          <p:cNvSpPr>
            <a:spLocks noChangeArrowheads="1"/>
          </p:cNvSpPr>
          <p:nvPr/>
        </p:nvSpPr>
        <p:spPr bwMode="auto">
          <a:xfrm>
            <a:off x="8382000" y="36576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6" name="Rectangle 44"/>
          <p:cNvSpPr>
            <a:spLocks noChangeArrowheads="1"/>
          </p:cNvSpPr>
          <p:nvPr/>
        </p:nvSpPr>
        <p:spPr bwMode="auto">
          <a:xfrm>
            <a:off x="7772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7" name="Oval 45"/>
          <p:cNvSpPr>
            <a:spLocks noChangeArrowheads="1"/>
          </p:cNvSpPr>
          <p:nvPr/>
        </p:nvSpPr>
        <p:spPr bwMode="auto">
          <a:xfrm>
            <a:off x="8775700" y="3162300"/>
            <a:ext cx="152400" cy="152400"/>
          </a:xfrm>
          <a:prstGeom prst="ellipse">
            <a:avLst/>
          </a:prstGeom>
          <a:solidFill>
            <a:srgbClr val="4370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8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4876800" cy="48768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SVMs maximize the </a:t>
            </a:r>
            <a:r>
              <a:rPr lang="en-US" altLang="en-US" sz="2400" i="1" dirty="0">
                <a:ea typeface="ＭＳ Ｐゴシック" charset="-128"/>
              </a:rPr>
              <a:t>margin</a:t>
            </a:r>
            <a:r>
              <a:rPr lang="en-US" altLang="en-US" sz="2400" dirty="0">
                <a:ea typeface="ＭＳ Ｐゴシック" charset="-128"/>
              </a:rPr>
              <a:t> around the separating </a:t>
            </a:r>
            <a:r>
              <a:rPr lang="en-US" altLang="en-US" sz="2400" dirty="0" err="1">
                <a:ea typeface="ＭＳ Ｐゴシック" charset="-128"/>
              </a:rPr>
              <a:t>hyperplane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A.k.a. large margin classifiers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The decision function is fully specified by a subset of training samples, </a:t>
            </a:r>
            <a:r>
              <a:rPr lang="en-US" altLang="en-US" sz="2400" i="1" dirty="0">
                <a:ea typeface="ＭＳ Ｐゴシック" charset="-128"/>
              </a:rPr>
              <a:t>the support vectors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Solving SVMs is a </a:t>
            </a:r>
            <a:r>
              <a:rPr lang="en-US" altLang="en-US" sz="2400" i="1" dirty="0">
                <a:ea typeface="ＭＳ Ｐゴシック" charset="-128"/>
              </a:rPr>
              <a:t>quadratic programming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400" dirty="0" smtClean="0">
                <a:ea typeface="ＭＳ Ｐゴシック" charset="-128"/>
              </a:rPr>
              <a:t>problem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2666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7620000" y="2362201"/>
            <a:ext cx="1828800" cy="3300516"/>
            <a:chOff x="6096000" y="2362200"/>
            <a:chExt cx="1828800" cy="3300359"/>
          </a:xfrm>
        </p:grpSpPr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6096000" y="23622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38"/>
            <p:cNvSpPr>
              <a:spLocks noChangeShapeType="1"/>
            </p:cNvSpPr>
            <p:nvPr/>
          </p:nvSpPr>
          <p:spPr bwMode="auto">
            <a:xfrm>
              <a:off x="6692900" y="25146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Line 35"/>
            <p:cNvSpPr>
              <a:spLocks noChangeShapeType="1"/>
            </p:cNvSpPr>
            <p:nvPr/>
          </p:nvSpPr>
          <p:spPr bwMode="auto">
            <a:xfrm flipV="1">
              <a:off x="7162800" y="3886200"/>
              <a:ext cx="381000" cy="228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Text Box 36"/>
            <p:cNvSpPr txBox="1">
              <a:spLocks noChangeArrowheads="1"/>
            </p:cNvSpPr>
            <p:nvPr/>
          </p:nvSpPr>
          <p:spPr bwMode="auto">
            <a:xfrm>
              <a:off x="6600824" y="4954568"/>
              <a:ext cx="1184275" cy="707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r>
                <a:rPr lang="en-US" altLang="en-US" sz="2000" dirty="0">
                  <a:latin typeface="Calibri" charset="0"/>
                </a:rPr>
                <a:t>Narrower</a:t>
              </a:r>
            </a:p>
            <a:p>
              <a:r>
                <a:rPr lang="en-US" altLang="en-US" sz="2000" dirty="0">
                  <a:latin typeface="Calibri" charset="0"/>
                </a:rPr>
                <a:t>margin</a:t>
              </a:r>
              <a:endParaRPr lang="en-US" altLang="en-US" dirty="0">
                <a:latin typeface="Calibri" charset="0"/>
              </a:endParaRPr>
            </a:p>
          </p:txBody>
        </p:sp>
        <p:cxnSp>
          <p:nvCxnSpPr>
            <p:cNvPr id="53" name="Curved Connector 52"/>
            <p:cNvCxnSpPr>
              <a:stCxn id="26665" idx="0"/>
            </p:cNvCxnSpPr>
            <p:nvPr/>
          </p:nvCxnSpPr>
          <p:spPr>
            <a:xfrm rot="5400000" flipH="1" flipV="1">
              <a:off x="6973108" y="4564852"/>
              <a:ext cx="609571" cy="16986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70" grpId="0" animBg="1"/>
      <p:bldP spid="902182" grpId="0" animBg="1"/>
      <p:bldP spid="90218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79D0CDE7-C4D4-684E-B17A-B2D80B6CE7B3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Geometric Margin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828800"/>
            <a:ext cx="8648700" cy="46863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ea typeface="ＭＳ Ｐゴシック" charset="-128"/>
              </a:rPr>
              <a:t>Distance from example to the separator is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ea typeface="ＭＳ Ｐゴシック" charset="-128"/>
              </a:rPr>
              <a:t>Examples closest to the </a:t>
            </a:r>
            <a:r>
              <a:rPr lang="en-US" altLang="en-US" sz="2000" dirty="0" err="1">
                <a:ea typeface="ＭＳ Ｐゴシック" charset="-128"/>
              </a:rPr>
              <a:t>hyperplane</a:t>
            </a:r>
            <a:r>
              <a:rPr lang="en-US" altLang="en-US" sz="2000" dirty="0">
                <a:ea typeface="ＭＳ Ｐゴシック" charset="-128"/>
              </a:rPr>
              <a:t> are </a:t>
            </a:r>
            <a:r>
              <a:rPr lang="en-US" altLang="en-US" sz="2000" b="1" i="1" dirty="0">
                <a:ea typeface="ＭＳ Ｐゴシック" charset="-128"/>
              </a:rPr>
              <a:t>support vectors</a:t>
            </a:r>
            <a:r>
              <a:rPr lang="en-US" altLang="en-US" sz="2000" dirty="0">
                <a:ea typeface="ＭＳ Ｐゴシック" charset="-128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1" dirty="0">
                <a:ea typeface="ＭＳ Ｐゴシック" charset="-128"/>
              </a:rPr>
              <a:t>Margin</a:t>
            </a:r>
            <a:r>
              <a:rPr lang="en-US" altLang="en-US" sz="2000" dirty="0">
                <a:ea typeface="ＭＳ Ｐゴシック" charset="-128"/>
              </a:rPr>
              <a:t> </a:t>
            </a:r>
            <a:r>
              <a:rPr lang="el-GR" altLang="en-US" sz="2000" i="1" dirty="0">
                <a:ea typeface="ＭＳ Ｐゴシック" charset="-128"/>
              </a:rPr>
              <a:t>ρ</a:t>
            </a:r>
            <a:r>
              <a:rPr lang="en-US" altLang="en-US" sz="2000" dirty="0">
                <a:ea typeface="ＭＳ Ｐゴシック" charset="-128"/>
              </a:rPr>
              <a:t> of the separator is the width of separation between support vectors of classes.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2971800" y="3663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2833688" y="66532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008438" y="4483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3433763" y="484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586163" y="5386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3205163" y="5843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3738563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3205163" y="5157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357563" y="5310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4119563" y="4929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5021263" y="4916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4652963" y="5843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5643563" y="5843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4335463" y="636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4957763" y="5233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4389438" y="57277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5033963" y="6072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5719763" y="5157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4205288" y="3644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4814888" y="3721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5881688" y="44831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 flipV="1">
            <a:off x="3433764" y="36449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4286250" y="3727450"/>
            <a:ext cx="762000" cy="6159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H="1" flipV="1">
            <a:off x="4768850" y="4749800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71559"/>
              </p:ext>
            </p:extLst>
          </p:nvPr>
        </p:nvGraphicFramePr>
        <p:xfrm>
          <a:off x="7105261" y="1458912"/>
          <a:ext cx="13589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876300" imgH="469900" progId="Equation.3">
                  <p:embed/>
                </p:oleObj>
              </mc:Choice>
              <mc:Fallback>
                <p:oleObj name="Equation" r:id="rId4" imgW="876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261" y="1458912"/>
                        <a:ext cx="13589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4391025" y="38639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latin typeface="Times New Roman" charset="0"/>
              </a:rPr>
              <a:t>r</a:t>
            </a:r>
          </a:p>
        </p:txBody>
      </p:sp>
      <p:sp>
        <p:nvSpPr>
          <p:cNvPr id="28702" name="Oval 30"/>
          <p:cNvSpPr>
            <a:spLocks noChangeArrowheads="1"/>
          </p:cNvSpPr>
          <p:nvPr/>
        </p:nvSpPr>
        <p:spPr bwMode="auto">
          <a:xfrm>
            <a:off x="4044950" y="486410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4318000" y="565943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4951413" y="484663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H="1" flipV="1">
            <a:off x="4144964" y="556418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H="1" flipV="1">
            <a:off x="4197350" y="500221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V="1">
            <a:off x="3871914" y="38258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V="1">
            <a:off x="3224214" y="34639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Line 38"/>
          <p:cNvSpPr>
            <a:spLocks noChangeShapeType="1"/>
          </p:cNvSpPr>
          <p:nvPr/>
        </p:nvSpPr>
        <p:spPr bwMode="auto">
          <a:xfrm>
            <a:off x="5238750" y="3530600"/>
            <a:ext cx="552450" cy="4191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Text Box 39"/>
          <p:cNvSpPr txBox="1">
            <a:spLocks noChangeArrowheads="1"/>
          </p:cNvSpPr>
          <p:nvPr/>
        </p:nvSpPr>
        <p:spPr bwMode="auto">
          <a:xfrm>
            <a:off x="5314950" y="32067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i="1">
                <a:latin typeface="Times New Roman" charset="0"/>
              </a:rPr>
              <a:t>ρ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28711" name="Text Box 40"/>
          <p:cNvSpPr txBox="1">
            <a:spLocks noChangeArrowheads="1"/>
          </p:cNvSpPr>
          <p:nvPr/>
        </p:nvSpPr>
        <p:spPr bwMode="auto">
          <a:xfrm>
            <a:off x="4038600" y="3276601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</a:p>
        </p:txBody>
      </p:sp>
      <p:sp>
        <p:nvSpPr>
          <p:cNvPr id="28712" name="Text Box 41"/>
          <p:cNvSpPr txBox="1">
            <a:spLocks noChangeArrowheads="1"/>
          </p:cNvSpPr>
          <p:nvPr/>
        </p:nvSpPr>
        <p:spPr bwMode="auto">
          <a:xfrm>
            <a:off x="5089525" y="4154489"/>
            <a:ext cx="41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i="1"/>
              <a:t>x′</a:t>
            </a:r>
            <a:endParaRPr lang="en-US" altLang="en-US"/>
          </a:p>
        </p:txBody>
      </p:sp>
      <p:sp>
        <p:nvSpPr>
          <p:cNvPr id="28713" name="Line 26"/>
          <p:cNvSpPr>
            <a:spLocks noChangeShapeType="1"/>
          </p:cNvSpPr>
          <p:nvPr/>
        </p:nvSpPr>
        <p:spPr bwMode="auto">
          <a:xfrm>
            <a:off x="2209800" y="6019800"/>
            <a:ext cx="762000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TextBox 43"/>
          <p:cNvSpPr txBox="1">
            <a:spLocks noChangeArrowheads="1"/>
          </p:cNvSpPr>
          <p:nvPr/>
        </p:nvSpPr>
        <p:spPr bwMode="auto">
          <a:xfrm>
            <a:off x="1981200" y="6172200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/>
              <a:t>w</a:t>
            </a:r>
          </a:p>
        </p:txBody>
      </p:sp>
      <p:sp>
        <p:nvSpPr>
          <p:cNvPr id="28715" name="TextBox 44"/>
          <p:cNvSpPr txBox="1">
            <a:spLocks noChangeArrowheads="1"/>
          </p:cNvSpPr>
          <p:nvPr/>
        </p:nvSpPr>
        <p:spPr bwMode="auto">
          <a:xfrm>
            <a:off x="6986589" y="3176578"/>
            <a:ext cx="4343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Derivation of finding </a:t>
            </a:r>
            <a:r>
              <a:rPr lang="en-US" altLang="en-US" sz="1800" i="1" dirty="0"/>
              <a:t>r:</a:t>
            </a:r>
            <a:endParaRPr lang="en-US" altLang="en-US" sz="1800" dirty="0"/>
          </a:p>
          <a:p>
            <a:pPr eaLnBrk="1" hangingPunct="1"/>
            <a:r>
              <a:rPr lang="en-US" altLang="en-US" sz="1800" dirty="0"/>
              <a:t>Dotted line </a:t>
            </a:r>
            <a:r>
              <a:rPr lang="en-US" altLang="en-US" sz="1800" b="1" dirty="0"/>
              <a:t>x</a:t>
            </a:r>
            <a:r>
              <a:rPr lang="ja-JP" altLang="en-US" sz="1800" b="1" dirty="0"/>
              <a:t>’</a:t>
            </a:r>
            <a:r>
              <a:rPr lang="en-US" altLang="ja-JP" sz="1800" dirty="0">
                <a:latin typeface="ＭＳ ゴシック" charset="-128"/>
                <a:ea typeface="ＭＳ ゴシック" charset="-128"/>
              </a:rPr>
              <a:t>−</a:t>
            </a:r>
            <a:r>
              <a:rPr lang="en-US" altLang="ja-JP" sz="1800" b="1" dirty="0"/>
              <a:t>x</a:t>
            </a:r>
            <a:r>
              <a:rPr lang="en-US" altLang="ja-JP" sz="1800" dirty="0"/>
              <a:t> is perpendicular to</a:t>
            </a:r>
          </a:p>
          <a:p>
            <a:pPr eaLnBrk="1" hangingPunct="1"/>
            <a:r>
              <a:rPr lang="en-US" altLang="en-US" sz="1800" dirty="0"/>
              <a:t>decision boundary so parallel to </a:t>
            </a:r>
            <a:r>
              <a:rPr lang="en-US" altLang="en-US" sz="1800" b="1" dirty="0"/>
              <a:t>w</a:t>
            </a:r>
            <a:r>
              <a:rPr lang="en-US" altLang="en-US" sz="1800" dirty="0"/>
              <a:t>.</a:t>
            </a:r>
          </a:p>
          <a:p>
            <a:pPr eaLnBrk="1" hangingPunct="1"/>
            <a:r>
              <a:rPr lang="en-US" altLang="en-US" sz="1800" dirty="0"/>
              <a:t>Unit vector is </a:t>
            </a:r>
            <a:r>
              <a:rPr lang="en-US" altLang="en-US" sz="1800" b="1" dirty="0"/>
              <a:t>w</a:t>
            </a:r>
            <a:r>
              <a:rPr lang="en-US" altLang="en-US" sz="1800" dirty="0"/>
              <a:t>/|</a:t>
            </a:r>
            <a:r>
              <a:rPr lang="en-US" altLang="en-US" sz="1800" b="1" dirty="0"/>
              <a:t>w</a:t>
            </a:r>
            <a:r>
              <a:rPr lang="en-US" altLang="en-US" sz="1800" dirty="0"/>
              <a:t>|, so line is </a:t>
            </a:r>
            <a:r>
              <a:rPr lang="en-US" altLang="en-US" sz="1800" dirty="0" err="1"/>
              <a:t>r</a:t>
            </a:r>
            <a:r>
              <a:rPr lang="en-US" altLang="en-US" sz="1800" b="1" dirty="0" err="1"/>
              <a:t>w</a:t>
            </a:r>
            <a:r>
              <a:rPr lang="en-US" altLang="en-US" sz="1800" dirty="0"/>
              <a:t>/|</a:t>
            </a:r>
            <a:r>
              <a:rPr lang="en-US" altLang="en-US" sz="1800" b="1" dirty="0"/>
              <a:t>w</a:t>
            </a:r>
            <a:r>
              <a:rPr lang="en-US" altLang="en-US" sz="1800" dirty="0"/>
              <a:t>|.</a:t>
            </a:r>
          </a:p>
          <a:p>
            <a:pPr eaLnBrk="1" hangingPunct="1"/>
            <a:r>
              <a:rPr lang="en-US" altLang="en-US" sz="1800" b="1" dirty="0"/>
              <a:t>x</a:t>
            </a:r>
            <a:r>
              <a:rPr lang="ja-JP" altLang="en-US" sz="1800" b="1" dirty="0"/>
              <a:t>’</a:t>
            </a:r>
            <a:r>
              <a:rPr lang="en-US" altLang="ja-JP" sz="1800" dirty="0"/>
              <a:t> = </a:t>
            </a:r>
            <a:r>
              <a:rPr lang="en-US" altLang="ja-JP" sz="1800" b="1" dirty="0"/>
              <a:t>x</a:t>
            </a:r>
            <a:r>
              <a:rPr lang="en-US" altLang="ja-JP" sz="1800" dirty="0"/>
              <a:t> – </a:t>
            </a:r>
            <a:r>
              <a:rPr lang="en-US" altLang="ja-JP" sz="1800" dirty="0" err="1"/>
              <a:t>yr</a:t>
            </a:r>
            <a:r>
              <a:rPr lang="en-US" altLang="ja-JP" sz="1800" b="1" dirty="0" err="1"/>
              <a:t>w</a:t>
            </a:r>
            <a:r>
              <a:rPr lang="en-US" altLang="ja-JP" sz="1800" dirty="0"/>
              <a:t>/|</a:t>
            </a:r>
            <a:r>
              <a:rPr lang="en-US" altLang="ja-JP" sz="1800" b="1" dirty="0"/>
              <a:t>w</a:t>
            </a:r>
            <a:r>
              <a:rPr lang="en-US" altLang="ja-JP" sz="1800" dirty="0"/>
              <a:t>|. </a:t>
            </a:r>
          </a:p>
          <a:p>
            <a:pPr eaLnBrk="1" hangingPunct="1"/>
            <a:r>
              <a:rPr lang="en-US" altLang="en-US" sz="1800" b="1" dirty="0"/>
              <a:t>x</a:t>
            </a:r>
            <a:r>
              <a:rPr lang="ja-JP" altLang="en-US" sz="1800" b="1" dirty="0"/>
              <a:t>’</a:t>
            </a:r>
            <a:r>
              <a:rPr lang="en-US" altLang="ja-JP" sz="1800" b="1" dirty="0"/>
              <a:t> </a:t>
            </a:r>
            <a:r>
              <a:rPr lang="en-US" altLang="ja-JP" sz="1800" dirty="0"/>
              <a:t>satisfies </a:t>
            </a:r>
            <a:r>
              <a:rPr lang="en-US" altLang="ja-JP" sz="1800" b="1" dirty="0" err="1"/>
              <a:t>w</a:t>
            </a:r>
            <a:r>
              <a:rPr lang="en-US" altLang="ja-JP" sz="1800" baseline="30000" dirty="0" err="1"/>
              <a:t>T</a:t>
            </a:r>
            <a:r>
              <a:rPr lang="en-US" altLang="ja-JP" sz="1800" b="1" dirty="0" err="1"/>
              <a:t>x</a:t>
            </a:r>
            <a:r>
              <a:rPr lang="ja-JP" altLang="en-US" sz="1800" b="1" dirty="0"/>
              <a:t>’</a:t>
            </a:r>
            <a:r>
              <a:rPr lang="en-US" altLang="ja-JP" sz="1800" dirty="0"/>
              <a:t>+b = 0.</a:t>
            </a:r>
          </a:p>
          <a:p>
            <a:pPr eaLnBrk="1" hangingPunct="1"/>
            <a:r>
              <a:rPr lang="en-US" altLang="en-US" sz="1800" dirty="0"/>
              <a:t>So </a:t>
            </a:r>
            <a:r>
              <a:rPr lang="en-US" altLang="en-US" sz="1800" b="1" dirty="0" err="1"/>
              <a:t>w</a:t>
            </a:r>
            <a:r>
              <a:rPr lang="en-US" altLang="en-US" sz="1800" baseline="30000" dirty="0" err="1"/>
              <a:t>T</a:t>
            </a:r>
            <a:r>
              <a:rPr lang="en-US" altLang="en-US" sz="1800" dirty="0"/>
              <a:t>(</a:t>
            </a:r>
            <a:r>
              <a:rPr lang="en-US" altLang="en-US" sz="1800" b="1" dirty="0"/>
              <a:t>x</a:t>
            </a:r>
            <a:r>
              <a:rPr lang="en-US" altLang="en-US" sz="1800" dirty="0"/>
              <a:t> –</a:t>
            </a:r>
            <a:r>
              <a:rPr lang="en-US" altLang="en-US" sz="1800" dirty="0" err="1"/>
              <a:t>yr</a:t>
            </a:r>
            <a:r>
              <a:rPr lang="en-US" altLang="en-US" sz="1800" b="1" dirty="0" err="1"/>
              <a:t>w</a:t>
            </a:r>
            <a:r>
              <a:rPr lang="en-US" altLang="en-US" sz="1800" dirty="0"/>
              <a:t>/|</a:t>
            </a:r>
            <a:r>
              <a:rPr lang="en-US" altLang="en-US" sz="1800" b="1" dirty="0"/>
              <a:t>w</a:t>
            </a:r>
            <a:r>
              <a:rPr lang="en-US" altLang="en-US" sz="1800" dirty="0"/>
              <a:t>|) + b = 0</a:t>
            </a:r>
          </a:p>
          <a:p>
            <a:pPr eaLnBrk="1" hangingPunct="1"/>
            <a:r>
              <a:rPr lang="en-US" altLang="en-US" sz="1800" dirty="0"/>
              <a:t>Recall that |</a:t>
            </a:r>
            <a:r>
              <a:rPr lang="en-US" altLang="en-US" sz="1800" b="1" dirty="0"/>
              <a:t>w</a:t>
            </a:r>
            <a:r>
              <a:rPr lang="en-US" altLang="en-US" sz="1800" dirty="0"/>
              <a:t>| = </a:t>
            </a:r>
            <a:r>
              <a:rPr lang="en-US" altLang="en-US" sz="1800" dirty="0" err="1"/>
              <a:t>sqrt</a:t>
            </a:r>
            <a:r>
              <a:rPr lang="en-US" altLang="en-US" sz="1800" dirty="0"/>
              <a:t>(</a:t>
            </a:r>
            <a:r>
              <a:rPr lang="en-US" altLang="en-US" sz="1800" b="1" dirty="0" err="1"/>
              <a:t>w</a:t>
            </a:r>
            <a:r>
              <a:rPr lang="en-US" altLang="en-US" sz="1800" baseline="30000" dirty="0" err="1"/>
              <a:t>T</a:t>
            </a:r>
            <a:r>
              <a:rPr lang="en-US" altLang="en-US" sz="1800" b="1" dirty="0" err="1"/>
              <a:t>w</a:t>
            </a:r>
            <a:r>
              <a:rPr lang="en-US" altLang="en-US" sz="1800" dirty="0"/>
              <a:t>).</a:t>
            </a:r>
          </a:p>
          <a:p>
            <a:pPr eaLnBrk="1" hangingPunct="1"/>
            <a:r>
              <a:rPr lang="en-US" altLang="en-US" sz="1800" dirty="0"/>
              <a:t>So </a:t>
            </a:r>
            <a:r>
              <a:rPr lang="en-US" altLang="en-US" sz="1800" b="1" dirty="0" err="1"/>
              <a:t>w</a:t>
            </a:r>
            <a:r>
              <a:rPr lang="en-US" altLang="en-US" sz="1800" baseline="30000" dirty="0" err="1"/>
              <a:t>T</a:t>
            </a:r>
            <a:r>
              <a:rPr lang="en-US" altLang="en-US" sz="1800" b="1" dirty="0" err="1"/>
              <a:t>x</a:t>
            </a:r>
            <a:r>
              <a:rPr lang="en-US" altLang="en-US" sz="1800" dirty="0"/>
              <a:t> –</a:t>
            </a:r>
            <a:r>
              <a:rPr lang="en-US" altLang="en-US" sz="1800" dirty="0" err="1"/>
              <a:t>yr|</a:t>
            </a:r>
            <a:r>
              <a:rPr lang="en-US" altLang="en-US" sz="1800" b="1" dirty="0" err="1"/>
              <a:t>w</a:t>
            </a:r>
            <a:r>
              <a:rPr lang="en-US" altLang="en-US" sz="1800" dirty="0"/>
              <a:t>| + b = 0</a:t>
            </a:r>
          </a:p>
          <a:p>
            <a:pPr eaLnBrk="1" hangingPunct="1"/>
            <a:r>
              <a:rPr lang="en-US" altLang="en-US" sz="1800" dirty="0"/>
              <a:t>So, solving for r gives:</a:t>
            </a:r>
          </a:p>
          <a:p>
            <a:pPr eaLnBrk="1" hangingPunct="1"/>
            <a:r>
              <a:rPr lang="en-US" altLang="en-US" sz="1800" dirty="0"/>
              <a:t>r = y(</a:t>
            </a:r>
            <a:r>
              <a:rPr lang="en-US" altLang="en-US" sz="1800" b="1" dirty="0" err="1"/>
              <a:t>w</a:t>
            </a:r>
            <a:r>
              <a:rPr lang="en-US" altLang="en-US" sz="1800" baseline="30000" dirty="0" err="1"/>
              <a:t>T</a:t>
            </a:r>
            <a:r>
              <a:rPr lang="en-US" altLang="en-US" sz="1800" b="1" dirty="0" err="1"/>
              <a:t>x</a:t>
            </a:r>
            <a:r>
              <a:rPr lang="en-US" altLang="en-US" sz="1800" dirty="0"/>
              <a:t> + b)/|</a:t>
            </a:r>
            <a:r>
              <a:rPr lang="en-US" altLang="en-US" sz="1800" b="1" dirty="0"/>
              <a:t>w</a:t>
            </a:r>
            <a:r>
              <a:rPr lang="en-US" altLang="en-US" sz="1800" dirty="0"/>
              <a:t>|</a:t>
            </a:r>
          </a:p>
        </p:txBody>
      </p:sp>
      <p:sp>
        <p:nvSpPr>
          <p:cNvPr id="28716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00013"/>
            <a:ext cx="8229600" cy="1143001"/>
          </a:xfrm>
        </p:spPr>
        <p:txBody>
          <a:bodyPr/>
          <a:lstStyle/>
          <a:p>
            <a:r>
              <a:rPr lang="en-US" altLang="en-US"/>
              <a:t>Training a linear SVM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944564"/>
            <a:ext cx="8677275" cy="5940425"/>
          </a:xfrm>
        </p:spPr>
        <p:txBody>
          <a:bodyPr/>
          <a:lstStyle/>
          <a:p>
            <a:r>
              <a:rPr lang="en-US" altLang="en-US" sz="2400"/>
              <a:t>To find the maximum margin separator, we have to solve the following optimization problem: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 This is tricky but it’s a convex problem. There is only one optimum and we can find it without fiddling with learning rates or weight decay or early stopping.</a:t>
            </a:r>
          </a:p>
          <a:p>
            <a:pPr lvl="1"/>
            <a:r>
              <a:rPr lang="en-US" altLang="en-US"/>
              <a:t>Don’t worry about the optimization problem. It has been solved. Its called quadratic programming.</a:t>
            </a:r>
          </a:p>
          <a:p>
            <a:pPr lvl="1"/>
            <a:r>
              <a:rPr lang="en-US" altLang="en-US"/>
              <a:t>It takes time proportional to N^2 which is really bad for very big datasets</a:t>
            </a:r>
          </a:p>
          <a:p>
            <a:pPr lvl="2"/>
            <a:r>
              <a:rPr lang="en-US" altLang="en-US"/>
              <a:t>so for big datasets we end up doing approximate optimization!</a:t>
            </a:r>
          </a:p>
          <a:p>
            <a:pPr>
              <a:buFontTx/>
              <a:buNone/>
            </a:pPr>
            <a:endParaRPr lang="en-US" altLang="en-US" sz="2400"/>
          </a:p>
        </p:txBody>
      </p:sp>
      <p:graphicFrame>
        <p:nvGraphicFramePr>
          <p:cNvPr id="317447" name="Object 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8" name="Object 8"/>
          <p:cNvGraphicFramePr>
            <a:graphicFrameLocks noChangeAspect="1"/>
          </p:cNvGraphicFramePr>
          <p:nvPr/>
        </p:nvGraphicFramePr>
        <p:xfrm>
          <a:off x="3279775" y="1736726"/>
          <a:ext cx="4846638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5" imgW="2222280" imgH="787320" progId="Equation.3">
                  <p:embed/>
                </p:oleObj>
              </mc:Choice>
              <mc:Fallback>
                <p:oleObj name="Equation" r:id="rId5" imgW="22222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1736726"/>
                        <a:ext cx="4846638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5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r>
              <a:rPr lang="en-US" altLang="en-US"/>
              <a:t>Testing a linear SVM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439864"/>
            <a:ext cx="8677275" cy="5661025"/>
          </a:xfrm>
        </p:spPr>
        <p:txBody>
          <a:bodyPr/>
          <a:lstStyle/>
          <a:p>
            <a:r>
              <a:rPr lang="en-US" altLang="en-US"/>
              <a:t>The separator is defined as the set of points for which: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2286000" y="1916114"/>
          <a:ext cx="6535738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3" imgW="2755800" imgH="736560" progId="Equation.3">
                  <p:embed/>
                </p:oleObj>
              </mc:Choice>
              <mc:Fallback>
                <p:oleObj name="Equation" r:id="rId3" imgW="27558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16114"/>
                        <a:ext cx="6535738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072228F7-9F8E-C645-88D9-4DC3B8501E14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Linear SVM Mathematically</a:t>
            </a:r>
            <a:br>
              <a:rPr lang="en-US" altLang="en-US">
                <a:ea typeface="ＭＳ Ｐゴシック" charset="-128"/>
              </a:rPr>
            </a:br>
            <a:r>
              <a:rPr lang="en-US" altLang="en-US" sz="2400">
                <a:ea typeface="ＭＳ Ｐゴシック" charset="-128"/>
              </a:rPr>
              <a:t>The linearly separable case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75650" cy="5029200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charset="-128"/>
              </a:rPr>
              <a:t>Assume that all data is at least distance 1 from the hyperplane, then the following two constraints follow for a training set {(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 b="1">
                <a:ea typeface="ＭＳ Ｐゴシック" charset="-128"/>
              </a:rPr>
              <a:t> </a:t>
            </a:r>
            <a:r>
              <a:rPr lang="en-US" altLang="en-US" sz="2000">
                <a:ea typeface="ＭＳ Ｐゴシック" charset="-128"/>
              </a:rPr>
              <a:t>,</a:t>
            </a:r>
            <a:r>
              <a:rPr lang="en-US" altLang="en-US" sz="2000" i="1">
                <a:ea typeface="ＭＳ Ｐゴシック" charset="-128"/>
              </a:rPr>
              <a:t>y</a:t>
            </a:r>
            <a:r>
              <a:rPr lang="en-US" altLang="en-US" sz="2000" i="1" baseline="-25000">
                <a:ea typeface="ＭＳ Ｐゴシック" charset="-128"/>
              </a:rPr>
              <a:t>i</a:t>
            </a:r>
            <a:r>
              <a:rPr lang="en-US" altLang="en-US" sz="2000">
                <a:ea typeface="ＭＳ Ｐゴシック" charset="-128"/>
              </a:rPr>
              <a:t>)} </a:t>
            </a: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For support vectors, the inequality becomes an equality</a:t>
            </a: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Then, since each example’s distance from the hyperplane is</a:t>
            </a: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The margin is:</a:t>
            </a:r>
          </a:p>
          <a:p>
            <a:pPr eaLnBrk="1" hangingPunct="1"/>
            <a:endParaRPr lang="en-US" altLang="en-US" sz="2000">
              <a:ea typeface="ＭＳ Ｐゴシック" charset="-128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476750" y="2628900"/>
            <a:ext cx="381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charset="0"/>
              </a:rPr>
              <a:t>w</a:t>
            </a:r>
            <a:r>
              <a:rPr lang="en-US" altLang="en-US" b="1" baseline="30000">
                <a:latin typeface="Times New Roman" charset="0"/>
              </a:rPr>
              <a:t>T</a:t>
            </a:r>
            <a:r>
              <a:rPr lang="en-US" altLang="en-US" b="1">
                <a:latin typeface="Times New Roman" charset="0"/>
              </a:rPr>
              <a:t>x</a:t>
            </a:r>
            <a:r>
              <a:rPr lang="en-US" altLang="en-US" b="1" baseline="-25000">
                <a:latin typeface="Times New Roman" charset="0"/>
              </a:rPr>
              <a:t>i</a:t>
            </a:r>
            <a:r>
              <a:rPr lang="en-US" altLang="en-US" b="1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+ </a:t>
            </a:r>
            <a:r>
              <a:rPr lang="en-US" altLang="en-US" i="1">
                <a:latin typeface="Times New Roman" charset="0"/>
              </a:rPr>
              <a:t>b</a:t>
            </a:r>
            <a:r>
              <a:rPr lang="en-US" altLang="en-US" b="1">
                <a:latin typeface="Times New Roman" charset="0"/>
              </a:rPr>
              <a:t> ≥ </a:t>
            </a:r>
            <a:r>
              <a:rPr lang="en-US" altLang="en-US">
                <a:latin typeface="Times New Roman" charset="0"/>
              </a:rPr>
              <a:t>1    if </a:t>
            </a:r>
            <a:r>
              <a:rPr lang="en-US" altLang="en-US" i="1">
                <a:latin typeface="Times New Roman" charset="0"/>
              </a:rPr>
              <a:t>y</a:t>
            </a:r>
            <a:r>
              <a:rPr lang="en-US" altLang="en-US" i="1" baseline="-25000">
                <a:latin typeface="Times New Roman" charset="0"/>
              </a:rPr>
              <a:t>i</a:t>
            </a:r>
            <a:r>
              <a:rPr lang="en-US" altLang="en-US" baseline="-25000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charset="0"/>
              </a:rPr>
              <a:t>w</a:t>
            </a:r>
            <a:r>
              <a:rPr lang="en-US" altLang="en-US" b="1" baseline="30000">
                <a:latin typeface="Times New Roman" charset="0"/>
              </a:rPr>
              <a:t>T</a:t>
            </a:r>
            <a:r>
              <a:rPr lang="en-US" altLang="en-US" b="1">
                <a:latin typeface="Times New Roman" charset="0"/>
              </a:rPr>
              <a:t>x</a:t>
            </a:r>
            <a:r>
              <a:rPr lang="en-US" altLang="en-US" b="1" baseline="-25000">
                <a:latin typeface="Times New Roman" charset="0"/>
              </a:rPr>
              <a:t>i</a:t>
            </a:r>
            <a:r>
              <a:rPr lang="en-US" altLang="en-US" b="1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+ </a:t>
            </a:r>
            <a:r>
              <a:rPr lang="en-US" altLang="en-US" i="1">
                <a:latin typeface="Times New Roman" charset="0"/>
              </a:rPr>
              <a:t>b</a:t>
            </a:r>
            <a:r>
              <a:rPr lang="en-US" altLang="en-US" b="1">
                <a:latin typeface="Times New Roman" charset="0"/>
              </a:rPr>
              <a:t> ≤ −</a:t>
            </a:r>
            <a:r>
              <a:rPr lang="en-US" altLang="en-US">
                <a:latin typeface="Times New Roman" charset="0"/>
              </a:rPr>
              <a:t>1   if </a:t>
            </a:r>
            <a:r>
              <a:rPr lang="en-US" altLang="en-US" i="1">
                <a:latin typeface="Times New Roman" charset="0"/>
              </a:rPr>
              <a:t>y</a:t>
            </a:r>
            <a:r>
              <a:rPr lang="en-US" altLang="en-US" i="1" baseline="-25000">
                <a:latin typeface="Times New Roman" charset="0"/>
              </a:rPr>
              <a:t>i</a:t>
            </a:r>
            <a:r>
              <a:rPr lang="en-US" altLang="en-US" baseline="-25000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= −1</a:t>
            </a:r>
            <a:endParaRPr lang="en-US" altLang="en-US" b="1">
              <a:latin typeface="Times New Roman" charset="0"/>
            </a:endParaRPr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/>
        </p:nvGraphicFramePr>
        <p:xfrm>
          <a:off x="5181600" y="5486401"/>
          <a:ext cx="8080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520700" imgH="444500" progId="Equation.3">
                  <p:embed/>
                </p:oleObj>
              </mc:Choice>
              <mc:Fallback>
                <p:oleObj name="Equation" r:id="rId3" imgW="52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1"/>
                        <a:ext cx="8080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5016500" y="4419600"/>
          <a:ext cx="13604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5" imgW="876300" imgH="469900" progId="Equation.3">
                  <p:embed/>
                </p:oleObj>
              </mc:Choice>
              <mc:Fallback>
                <p:oleObj name="Equation" r:id="rId5" imgW="876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419600"/>
                        <a:ext cx="13604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723B90EC-7464-DB4E-8A46-D9A9542F0A07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6" y="152401"/>
            <a:ext cx="8416925" cy="1216025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charset="-128"/>
              </a:rPr>
              <a:t>Linear Support Vector Machine (SVM)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738" y="1981200"/>
            <a:ext cx="7053262" cy="4343400"/>
          </a:xfrm>
          <a:noFill/>
        </p:spPr>
        <p:txBody>
          <a:bodyPr/>
          <a:lstStyle/>
          <a:p>
            <a:pPr marL="469900" indent="-469900"/>
            <a:endParaRPr lang="en-US" altLang="en-US" sz="1900">
              <a:ea typeface="ＭＳ Ｐゴシック" charset="-128"/>
            </a:endParaRPr>
          </a:p>
          <a:p>
            <a:pPr marL="469900" indent="-469900">
              <a:buNone/>
            </a:pPr>
            <a:endParaRPr lang="en-US" altLang="en-US" sz="1900">
              <a:ea typeface="ＭＳ Ｐゴシック" charset="-128"/>
            </a:endParaRPr>
          </a:p>
          <a:p>
            <a:pPr marL="469900" indent="-469900"/>
            <a:r>
              <a:rPr lang="en-US" altLang="en-US" sz="1900" b="1">
                <a:solidFill>
                  <a:schemeClr val="folHlink"/>
                </a:solidFill>
                <a:ea typeface="ＭＳ Ｐゴシック" charset="-128"/>
              </a:rPr>
              <a:t>Hyperplane</a:t>
            </a:r>
            <a:r>
              <a:rPr lang="en-US" altLang="en-US" sz="1900">
                <a:solidFill>
                  <a:schemeClr val="folHlink"/>
                </a:solidFill>
                <a:ea typeface="ＭＳ Ｐゴシック" charset="-128"/>
              </a:rPr>
              <a:t> </a:t>
            </a:r>
          </a:p>
          <a:p>
            <a:pPr marL="469900" indent="-469900">
              <a:buNone/>
            </a:pPr>
            <a:r>
              <a:rPr lang="en-US" altLang="en-US" sz="1900">
                <a:ea typeface="ＭＳ Ｐゴシック" charset="-128"/>
              </a:rPr>
              <a:t>        </a:t>
            </a:r>
            <a:r>
              <a:rPr lang="en-US" altLang="en-US" sz="1900" b="1">
                <a:ea typeface="ＭＳ Ｐゴシック" charset="-128"/>
              </a:rPr>
              <a:t>w</a:t>
            </a:r>
            <a:r>
              <a:rPr lang="en-US" altLang="en-US" sz="1900" baseline="30000">
                <a:ea typeface="ＭＳ Ｐゴシック" charset="-128"/>
              </a:rPr>
              <a:t>T</a:t>
            </a:r>
            <a:r>
              <a:rPr lang="en-US" altLang="en-US" sz="1900">
                <a:ea typeface="ＭＳ Ｐゴシック" charset="-128"/>
              </a:rPr>
              <a:t> </a:t>
            </a:r>
            <a:r>
              <a:rPr lang="en-US" altLang="en-US" sz="1900" b="1">
                <a:ea typeface="ＭＳ Ｐゴシック" charset="-128"/>
              </a:rPr>
              <a:t>x</a:t>
            </a:r>
            <a:r>
              <a:rPr lang="en-US" altLang="en-US" sz="1900">
                <a:ea typeface="ＭＳ Ｐゴシック" charset="-128"/>
              </a:rPr>
              <a:t> + b = 0</a:t>
            </a:r>
          </a:p>
          <a:p>
            <a:pPr marL="469900" indent="-469900">
              <a:buNone/>
            </a:pPr>
            <a:endParaRPr lang="en-US" altLang="en-US" sz="1900">
              <a:ea typeface="ＭＳ Ｐゴシック" charset="-128"/>
            </a:endParaRPr>
          </a:p>
          <a:p>
            <a:pPr marL="469900" indent="-469900"/>
            <a:r>
              <a:rPr lang="en-US" altLang="en-US" sz="1900" b="1">
                <a:solidFill>
                  <a:schemeClr val="folHlink"/>
                </a:solidFill>
                <a:ea typeface="ＭＳ Ｐゴシック" charset="-128"/>
              </a:rPr>
              <a:t>Extra scale constraint</a:t>
            </a:r>
            <a:r>
              <a:rPr lang="en-US" altLang="en-US" sz="1900">
                <a:ea typeface="ＭＳ Ｐゴシック" charset="-128"/>
              </a:rPr>
              <a:t>:</a:t>
            </a:r>
          </a:p>
          <a:p>
            <a:pPr marL="469900" indent="-469900">
              <a:buNone/>
            </a:pPr>
            <a:r>
              <a:rPr lang="en-US" altLang="en-US" sz="1900">
                <a:ea typeface="ＭＳ Ｐゴシック" charset="-128"/>
              </a:rPr>
              <a:t>        </a:t>
            </a:r>
            <a:r>
              <a:rPr lang="en-US" altLang="en-US" sz="1900" b="1">
                <a:solidFill>
                  <a:schemeClr val="hlink"/>
                </a:solidFill>
                <a:ea typeface="ＭＳ Ｐゴシック" charset="-128"/>
              </a:rPr>
              <a:t>min</a:t>
            </a:r>
            <a:r>
              <a:rPr lang="en-US" altLang="en-US" sz="1900" b="1" baseline="-25000">
                <a:solidFill>
                  <a:schemeClr val="hlink"/>
                </a:solidFill>
                <a:ea typeface="ＭＳ Ｐゴシック" charset="-128"/>
              </a:rPr>
              <a:t>i=1,…,n</a:t>
            </a:r>
            <a:r>
              <a:rPr lang="en-US" altLang="en-US" sz="1900" b="1">
                <a:solidFill>
                  <a:schemeClr val="hlink"/>
                </a:solidFill>
                <a:ea typeface="ＭＳ Ｐゴシック" charset="-128"/>
              </a:rPr>
              <a:t> |w</a:t>
            </a:r>
            <a:r>
              <a:rPr lang="en-US" altLang="en-US" sz="1900" b="1" baseline="30000">
                <a:solidFill>
                  <a:schemeClr val="hlink"/>
                </a:solidFill>
                <a:ea typeface="ＭＳ Ｐゴシック" charset="-128"/>
              </a:rPr>
              <a:t>T</a:t>
            </a:r>
            <a:r>
              <a:rPr lang="en-US" altLang="en-US" sz="1900" b="1">
                <a:solidFill>
                  <a:schemeClr val="hlink"/>
                </a:solidFill>
                <a:ea typeface="ＭＳ Ｐゴシック" charset="-128"/>
              </a:rPr>
              <a:t>x</a:t>
            </a:r>
            <a:r>
              <a:rPr lang="en-US" altLang="en-US" sz="1900" b="1" baseline="-25000">
                <a:solidFill>
                  <a:schemeClr val="hlink"/>
                </a:solidFill>
                <a:ea typeface="ＭＳ Ｐゴシック" charset="-128"/>
              </a:rPr>
              <a:t>i</a:t>
            </a:r>
            <a:r>
              <a:rPr lang="en-US" altLang="en-US" sz="1900" b="1">
                <a:solidFill>
                  <a:schemeClr val="hlink"/>
                </a:solidFill>
                <a:ea typeface="ＭＳ Ｐゴシック" charset="-128"/>
              </a:rPr>
              <a:t> + b| = 1</a:t>
            </a:r>
          </a:p>
          <a:p>
            <a:pPr marL="469900" indent="-469900">
              <a:buNone/>
            </a:pPr>
            <a:endParaRPr lang="en-US" altLang="en-US" sz="1900">
              <a:ea typeface="ＭＳ Ｐゴシック" charset="-128"/>
            </a:endParaRPr>
          </a:p>
          <a:p>
            <a:pPr marL="469900" indent="-469900"/>
            <a:r>
              <a:rPr lang="en-US" altLang="en-US" sz="1900">
                <a:ea typeface="ＭＳ Ｐゴシック" charset="-128"/>
              </a:rPr>
              <a:t>This implies:</a:t>
            </a:r>
          </a:p>
          <a:p>
            <a:pPr marL="469900" indent="-469900">
              <a:buNone/>
            </a:pPr>
            <a:r>
              <a:rPr lang="en-US" altLang="en-US" sz="1900">
                <a:ea typeface="ＭＳ Ｐゴシック" charset="-128"/>
              </a:rPr>
              <a:t>        w</a:t>
            </a:r>
            <a:r>
              <a:rPr lang="en-US" altLang="en-US" sz="1900" baseline="30000">
                <a:ea typeface="ＭＳ Ｐゴシック" charset="-128"/>
              </a:rPr>
              <a:t>T</a:t>
            </a:r>
            <a:r>
              <a:rPr lang="en-US" altLang="en-US" sz="1900">
                <a:ea typeface="ＭＳ Ｐゴシック" charset="-128"/>
              </a:rPr>
              <a:t>(x</a:t>
            </a:r>
            <a:r>
              <a:rPr lang="en-US" altLang="en-US" sz="1900" baseline="-25000">
                <a:ea typeface="ＭＳ Ｐゴシック" charset="-128"/>
              </a:rPr>
              <a:t>a</a:t>
            </a:r>
            <a:r>
              <a:rPr lang="en-US" altLang="en-US" sz="1900">
                <a:ea typeface="ＭＳ Ｐゴシック" charset="-128"/>
              </a:rPr>
              <a:t>–x</a:t>
            </a:r>
            <a:r>
              <a:rPr lang="en-US" altLang="en-US" sz="1900" baseline="-25000">
                <a:ea typeface="ＭＳ Ｐゴシック" charset="-128"/>
              </a:rPr>
              <a:t>b</a:t>
            </a:r>
            <a:r>
              <a:rPr lang="en-US" altLang="en-US" sz="1900">
                <a:ea typeface="ＭＳ Ｐゴシック" charset="-128"/>
              </a:rPr>
              <a:t>) = 2</a:t>
            </a:r>
          </a:p>
          <a:p>
            <a:pPr marL="469900" indent="-469900">
              <a:buNone/>
            </a:pPr>
            <a:r>
              <a:rPr lang="en-US" altLang="en-US" sz="1900">
                <a:ea typeface="ＭＳ Ｐゴシック" charset="-128"/>
              </a:rPr>
              <a:t> 	</a:t>
            </a:r>
            <a:r>
              <a:rPr lang="el-GR" altLang="en-US" sz="1800" b="1" i="1">
                <a:solidFill>
                  <a:srgbClr val="00A000"/>
                </a:solidFill>
                <a:ea typeface="ＭＳ Ｐゴシック" charset="-128"/>
              </a:rPr>
              <a:t>ρ</a:t>
            </a:r>
            <a:r>
              <a:rPr lang="en-US" altLang="en-US" sz="1900">
                <a:ea typeface="ＭＳ Ｐゴシック" charset="-128"/>
              </a:rPr>
              <a:t> = ||x</a:t>
            </a:r>
            <a:r>
              <a:rPr lang="en-US" altLang="en-US" sz="1900" baseline="-25000">
                <a:ea typeface="ＭＳ Ｐゴシック" charset="-128"/>
              </a:rPr>
              <a:t>a</a:t>
            </a:r>
            <a:r>
              <a:rPr lang="en-US" altLang="en-US" sz="1900">
                <a:ea typeface="ＭＳ Ｐゴシック" charset="-128"/>
              </a:rPr>
              <a:t>–x</a:t>
            </a:r>
            <a:r>
              <a:rPr lang="en-US" altLang="en-US" sz="1900" baseline="-25000">
                <a:ea typeface="ＭＳ Ｐゴシック" charset="-128"/>
              </a:rPr>
              <a:t>b</a:t>
            </a:r>
            <a:r>
              <a:rPr lang="en-US" altLang="en-US" sz="1900">
                <a:ea typeface="ＭＳ Ｐゴシック" charset="-128"/>
              </a:rPr>
              <a:t>||</a:t>
            </a:r>
            <a:r>
              <a:rPr lang="en-US" altLang="en-US" sz="1900" baseline="-25000">
                <a:ea typeface="ＭＳ Ｐゴシック" charset="-128"/>
              </a:rPr>
              <a:t>2</a:t>
            </a:r>
            <a:r>
              <a:rPr lang="en-US" altLang="en-US" sz="1900">
                <a:ea typeface="ＭＳ Ｐゴシック" charset="-128"/>
              </a:rPr>
              <a:t> = </a:t>
            </a:r>
            <a:r>
              <a:rPr lang="en-US" altLang="en-US" sz="1900" b="1">
                <a:solidFill>
                  <a:schemeClr val="hlink"/>
                </a:solidFill>
                <a:ea typeface="ＭＳ Ｐゴシック" charset="-128"/>
              </a:rPr>
              <a:t>2/||w||</a:t>
            </a:r>
            <a:r>
              <a:rPr lang="en-US" altLang="en-US" sz="1900" b="1" baseline="-25000">
                <a:solidFill>
                  <a:schemeClr val="hlink"/>
                </a:solidFill>
                <a:ea typeface="ＭＳ Ｐゴシック" charset="-128"/>
              </a:rPr>
              <a:t>2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67056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65532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858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162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7467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82296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88392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9144000" y="2971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80772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94488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96774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9220200" y="3657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98298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9906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9144000" y="4191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6553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74676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81534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7239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7162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88392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92964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>
            <a:off x="90678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4" name="Oval 30"/>
          <p:cNvSpPr>
            <a:spLocks noChangeArrowheads="1"/>
          </p:cNvSpPr>
          <p:nvPr/>
        </p:nvSpPr>
        <p:spPr bwMode="auto">
          <a:xfrm>
            <a:off x="96012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9753600" y="3505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1808" name="Line 32"/>
          <p:cNvSpPr>
            <a:spLocks noChangeShapeType="1"/>
          </p:cNvSpPr>
          <p:nvPr/>
        </p:nvSpPr>
        <p:spPr bwMode="auto">
          <a:xfrm rot="921216">
            <a:off x="6724650" y="2413000"/>
            <a:ext cx="2820988" cy="2020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1809" name="Line 33"/>
          <p:cNvSpPr>
            <a:spLocks noChangeShapeType="1"/>
          </p:cNvSpPr>
          <p:nvPr/>
        </p:nvSpPr>
        <p:spPr bwMode="auto">
          <a:xfrm rot="921216">
            <a:off x="6477000" y="2590801"/>
            <a:ext cx="2725738" cy="19923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1810" name="Line 34"/>
          <p:cNvSpPr>
            <a:spLocks noChangeShapeType="1"/>
          </p:cNvSpPr>
          <p:nvPr/>
        </p:nvSpPr>
        <p:spPr bwMode="auto">
          <a:xfrm rot="921216">
            <a:off x="7086600" y="2286001"/>
            <a:ext cx="2725738" cy="19923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1811" name="Text Box 35"/>
          <p:cNvSpPr txBox="1">
            <a:spLocks noChangeArrowheads="1"/>
          </p:cNvSpPr>
          <p:nvPr/>
        </p:nvSpPr>
        <p:spPr bwMode="auto">
          <a:xfrm>
            <a:off x="8610601" y="5334001"/>
            <a:ext cx="177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Verdana" charset="0"/>
              </a:rPr>
              <a:t>w</a:t>
            </a:r>
            <a:r>
              <a:rPr lang="en-US" altLang="en-US" sz="1800" b="1" baseline="30000">
                <a:latin typeface="Verdana" charset="0"/>
              </a:rPr>
              <a:t>T</a:t>
            </a:r>
            <a:r>
              <a:rPr lang="en-US" altLang="en-US" sz="1800" b="1">
                <a:latin typeface="Verdana" charset="0"/>
              </a:rPr>
              <a:t> x + b = 0</a:t>
            </a:r>
          </a:p>
        </p:txBody>
      </p:sp>
      <p:sp>
        <p:nvSpPr>
          <p:cNvPr id="971812" name="Line 36"/>
          <p:cNvSpPr>
            <a:spLocks noChangeShapeType="1"/>
          </p:cNvSpPr>
          <p:nvPr/>
        </p:nvSpPr>
        <p:spPr bwMode="auto">
          <a:xfrm flipH="1">
            <a:off x="8153400" y="2133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1813" name="Text Box 37"/>
          <p:cNvSpPr txBox="1">
            <a:spLocks noChangeArrowheads="1"/>
          </p:cNvSpPr>
          <p:nvPr/>
        </p:nvSpPr>
        <p:spPr bwMode="auto">
          <a:xfrm>
            <a:off x="8366125" y="1784351"/>
            <a:ext cx="1798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Verdana" charset="0"/>
              </a:rPr>
              <a:t>w</a:t>
            </a:r>
            <a:r>
              <a:rPr lang="en-US" altLang="en-US" sz="1800" b="1" baseline="30000">
                <a:latin typeface="Verdana" charset="0"/>
              </a:rPr>
              <a:t>T</a:t>
            </a:r>
            <a:r>
              <a:rPr lang="en-US" altLang="en-US" sz="1800" b="1">
                <a:latin typeface="Verdana" charset="0"/>
              </a:rPr>
              <a:t>x</a:t>
            </a:r>
            <a:r>
              <a:rPr lang="en-US" altLang="en-US" sz="1800" b="1" baseline="-25000">
                <a:latin typeface="Verdana" charset="0"/>
              </a:rPr>
              <a:t>a</a:t>
            </a:r>
            <a:r>
              <a:rPr lang="en-US" altLang="en-US" sz="1800" b="1">
                <a:latin typeface="Verdana" charset="0"/>
              </a:rPr>
              <a:t> + b = 1</a:t>
            </a:r>
          </a:p>
        </p:txBody>
      </p:sp>
      <p:sp>
        <p:nvSpPr>
          <p:cNvPr id="971814" name="Text Box 38"/>
          <p:cNvSpPr txBox="1">
            <a:spLocks noChangeArrowheads="1"/>
          </p:cNvSpPr>
          <p:nvPr/>
        </p:nvSpPr>
        <p:spPr bwMode="auto">
          <a:xfrm>
            <a:off x="4800600" y="2452688"/>
            <a:ext cx="1912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Verdana" charset="0"/>
              </a:rPr>
              <a:t>w</a:t>
            </a:r>
            <a:r>
              <a:rPr lang="en-US" altLang="en-US" sz="1800" b="1" baseline="30000">
                <a:latin typeface="Verdana" charset="0"/>
              </a:rPr>
              <a:t>T</a:t>
            </a:r>
            <a:r>
              <a:rPr lang="en-US" altLang="en-US" sz="1800" b="1">
                <a:latin typeface="Verdana" charset="0"/>
              </a:rPr>
              <a:t>x</a:t>
            </a:r>
            <a:r>
              <a:rPr lang="en-US" altLang="en-US" sz="1800" b="1" baseline="-25000">
                <a:latin typeface="Verdana" charset="0"/>
              </a:rPr>
              <a:t>b</a:t>
            </a:r>
            <a:r>
              <a:rPr lang="en-US" altLang="en-US" sz="1800" b="1">
                <a:latin typeface="Verdana" charset="0"/>
              </a:rPr>
              <a:t> + b = -1</a:t>
            </a:r>
          </a:p>
        </p:txBody>
      </p:sp>
      <p:sp>
        <p:nvSpPr>
          <p:cNvPr id="971815" name="Line 39"/>
          <p:cNvSpPr>
            <a:spLocks noChangeShapeType="1"/>
          </p:cNvSpPr>
          <p:nvPr/>
        </p:nvSpPr>
        <p:spPr bwMode="auto">
          <a:xfrm>
            <a:off x="6172200" y="27432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1816" name="Line 40"/>
          <p:cNvSpPr>
            <a:spLocks noChangeShapeType="1"/>
          </p:cNvSpPr>
          <p:nvPr/>
        </p:nvSpPr>
        <p:spPr bwMode="auto">
          <a:xfrm flipV="1">
            <a:off x="6934200" y="2014538"/>
            <a:ext cx="457200" cy="423862"/>
          </a:xfrm>
          <a:prstGeom prst="line">
            <a:avLst/>
          </a:prstGeom>
          <a:noFill/>
          <a:ln w="60325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1817" name="Text Box 41"/>
          <p:cNvSpPr txBox="1">
            <a:spLocks noChangeArrowheads="1"/>
          </p:cNvSpPr>
          <p:nvPr/>
        </p:nvSpPr>
        <p:spPr bwMode="auto">
          <a:xfrm>
            <a:off x="6613525" y="1835151"/>
            <a:ext cx="348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l-GR" altLang="en-US" b="1" i="1">
                <a:solidFill>
                  <a:srgbClr val="00A000"/>
                </a:solidFill>
              </a:rPr>
              <a:t>ρ</a:t>
            </a:r>
            <a:endParaRPr lang="en-US" altLang="en-US" b="1" i="1">
              <a:solidFill>
                <a:srgbClr val="00A000"/>
              </a:solidFill>
            </a:endParaRPr>
          </a:p>
        </p:txBody>
      </p:sp>
      <p:cxnSp>
        <p:nvCxnSpPr>
          <p:cNvPr id="31786" name="Straight Arrow Connector 43"/>
          <p:cNvCxnSpPr>
            <a:cxnSpLocks noChangeShapeType="1"/>
            <a:stCxn id="971811" idx="0"/>
          </p:cNvCxnSpPr>
          <p:nvPr/>
        </p:nvCxnSpPr>
        <p:spPr bwMode="auto">
          <a:xfrm rot="16200000" flipV="1">
            <a:off x="9092407" y="4928394"/>
            <a:ext cx="533400" cy="2778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7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77331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7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7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7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7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7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7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7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808" grpId="0" animBg="1"/>
      <p:bldP spid="971809" grpId="0" animBg="1"/>
      <p:bldP spid="971810" grpId="0" animBg="1"/>
      <p:bldP spid="971811" grpId="0"/>
      <p:bldP spid="971812" grpId="0" animBg="1"/>
      <p:bldP spid="971813" grpId="0"/>
      <p:bldP spid="971814" grpId="0"/>
      <p:bldP spid="971815" grpId="0" animBg="1"/>
      <p:bldP spid="971816" grpId="0" animBg="1"/>
      <p:bldP spid="9718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467F68F7-E23E-074F-A8C0-CAC25C269C2A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Linear SVMs Mathematically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>
                <a:ea typeface="ＭＳ Ｐゴシック" charset="-128"/>
              </a:rPr>
              <a:t>Then we can formulate the </a:t>
            </a:r>
            <a:r>
              <a:rPr lang="en-US" altLang="en-US" sz="2200" i="1">
                <a:ea typeface="ＭＳ Ｐゴシック" charset="-128"/>
              </a:rPr>
              <a:t>quadratic optimization problem: </a:t>
            </a:r>
          </a:p>
          <a:p>
            <a:pPr eaLnBrk="1" hangingPunct="1"/>
            <a:endParaRPr lang="en-US" altLang="en-US" sz="2200" i="1">
              <a:ea typeface="ＭＳ Ｐゴシック" charset="-128"/>
            </a:endParaRPr>
          </a:p>
          <a:p>
            <a:pPr eaLnBrk="1" hangingPunct="1"/>
            <a:endParaRPr lang="en-US" altLang="en-US" sz="2200" i="1">
              <a:ea typeface="ＭＳ Ｐゴシック" charset="-128"/>
            </a:endParaRPr>
          </a:p>
          <a:p>
            <a:pPr eaLnBrk="1" hangingPunct="1"/>
            <a:endParaRPr lang="en-US" altLang="en-US" sz="2200" i="1">
              <a:ea typeface="ＭＳ Ｐゴシック" charset="-128"/>
            </a:endParaRPr>
          </a:p>
          <a:p>
            <a:pPr eaLnBrk="1" hangingPunct="1"/>
            <a:endParaRPr lang="en-US" altLang="en-US" sz="2200" i="1">
              <a:ea typeface="ＭＳ Ｐゴシック" charset="-128"/>
            </a:endParaRPr>
          </a:p>
          <a:p>
            <a:pPr eaLnBrk="1" hangingPunct="1"/>
            <a:endParaRPr lang="en-US" altLang="en-US" sz="3600" i="1">
              <a:ea typeface="ＭＳ Ｐゴシック" charset="-128"/>
            </a:endParaRPr>
          </a:p>
          <a:p>
            <a:pPr eaLnBrk="1" hangingPunct="1"/>
            <a:r>
              <a:rPr lang="en-US" altLang="en-US" sz="2200">
                <a:ea typeface="ＭＳ Ｐゴシック" charset="-128"/>
              </a:rPr>
              <a:t>A better formulation (min </a:t>
            </a:r>
            <a:r>
              <a:rPr lang="en-US" altLang="en-US" sz="2200" b="1">
                <a:ea typeface="ＭＳ Ｐゴシック" charset="-128"/>
              </a:rPr>
              <a:t>||w||</a:t>
            </a:r>
            <a:r>
              <a:rPr lang="en-US" altLang="en-US" sz="2200">
                <a:ea typeface="ＭＳ Ｐゴシック" charset="-128"/>
              </a:rPr>
              <a:t> = max 1/ </a:t>
            </a:r>
            <a:r>
              <a:rPr lang="en-US" altLang="en-US" sz="2200" b="1">
                <a:ea typeface="ＭＳ Ｐゴシック" charset="-128"/>
              </a:rPr>
              <a:t>||w||</a:t>
            </a:r>
            <a:r>
              <a:rPr lang="en-US" altLang="en-US" sz="2200">
                <a:ea typeface="ＭＳ Ｐゴシック" charset="-128"/>
              </a:rPr>
              <a:t> ):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638550" y="2443164"/>
            <a:ext cx="5886450" cy="167163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charset="0"/>
              </a:rPr>
              <a:t>Find </a:t>
            </a:r>
            <a:r>
              <a:rPr lang="en-US" altLang="en-US" b="1">
                <a:latin typeface="Times New Roman" charset="0"/>
              </a:rPr>
              <a:t>w</a:t>
            </a:r>
            <a:r>
              <a:rPr lang="en-US" altLang="en-US">
                <a:latin typeface="Times New Roman" charset="0"/>
              </a:rPr>
              <a:t> and </a:t>
            </a:r>
            <a:r>
              <a:rPr lang="en-US" altLang="en-US" i="1">
                <a:latin typeface="Times New Roman" charset="0"/>
              </a:rPr>
              <a:t>b</a:t>
            </a:r>
            <a:r>
              <a:rPr lang="en-US" altLang="en-US">
                <a:latin typeface="Times New Roman" charset="0"/>
              </a:rPr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charset="0"/>
              </a:rPr>
              <a:t>                is maximized; and for all </a:t>
            </a:r>
            <a:r>
              <a:rPr lang="en-US" altLang="en-US" sz="2800">
                <a:latin typeface="Times New Roman" charset="0"/>
              </a:rPr>
              <a:t>{</a:t>
            </a:r>
            <a:r>
              <a:rPr lang="en-US" altLang="en-US">
                <a:latin typeface="Times New Roman" charset="0"/>
              </a:rPr>
              <a:t>(</a:t>
            </a:r>
            <a:r>
              <a:rPr lang="en-US" altLang="en-US" sz="2800" b="1">
                <a:latin typeface="Times New Roman" charset="0"/>
              </a:rPr>
              <a:t>x</a:t>
            </a:r>
            <a:r>
              <a:rPr lang="en-US" altLang="en-US" sz="2800" b="1" baseline="-25000">
                <a:latin typeface="Times New Roman" charset="0"/>
              </a:rPr>
              <a:t>i</a:t>
            </a:r>
            <a:r>
              <a:rPr lang="en-US" altLang="en-US" sz="2800" b="1">
                <a:latin typeface="Times New Roman" charset="0"/>
              </a:rPr>
              <a:t> </a:t>
            </a:r>
            <a:r>
              <a:rPr lang="en-US" altLang="en-US" sz="2800">
                <a:latin typeface="Times New Roman" charset="0"/>
              </a:rPr>
              <a:t>, </a:t>
            </a:r>
            <a:r>
              <a:rPr lang="en-US" altLang="en-US" sz="2800" i="1">
                <a:latin typeface="Times New Roman" charset="0"/>
              </a:rPr>
              <a:t>y</a:t>
            </a:r>
            <a:r>
              <a:rPr lang="en-US" altLang="en-US" sz="2800" i="1" baseline="-25000">
                <a:latin typeface="Times New Roman" charset="0"/>
              </a:rPr>
              <a:t>i</a:t>
            </a:r>
            <a:r>
              <a:rPr lang="en-US" altLang="en-US" sz="2800">
                <a:latin typeface="Times New Roman" charset="0"/>
              </a:rPr>
              <a:t>)}</a:t>
            </a: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charset="0"/>
              </a:rPr>
              <a:t>w</a:t>
            </a:r>
            <a:r>
              <a:rPr lang="en-US" altLang="en-US" b="1" baseline="30000">
                <a:latin typeface="Times New Roman" charset="0"/>
              </a:rPr>
              <a:t>T</a:t>
            </a:r>
            <a:r>
              <a:rPr lang="en-US" altLang="en-US" b="1">
                <a:latin typeface="Times New Roman" charset="0"/>
              </a:rPr>
              <a:t>x</a:t>
            </a:r>
            <a:r>
              <a:rPr lang="en-US" altLang="en-US" b="1" baseline="-25000">
                <a:latin typeface="Times New Roman" charset="0"/>
              </a:rPr>
              <a:t>i</a:t>
            </a:r>
            <a:r>
              <a:rPr lang="en-US" altLang="en-US" b="1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+ </a:t>
            </a:r>
            <a:r>
              <a:rPr lang="en-US" altLang="en-US" i="1">
                <a:latin typeface="Times New Roman" charset="0"/>
              </a:rPr>
              <a:t>b</a:t>
            </a:r>
            <a:r>
              <a:rPr lang="en-US" altLang="en-US" b="1">
                <a:latin typeface="Times New Roman" charset="0"/>
              </a:rPr>
              <a:t> ≥ </a:t>
            </a:r>
            <a:r>
              <a:rPr lang="en-US" altLang="en-US">
                <a:latin typeface="Times New Roman" charset="0"/>
              </a:rPr>
              <a:t>1 if </a:t>
            </a:r>
            <a:r>
              <a:rPr lang="en-US" altLang="en-US" i="1">
                <a:latin typeface="Times New Roman" charset="0"/>
              </a:rPr>
              <a:t>y</a:t>
            </a:r>
            <a:r>
              <a:rPr lang="en-US" altLang="en-US" i="1" baseline="-25000">
                <a:latin typeface="Times New Roman" charset="0"/>
              </a:rPr>
              <a:t>i</a:t>
            </a:r>
            <a:r>
              <a:rPr lang="en-US" altLang="en-US">
                <a:latin typeface="Times New Roman" charset="0"/>
              </a:rPr>
              <a:t>=1;   </a:t>
            </a:r>
            <a:r>
              <a:rPr lang="en-US" altLang="en-US" b="1">
                <a:latin typeface="Times New Roman" charset="0"/>
              </a:rPr>
              <a:t>w</a:t>
            </a:r>
            <a:r>
              <a:rPr lang="en-US" altLang="en-US" b="1" baseline="30000">
                <a:latin typeface="Times New Roman" charset="0"/>
              </a:rPr>
              <a:t>T</a:t>
            </a:r>
            <a:r>
              <a:rPr lang="en-US" altLang="en-US" b="1">
                <a:latin typeface="Times New Roman" charset="0"/>
              </a:rPr>
              <a:t>x</a:t>
            </a:r>
            <a:r>
              <a:rPr lang="en-US" altLang="en-US" b="1" baseline="-25000">
                <a:latin typeface="Times New Roman" charset="0"/>
              </a:rPr>
              <a:t>i</a:t>
            </a:r>
            <a:r>
              <a:rPr lang="en-US" altLang="en-US" b="1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+ </a:t>
            </a:r>
            <a:r>
              <a:rPr lang="en-US" altLang="en-US" i="1">
                <a:latin typeface="Times New Roman" charset="0"/>
              </a:rPr>
              <a:t>b</a:t>
            </a:r>
            <a:r>
              <a:rPr lang="en-US" altLang="en-US" b="1">
                <a:latin typeface="Times New Roman" charset="0"/>
              </a:rPr>
              <a:t> ≤ -</a:t>
            </a:r>
            <a:r>
              <a:rPr lang="en-US" altLang="en-US">
                <a:latin typeface="Times New Roman" charset="0"/>
              </a:rPr>
              <a:t>1   if </a:t>
            </a:r>
            <a:r>
              <a:rPr lang="en-US" altLang="en-US" i="1">
                <a:latin typeface="Times New Roman" charset="0"/>
              </a:rPr>
              <a:t>y</a:t>
            </a:r>
            <a:r>
              <a:rPr lang="en-US" altLang="en-US" i="1" baseline="-25000">
                <a:latin typeface="Times New Roman" charset="0"/>
              </a:rPr>
              <a:t>i</a:t>
            </a:r>
            <a:r>
              <a:rPr lang="en-US" altLang="en-US" baseline="-25000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= -1</a:t>
            </a: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3797300" y="3008313"/>
          <a:ext cx="8080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520700" imgH="444500" progId="Equation.3">
                  <p:embed/>
                </p:oleObj>
              </mc:Choice>
              <mc:Fallback>
                <p:oleObj name="Equation" r:id="rId3" imgW="52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008313"/>
                        <a:ext cx="80803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971801" y="5033964"/>
            <a:ext cx="6657975" cy="167163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charset="0"/>
              </a:rPr>
              <a:t>Find </a:t>
            </a:r>
            <a:r>
              <a:rPr lang="en-US" altLang="en-US" b="1">
                <a:latin typeface="Times New Roman" charset="0"/>
              </a:rPr>
              <a:t>w</a:t>
            </a:r>
            <a:r>
              <a:rPr lang="en-US" altLang="en-US">
                <a:latin typeface="Times New Roman" charset="0"/>
              </a:rPr>
              <a:t> and </a:t>
            </a:r>
            <a:r>
              <a:rPr lang="en-US" altLang="en-US" i="1">
                <a:latin typeface="Times New Roman" charset="0"/>
              </a:rPr>
              <a:t>b</a:t>
            </a:r>
            <a:r>
              <a:rPr lang="en-US" altLang="en-US">
                <a:latin typeface="Times New Roman" charset="0"/>
              </a:rPr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en-US" b="1">
                <a:latin typeface="Times New Roman" charset="0"/>
              </a:rPr>
              <a:t>Φ</a:t>
            </a:r>
            <a:r>
              <a:rPr lang="en-US" altLang="en-US">
                <a:latin typeface="Times New Roman" charset="0"/>
              </a:rPr>
              <a:t>(</a:t>
            </a:r>
            <a:r>
              <a:rPr lang="en-US" altLang="en-US" b="1">
                <a:latin typeface="Times New Roman" charset="0"/>
              </a:rPr>
              <a:t>w</a:t>
            </a:r>
            <a:r>
              <a:rPr lang="en-US" altLang="en-US">
                <a:latin typeface="Times New Roman" charset="0"/>
              </a:rPr>
              <a:t>)</a:t>
            </a:r>
            <a:r>
              <a:rPr lang="en-US" altLang="en-US" b="1">
                <a:latin typeface="Times New Roman" charset="0"/>
              </a:rPr>
              <a:t> =½ w</a:t>
            </a:r>
            <a:r>
              <a:rPr lang="en-US" altLang="en-US" baseline="30000">
                <a:latin typeface="Times New Roman" charset="0"/>
              </a:rPr>
              <a:t>T</a:t>
            </a:r>
            <a:r>
              <a:rPr lang="en-US" altLang="en-US" b="1">
                <a:latin typeface="Times New Roman" charset="0"/>
              </a:rPr>
              <a:t>w</a:t>
            </a:r>
            <a:r>
              <a:rPr lang="en-US" altLang="en-US">
                <a:latin typeface="Times New Roman" charset="0"/>
              </a:rPr>
              <a:t>  is minimized;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charset="0"/>
              </a:rPr>
              <a:t>and for all </a:t>
            </a:r>
            <a:r>
              <a:rPr lang="en-US" altLang="en-US" sz="2800">
                <a:latin typeface="Times New Roman" charset="0"/>
              </a:rPr>
              <a:t>{</a:t>
            </a:r>
            <a:r>
              <a:rPr lang="en-US" altLang="en-US">
                <a:latin typeface="Times New Roman" charset="0"/>
              </a:rPr>
              <a:t>(</a:t>
            </a:r>
            <a:r>
              <a:rPr lang="en-US" altLang="en-US" sz="2800" b="1">
                <a:latin typeface="Times New Roman" charset="0"/>
              </a:rPr>
              <a:t>x</a:t>
            </a:r>
            <a:r>
              <a:rPr lang="en-US" altLang="en-US" sz="2800" b="1" baseline="-25000">
                <a:latin typeface="Times New Roman" charset="0"/>
              </a:rPr>
              <a:t>i</a:t>
            </a:r>
            <a:r>
              <a:rPr lang="en-US" altLang="en-US" sz="2800" b="1">
                <a:latin typeface="Times New Roman" charset="0"/>
              </a:rPr>
              <a:t> </a:t>
            </a:r>
            <a:r>
              <a:rPr lang="en-US" altLang="en-US" sz="2800">
                <a:latin typeface="Times New Roman" charset="0"/>
              </a:rPr>
              <a:t>,</a:t>
            </a:r>
            <a:r>
              <a:rPr lang="en-US" altLang="en-US" sz="2800" i="1">
                <a:latin typeface="Times New Roman" charset="0"/>
              </a:rPr>
              <a:t>y</a:t>
            </a:r>
            <a:r>
              <a:rPr lang="en-US" altLang="en-US" sz="2800" i="1" baseline="-25000">
                <a:latin typeface="Times New Roman" charset="0"/>
              </a:rPr>
              <a:t>i</a:t>
            </a:r>
            <a:r>
              <a:rPr lang="en-US" altLang="en-US" sz="2800">
                <a:latin typeface="Times New Roman" charset="0"/>
              </a:rPr>
              <a:t>)}</a:t>
            </a:r>
            <a:r>
              <a:rPr lang="en-US" altLang="en-US">
                <a:latin typeface="Times New Roman" charset="0"/>
              </a:rPr>
              <a:t>:    </a:t>
            </a:r>
            <a:r>
              <a:rPr lang="en-US" altLang="en-US" i="1">
                <a:latin typeface="Times New Roman" charset="0"/>
              </a:rPr>
              <a:t>y</a:t>
            </a:r>
            <a:r>
              <a:rPr lang="en-US" altLang="en-US" i="1" baseline="-25000">
                <a:latin typeface="Times New Roman" charset="0"/>
              </a:rPr>
              <a:t>i</a:t>
            </a:r>
            <a:r>
              <a:rPr lang="en-US" altLang="en-US">
                <a:latin typeface="Times New Roman" charset="0"/>
              </a:rPr>
              <a:t> (</a:t>
            </a:r>
            <a:r>
              <a:rPr lang="en-US" altLang="en-US" b="1">
                <a:latin typeface="Times New Roman" charset="0"/>
              </a:rPr>
              <a:t>w</a:t>
            </a:r>
            <a:r>
              <a:rPr lang="en-US" altLang="en-US" b="1" baseline="30000">
                <a:latin typeface="Times New Roman" charset="0"/>
              </a:rPr>
              <a:t>T</a:t>
            </a:r>
            <a:r>
              <a:rPr lang="en-US" altLang="en-US" b="1">
                <a:latin typeface="Times New Roman" charset="0"/>
              </a:rPr>
              <a:t>x</a:t>
            </a:r>
            <a:r>
              <a:rPr lang="en-US" altLang="en-US" b="1" baseline="-25000">
                <a:latin typeface="Times New Roman" charset="0"/>
              </a:rPr>
              <a:t>i</a:t>
            </a:r>
            <a:r>
              <a:rPr lang="en-US" altLang="en-US" b="1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+ </a:t>
            </a:r>
            <a:r>
              <a:rPr lang="en-US" altLang="en-US" i="1">
                <a:latin typeface="Times New Roman" charset="0"/>
              </a:rPr>
              <a:t>b</a:t>
            </a:r>
            <a:r>
              <a:rPr lang="en-US" altLang="en-US">
                <a:latin typeface="Times New Roman" charset="0"/>
              </a:rPr>
              <a:t>)</a:t>
            </a:r>
            <a:r>
              <a:rPr lang="en-US" altLang="en-US" b="1">
                <a:latin typeface="Times New Roman" charset="0"/>
              </a:rPr>
              <a:t> ≥ </a:t>
            </a:r>
            <a:r>
              <a:rPr lang="en-US" altLang="en-US">
                <a:latin typeface="Times New Roman" charset="0"/>
              </a:rPr>
              <a:t>1</a:t>
            </a:r>
          </a:p>
        </p:txBody>
      </p:sp>
      <p:sp>
        <p:nvSpPr>
          <p:cNvPr id="32775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9449092C-8C35-4645-BAF3-E9CB449D2F68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Solving the Optimization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09700"/>
            <a:ext cx="8534400" cy="5029200"/>
          </a:xfrm>
        </p:spPr>
        <p:txBody>
          <a:bodyPr/>
          <a:lstStyle/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This is now optimizing a </a:t>
            </a:r>
            <a:r>
              <a:rPr lang="en-US" altLang="en-US" sz="2000" i="1">
                <a:ea typeface="ＭＳ Ｐゴシック" charset="-128"/>
              </a:rPr>
              <a:t>quadratic </a:t>
            </a:r>
            <a:r>
              <a:rPr lang="en-US" altLang="en-US" sz="2000">
                <a:ea typeface="ＭＳ Ｐゴシック" charset="-128"/>
              </a:rPr>
              <a:t>function subject to </a:t>
            </a:r>
            <a:r>
              <a:rPr lang="en-US" altLang="en-US" sz="2000" i="1">
                <a:ea typeface="ＭＳ Ｐゴシック" charset="-128"/>
              </a:rPr>
              <a:t>linear </a:t>
            </a:r>
            <a:r>
              <a:rPr lang="en-US" altLang="en-US" sz="2000">
                <a:ea typeface="ＭＳ Ｐゴシック" charset="-128"/>
              </a:rPr>
              <a:t>constraints</a:t>
            </a: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Quadratic optimization problems are a well-known class of mathematical programming problem, and many (intricate) algorithms exist for solving them (with many special ones built for SVMs)</a:t>
            </a: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The solution involves constructing a </a:t>
            </a:r>
            <a:r>
              <a:rPr lang="en-US" altLang="en-US" sz="2000" i="1">
                <a:ea typeface="ＭＳ Ｐゴシック" charset="-128"/>
              </a:rPr>
              <a:t>dual problem </a:t>
            </a:r>
            <a:r>
              <a:rPr lang="en-US" altLang="en-US" sz="2000">
                <a:ea typeface="ＭＳ Ｐゴシック" charset="-128"/>
              </a:rPr>
              <a:t>where a </a:t>
            </a:r>
            <a:r>
              <a:rPr lang="en-US" altLang="en-US" sz="2000" i="1">
                <a:ea typeface="ＭＳ Ｐゴシック" charset="-128"/>
              </a:rPr>
              <a:t>Lagrange multiplier</a:t>
            </a:r>
            <a:r>
              <a:rPr lang="en-US" altLang="en-US" sz="2000">
                <a:ea typeface="ＭＳ Ｐゴシック" charset="-128"/>
              </a:rPr>
              <a:t> </a:t>
            </a:r>
            <a:r>
              <a:rPr lang="el-GR" altLang="en-US" sz="2000" i="1">
                <a:ea typeface="ＭＳ Ｐゴシック" charset="-128"/>
              </a:rPr>
              <a:t>α</a:t>
            </a:r>
            <a:r>
              <a:rPr lang="en-US" altLang="en-US" sz="2000" i="1" baseline="-25000">
                <a:ea typeface="ＭＳ Ｐゴシック" charset="-128"/>
              </a:rPr>
              <a:t>i </a:t>
            </a:r>
            <a:r>
              <a:rPr lang="en-US" altLang="en-US" sz="2000">
                <a:ea typeface="ＭＳ Ｐゴシック" charset="-128"/>
              </a:rPr>
              <a:t>is associated with every constraint in the primary problem:</a:t>
            </a:r>
          </a:p>
          <a:p>
            <a:pPr eaLnBrk="1" hangingPunct="1"/>
            <a:endParaRPr lang="en-US" altLang="en-US" sz="2000">
              <a:ea typeface="ＭＳ Ｐゴシック" charset="-128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09850" y="1727200"/>
            <a:ext cx="6438900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charset="0"/>
              </a:rPr>
              <a:t>Find 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 and </a:t>
            </a:r>
            <a:r>
              <a:rPr lang="en-US" altLang="en-US" sz="2000" i="1">
                <a:latin typeface="Times New Roman" charset="0"/>
              </a:rPr>
              <a:t>b</a:t>
            </a:r>
            <a:r>
              <a:rPr lang="en-US" altLang="en-US" sz="2000">
                <a:latin typeface="Times New Roman" charset="0"/>
              </a:rPr>
              <a:t> such that</a:t>
            </a:r>
          </a:p>
          <a:p>
            <a:pPr eaLnBrk="1" hangingPunct="1"/>
            <a:r>
              <a:rPr lang="el-GR" altLang="en-US" sz="2000" b="1">
                <a:latin typeface="Times New Roman" charset="0"/>
              </a:rPr>
              <a:t>Φ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 b="1">
                <a:latin typeface="Times New Roman" charset="0"/>
              </a:rPr>
              <a:t> =½ w</a:t>
            </a:r>
            <a:r>
              <a:rPr lang="en-US" altLang="en-US" sz="2000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  is minimized; </a:t>
            </a:r>
          </a:p>
          <a:p>
            <a:pPr eaLnBrk="1" hangingPunct="1"/>
            <a:r>
              <a:rPr lang="en-US" altLang="en-US" sz="2000">
                <a:latin typeface="Times New Roman" charset="0"/>
              </a:rPr>
              <a:t>and for all </a:t>
            </a:r>
            <a:r>
              <a:rPr lang="en-US" altLang="en-US">
                <a:latin typeface="Times New Roman" charset="0"/>
              </a:rPr>
              <a:t>{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b="1">
                <a:latin typeface="Times New Roman" charset="0"/>
              </a:rPr>
              <a:t>x</a:t>
            </a:r>
            <a:r>
              <a:rPr lang="en-US" altLang="en-US" b="1" baseline="-25000">
                <a:latin typeface="Times New Roman" charset="0"/>
              </a:rPr>
              <a:t>i</a:t>
            </a:r>
            <a:r>
              <a:rPr lang="en-US" altLang="en-US" b="1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,</a:t>
            </a:r>
            <a:r>
              <a:rPr lang="en-US" altLang="en-US" i="1">
                <a:latin typeface="Times New Roman" charset="0"/>
              </a:rPr>
              <a:t>y</a:t>
            </a:r>
            <a:r>
              <a:rPr lang="en-US" altLang="en-US" i="1" baseline="-25000">
                <a:latin typeface="Times New Roman" charset="0"/>
              </a:rPr>
              <a:t>i</a:t>
            </a:r>
            <a:r>
              <a:rPr lang="en-US" altLang="en-US">
                <a:latin typeface="Times New Roman" charset="0"/>
              </a:rPr>
              <a:t>)}</a:t>
            </a:r>
            <a:r>
              <a:rPr lang="en-US" altLang="en-US" sz="2000">
                <a:latin typeface="Times New Roman" charset="0"/>
              </a:rPr>
              <a:t>:  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>
                <a:latin typeface="Times New Roman" charset="0"/>
              </a:rPr>
              <a:t> (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 b="1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i</a:t>
            </a:r>
            <a:r>
              <a:rPr lang="en-US" altLang="en-US" sz="2000" b="1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+ </a:t>
            </a:r>
            <a:r>
              <a:rPr lang="en-US" altLang="en-US" sz="2000" i="1">
                <a:latin typeface="Times New Roman" charset="0"/>
              </a:rPr>
              <a:t>b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 b="1">
                <a:latin typeface="Times New Roman" charset="0"/>
              </a:rPr>
              <a:t> ≥ </a:t>
            </a:r>
            <a:r>
              <a:rPr lang="en-US" altLang="en-US" sz="2000">
                <a:latin typeface="Times New Roman" charset="0"/>
              </a:rPr>
              <a:t>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971800" y="5172076"/>
            <a:ext cx="6438900" cy="14573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charset="0"/>
              </a:rPr>
              <a:t>Find 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1</a:t>
            </a:r>
            <a:r>
              <a:rPr lang="en-US" altLang="en-US" sz="2000" i="1">
                <a:latin typeface="Times New Roman" charset="0"/>
              </a:rPr>
              <a:t>…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N</a:t>
            </a:r>
            <a:r>
              <a:rPr lang="en-US" altLang="en-US" sz="2000" baseline="-25000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such that</a:t>
            </a:r>
          </a:p>
          <a:p>
            <a:pPr eaLnBrk="1" hangingPunct="1"/>
            <a:r>
              <a:rPr lang="en-US" altLang="en-US" sz="2000" b="1">
                <a:latin typeface="Times New Roman" charset="0"/>
              </a:rPr>
              <a:t>Q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l-GR" altLang="en-US" b="1">
                <a:latin typeface="Times New Roman" charset="0"/>
              </a:rPr>
              <a:t>α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 b="1">
                <a:latin typeface="Times New Roman" charset="0"/>
              </a:rPr>
              <a:t> =</a:t>
            </a:r>
            <a:r>
              <a:rPr lang="el-GR" altLang="en-US">
                <a:latin typeface="Times New Roman" charset="0"/>
              </a:rPr>
              <a:t>Σ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aseline="-25000">
                <a:latin typeface="Times New Roman" charset="0"/>
              </a:rPr>
              <a:t>  </a:t>
            </a:r>
            <a:r>
              <a:rPr lang="en-US" altLang="en-US" sz="2000">
                <a:latin typeface="Times New Roman" charset="0"/>
              </a:rPr>
              <a:t>- </a:t>
            </a:r>
            <a:r>
              <a:rPr lang="en-US" altLang="en-US" sz="2000" b="1">
                <a:latin typeface="Times New Roman" charset="0"/>
              </a:rPr>
              <a:t>½</a:t>
            </a:r>
            <a:r>
              <a:rPr lang="el-GR" altLang="en-US">
                <a:latin typeface="Times New Roman" charset="0"/>
              </a:rPr>
              <a:t>ΣΣ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j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j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i</a:t>
            </a:r>
            <a:r>
              <a:rPr lang="en-US" altLang="en-US" sz="2000" b="1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j</a:t>
            </a:r>
            <a:r>
              <a:rPr lang="en-US" altLang="en-US" sz="2000" b="1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is maximized and </a:t>
            </a:r>
          </a:p>
          <a:p>
            <a:pPr eaLnBrk="1" hangingPunct="1"/>
            <a:r>
              <a:rPr lang="en-US" altLang="en-US" sz="2000">
                <a:latin typeface="Times New Roman" charset="0"/>
              </a:rPr>
              <a:t>(1)</a:t>
            </a:r>
            <a:r>
              <a:rPr lang="en-US" altLang="en-US">
                <a:latin typeface="Times New Roman" charset="0"/>
              </a:rPr>
              <a:t>  </a:t>
            </a:r>
            <a:r>
              <a:rPr lang="el-GR" altLang="en-US">
                <a:latin typeface="Times New Roman" charset="0"/>
              </a:rPr>
              <a:t>Σ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aseline="-25000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= 0</a:t>
            </a:r>
          </a:p>
          <a:p>
            <a:pPr eaLnBrk="1" hangingPunct="1"/>
            <a:r>
              <a:rPr lang="en-US" altLang="en-US" sz="2000">
                <a:latin typeface="Times New Roman" charset="0"/>
              </a:rPr>
              <a:t>(2) 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="1">
                <a:latin typeface="Times New Roman" charset="0"/>
              </a:rPr>
              <a:t> ≥ </a:t>
            </a:r>
            <a:r>
              <a:rPr lang="en-US" altLang="en-US" sz="2000">
                <a:latin typeface="Times New Roman" charset="0"/>
              </a:rPr>
              <a:t>0 for all 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endParaRPr lang="en-US" altLang="en-US" sz="2000" i="1">
              <a:latin typeface="Times New Roman" charset="0"/>
            </a:endParaRPr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80A70164-0997-3945-870B-C2B09F26C42B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Optimization Problem 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The solution has the form: </a:t>
            </a: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r>
              <a:rPr lang="en-US" altLang="en-US" sz="2000" dirty="0">
                <a:ea typeface="ＭＳ Ｐゴシック" charset="-128"/>
              </a:rPr>
              <a:t>Each non-zero </a:t>
            </a:r>
            <a:r>
              <a:rPr lang="el-GR" altLang="en-US" sz="2000" i="1" dirty="0">
                <a:ea typeface="ＭＳ Ｐゴシック" charset="-128"/>
              </a:rPr>
              <a:t>α</a:t>
            </a:r>
            <a:r>
              <a:rPr lang="en-US" altLang="en-US" sz="2000" i="1" baseline="-25000" dirty="0" err="1">
                <a:ea typeface="ＭＳ Ｐゴシック" charset="-128"/>
              </a:rPr>
              <a:t>i</a:t>
            </a:r>
            <a:r>
              <a:rPr lang="en-US" altLang="en-US" sz="2000" dirty="0">
                <a:ea typeface="ＭＳ Ｐゴシック" charset="-128"/>
              </a:rPr>
              <a:t> indicates that corresponding </a:t>
            </a:r>
            <a:r>
              <a:rPr lang="en-US" altLang="en-US" sz="2000" b="1" dirty="0">
                <a:ea typeface="ＭＳ Ｐゴシック" charset="-128"/>
              </a:rPr>
              <a:t>x</a:t>
            </a:r>
            <a:r>
              <a:rPr lang="en-US" altLang="en-US" sz="2000" b="1" baseline="-25000" dirty="0">
                <a:ea typeface="ＭＳ Ｐゴシック" charset="-128"/>
              </a:rPr>
              <a:t>i</a:t>
            </a:r>
            <a:r>
              <a:rPr lang="en-US" altLang="en-US" sz="2000" dirty="0">
                <a:ea typeface="ＭＳ Ｐゴシック" charset="-128"/>
              </a:rPr>
              <a:t> is a support vector.</a:t>
            </a:r>
          </a:p>
          <a:p>
            <a:pPr eaLnBrk="1" hangingPunct="1"/>
            <a:r>
              <a:rPr lang="en-US" altLang="en-US" sz="2000" dirty="0">
                <a:ea typeface="ＭＳ Ｐゴシック" charset="-128"/>
              </a:rPr>
              <a:t>Then the classifying function will have the form:</a:t>
            </a: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r>
              <a:rPr lang="en-US" altLang="en-US" sz="2000" dirty="0">
                <a:ea typeface="ＭＳ Ｐゴシック" charset="-128"/>
              </a:rPr>
              <a:t>Notice that it relies on an </a:t>
            </a:r>
            <a:r>
              <a:rPr lang="en-US" altLang="en-US" sz="2000" i="1" dirty="0">
                <a:ea typeface="ＭＳ Ｐゴシック" charset="-128"/>
              </a:rPr>
              <a:t>inner product</a:t>
            </a:r>
            <a:r>
              <a:rPr lang="en-US" altLang="en-US" sz="2000" dirty="0">
                <a:ea typeface="ＭＳ Ｐゴシック" charset="-128"/>
              </a:rPr>
              <a:t> between the test point </a:t>
            </a:r>
            <a:r>
              <a:rPr lang="en-US" altLang="en-US" sz="2000" b="1" dirty="0">
                <a:ea typeface="ＭＳ Ｐゴシック" charset="-128"/>
              </a:rPr>
              <a:t>x</a:t>
            </a:r>
            <a:r>
              <a:rPr lang="en-US" altLang="en-US" sz="2000" b="1" i="1" dirty="0">
                <a:ea typeface="ＭＳ Ｐゴシック" charset="-128"/>
              </a:rPr>
              <a:t> </a:t>
            </a:r>
            <a:r>
              <a:rPr lang="en-US" altLang="en-US" sz="2000" dirty="0">
                <a:ea typeface="ＭＳ Ｐゴシック" charset="-128"/>
              </a:rPr>
              <a:t>and the support vectors </a:t>
            </a:r>
            <a:r>
              <a:rPr lang="en-US" altLang="en-US" sz="2000" b="1" dirty="0">
                <a:ea typeface="ＭＳ Ｐゴシック" charset="-128"/>
              </a:rPr>
              <a:t>x</a:t>
            </a:r>
            <a:r>
              <a:rPr lang="en-US" altLang="en-US" sz="2000" b="1" baseline="-25000" dirty="0">
                <a:ea typeface="ＭＳ Ｐゴシック" charset="-128"/>
              </a:rPr>
              <a:t>i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Also </a:t>
            </a:r>
            <a:r>
              <a:rPr lang="en-US" altLang="en-US" sz="2000" dirty="0">
                <a:ea typeface="ＭＳ Ｐゴシック" charset="-128"/>
              </a:rPr>
              <a:t>keep in mind that solving the optimization problem involved computing the inner products </a:t>
            </a:r>
            <a:r>
              <a:rPr lang="en-US" altLang="en-US" sz="2000" b="1" dirty="0" err="1">
                <a:ea typeface="ＭＳ Ｐゴシック" charset="-128"/>
              </a:rPr>
              <a:t>x</a:t>
            </a:r>
            <a:r>
              <a:rPr lang="en-US" altLang="en-US" sz="2000" b="1" baseline="-25000" dirty="0" err="1">
                <a:ea typeface="ＭＳ Ｐゴシック" charset="-128"/>
              </a:rPr>
              <a:t>i</a:t>
            </a:r>
            <a:r>
              <a:rPr lang="en-US" altLang="en-US" sz="2000" b="1" baseline="30000" dirty="0" err="1">
                <a:ea typeface="ＭＳ Ｐゴシック" charset="-128"/>
              </a:rPr>
              <a:t>T</a:t>
            </a:r>
            <a:r>
              <a:rPr lang="en-US" altLang="en-US" sz="2000" b="1" dirty="0" err="1">
                <a:ea typeface="ＭＳ Ｐゴシック" charset="-128"/>
              </a:rPr>
              <a:t>x</a:t>
            </a:r>
            <a:r>
              <a:rPr lang="en-US" altLang="en-US" sz="2000" b="1" baseline="-25000" dirty="0" err="1">
                <a:ea typeface="ＭＳ Ｐゴシック" charset="-128"/>
              </a:rPr>
              <a:t>j</a:t>
            </a:r>
            <a:r>
              <a:rPr lang="en-US" altLang="en-US" sz="2000" b="1" baseline="-25000" dirty="0">
                <a:ea typeface="ＭＳ Ｐゴシック" charset="-128"/>
              </a:rPr>
              <a:t> </a:t>
            </a:r>
            <a:r>
              <a:rPr lang="en-US" altLang="en-US" sz="2000" dirty="0">
                <a:ea typeface="ＭＳ Ｐゴシック" charset="-128"/>
              </a:rPr>
              <a:t>between all pairs of training points.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800350" y="2200276"/>
            <a:ext cx="643890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 b="1">
                <a:latin typeface="Times New Roman" charset="0"/>
              </a:rPr>
              <a:t> =</a:t>
            </a:r>
            <a:r>
              <a:rPr lang="el-GR" altLang="en-US">
                <a:latin typeface="Times New Roman" charset="0"/>
              </a:rPr>
              <a:t>Σ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i             </a:t>
            </a:r>
            <a:r>
              <a:rPr lang="en-US" altLang="en-US" sz="2000" i="1">
                <a:latin typeface="Times New Roman" charset="0"/>
              </a:rPr>
              <a:t>b</a:t>
            </a:r>
            <a:r>
              <a:rPr lang="en-US" altLang="en-US" sz="2000">
                <a:latin typeface="Times New Roman" charset="0"/>
              </a:rPr>
              <a:t>= 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k</a:t>
            </a:r>
            <a:r>
              <a:rPr lang="en-US" altLang="en-US" sz="2000">
                <a:latin typeface="Times New Roman" charset="0"/>
              </a:rPr>
              <a:t>- 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 b="1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k</a:t>
            </a:r>
            <a:r>
              <a:rPr lang="en-US" altLang="en-US" sz="2000" b="1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for any 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k</a:t>
            </a:r>
            <a:r>
              <a:rPr lang="en-US" altLang="en-US" sz="2000" b="1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such that 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k</a:t>
            </a:r>
            <a:r>
              <a:rPr lang="en-US" altLang="en-US" sz="2000" i="1">
                <a:latin typeface="Times New Roman" charset="0"/>
                <a:sym typeface="Symbol" charset="2"/>
              </a:rPr>
              <a:t> </a:t>
            </a:r>
            <a:r>
              <a:rPr lang="en-US" altLang="en-US" sz="2000">
                <a:latin typeface="Times New Roman" charset="0"/>
                <a:sym typeface="Symbol" charset="2"/>
              </a:rPr>
              <a:t>0</a:t>
            </a:r>
            <a:endParaRPr lang="en-US" altLang="en-US" sz="2000">
              <a:latin typeface="Times New Roman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800600" y="3990976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f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>
                <a:latin typeface="Times New Roman" charset="0"/>
              </a:rPr>
              <a:t>) = </a:t>
            </a:r>
            <a:r>
              <a:rPr lang="el-GR" altLang="en-US">
                <a:latin typeface="Times New Roman" charset="0"/>
              </a:rPr>
              <a:t>Σ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i</a:t>
            </a:r>
            <a:r>
              <a:rPr lang="en-US" altLang="en-US" sz="2000" b="1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x + </a:t>
            </a:r>
            <a:r>
              <a:rPr lang="en-US" altLang="en-US" sz="2000" i="1">
                <a:latin typeface="Times New Roman" charset="0"/>
              </a:rPr>
              <a:t>b</a:t>
            </a:r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22C3B8DB-AA88-EE45-98CF-A46B57B42277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Another intuition</a:t>
            </a:r>
          </a:p>
        </p:txBody>
      </p:sp>
      <p:sp>
        <p:nvSpPr>
          <p:cNvPr id="25603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If you have to place a fat separator between classes, you have less choices, and so  the capacity of the model has been decreased</a:t>
            </a:r>
          </a:p>
          <a:p>
            <a:pPr eaLnBrk="1" hangingPunct="1"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6576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63246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3810000" y="4800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3962400" y="5867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4876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3352800" y="5257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4419600" y="5029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5105400" y="4648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11"/>
          <p:cNvSpPr>
            <a:spLocks noChangeArrowheads="1"/>
          </p:cNvSpPr>
          <p:nvPr/>
        </p:nvSpPr>
        <p:spPr bwMode="auto">
          <a:xfrm>
            <a:off x="4724400" y="5867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12"/>
          <p:cNvSpPr>
            <a:spLocks noChangeArrowheads="1"/>
          </p:cNvSpPr>
          <p:nvPr/>
        </p:nvSpPr>
        <p:spPr bwMode="auto">
          <a:xfrm>
            <a:off x="6629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13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14"/>
          <p:cNvSpPr>
            <a:spLocks noChangeArrowheads="1"/>
          </p:cNvSpPr>
          <p:nvPr/>
        </p:nvSpPr>
        <p:spPr bwMode="auto">
          <a:xfrm>
            <a:off x="7848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Oval 15"/>
          <p:cNvSpPr>
            <a:spLocks noChangeArrowheads="1"/>
          </p:cNvSpPr>
          <p:nvPr/>
        </p:nvSpPr>
        <p:spPr bwMode="auto">
          <a:xfrm>
            <a:off x="7086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5334000" y="3276600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42" name="Rectangle 22"/>
          <p:cNvSpPr>
            <a:spLocks noChangeArrowheads="1"/>
          </p:cNvSpPr>
          <p:nvPr/>
        </p:nvSpPr>
        <p:spPr bwMode="auto">
          <a:xfrm rot="1200000">
            <a:off x="5334000" y="3200400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43" name="Rectangle 23"/>
          <p:cNvSpPr>
            <a:spLocks noChangeArrowheads="1"/>
          </p:cNvSpPr>
          <p:nvPr/>
        </p:nvSpPr>
        <p:spPr bwMode="auto">
          <a:xfrm rot="-1200000">
            <a:off x="5410200" y="3124200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2" grpId="0" animBg="1"/>
      <p:bldP spid="9523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What to do if there is no separating plane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Use a much bigger set of features.</a:t>
            </a:r>
          </a:p>
          <a:p>
            <a:pPr lvl="1"/>
            <a:r>
              <a:rPr lang="en-US" altLang="en-US" dirty="0"/>
              <a:t>This looks as if it would make the computation hopelessly </a:t>
            </a:r>
            <a:r>
              <a:rPr lang="en-US" altLang="en-US" dirty="0" smtClean="0"/>
              <a:t>slow</a:t>
            </a:r>
          </a:p>
          <a:p>
            <a:pPr lvl="1"/>
            <a:r>
              <a:rPr lang="en-US" altLang="en-US" dirty="0" smtClean="0"/>
              <a:t>But we can use </a:t>
            </a:r>
            <a:r>
              <a:rPr lang="en-US" altLang="en-US" dirty="0"/>
              <a:t>the “kernel” trick to make the computation fast even with huge numbers of features.</a:t>
            </a:r>
          </a:p>
          <a:p>
            <a:r>
              <a:rPr lang="en-US" altLang="en-US" dirty="0"/>
              <a:t>Extend the definition of maximum margin to allow non-separating planes.</a:t>
            </a:r>
          </a:p>
          <a:p>
            <a:pPr lvl="1"/>
            <a:r>
              <a:rPr lang="en-US" altLang="en-US" dirty="0"/>
              <a:t>This can be done by using “slack” variables</a:t>
            </a:r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Introducing slack variables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5"/>
            <a:ext cx="8229600" cy="2413000"/>
          </a:xfrm>
        </p:spPr>
        <p:txBody>
          <a:bodyPr/>
          <a:lstStyle/>
          <a:p>
            <a:r>
              <a:rPr lang="en-US" altLang="en-US" sz="2400" dirty="0"/>
              <a:t>Slack variables are constrained to be non-negative. When they are greater than zero they allow us to cheat by putting the plane closer to the </a:t>
            </a:r>
            <a:r>
              <a:rPr lang="en-US" altLang="en-US" sz="2400" dirty="0" err="1"/>
              <a:t>datapoint</a:t>
            </a:r>
            <a:r>
              <a:rPr lang="en-US" altLang="en-US" sz="2400" dirty="0"/>
              <a:t> than the margin. So we need to minimize the amount of cheating. This means we have to pick a value for </a:t>
            </a:r>
            <a:r>
              <a:rPr lang="en-US" altLang="en-US" sz="2400" dirty="0" err="1" smtClean="0"/>
              <a:t>lamba</a:t>
            </a:r>
            <a:endParaRPr lang="en-US" altLang="en-US" sz="2400" dirty="0">
              <a:solidFill>
                <a:srgbClr val="3333CC"/>
              </a:solidFill>
            </a:endParaRPr>
          </a:p>
        </p:txBody>
      </p:sp>
      <p:graphicFrame>
        <p:nvGraphicFramePr>
          <p:cNvPr id="336902" name="Object 6"/>
          <p:cNvGraphicFramePr>
            <a:graphicFrameLocks noChangeAspect="1"/>
          </p:cNvGraphicFramePr>
          <p:nvPr/>
        </p:nvGraphicFramePr>
        <p:xfrm>
          <a:off x="2560638" y="3752850"/>
          <a:ext cx="6286500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3" imgW="2882880" imgH="1295280" progId="Equation.3">
                  <p:embed/>
                </p:oleObj>
              </mc:Choice>
              <mc:Fallback>
                <p:oleObj name="Equation" r:id="rId3" imgW="28828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752850"/>
                        <a:ext cx="6286500" cy="282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8A0B7EE2-3B21-B343-A3BC-92BFC229F49C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Soft Margin Classification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419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If the training data is not linearly separable, </a:t>
            </a:r>
            <a:r>
              <a:rPr lang="en-US" altLang="en-US" sz="2400" i="1">
                <a:ea typeface="ＭＳ Ｐゴシック" charset="-128"/>
              </a:rPr>
              <a:t>slack variables</a:t>
            </a:r>
            <a:r>
              <a:rPr lang="en-US" altLang="en-US" sz="2400">
                <a:ea typeface="ＭＳ Ｐゴシック" charset="-128"/>
              </a:rPr>
              <a:t> </a:t>
            </a:r>
            <a:r>
              <a:rPr lang="el-GR" altLang="en-US" sz="2400" i="1">
                <a:ea typeface="ＭＳ Ｐゴシック" charset="-128"/>
              </a:rPr>
              <a:t>ξ</a:t>
            </a:r>
            <a:r>
              <a:rPr lang="en-US" altLang="en-US" sz="2400" i="1" baseline="-25000">
                <a:ea typeface="ＭＳ Ｐゴシック" charset="-128"/>
              </a:rPr>
              <a:t>i</a:t>
            </a:r>
            <a:r>
              <a:rPr lang="en-US" altLang="en-US" sz="2400">
                <a:ea typeface="ＭＳ Ｐゴシック" charset="-128"/>
              </a:rPr>
              <a:t> can be added to allow misclassification of difficult or noisy examples.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folHlink"/>
                </a:solidFill>
                <a:ea typeface="ＭＳ Ｐゴシック" charset="-128"/>
              </a:rPr>
              <a:t>Allow some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folHlink"/>
                </a:solidFill>
                <a:ea typeface="ＭＳ Ｐゴシック" charset="-128"/>
              </a:rPr>
              <a:t>Let some points be moved to where they belong, at a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Still, try to minimize training set errors, and to place hyperplane “far” from each class (large margin)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ea typeface="ＭＳ Ｐゴシック" charset="-128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6645275" y="2520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6510338" y="54467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7685088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7110413" y="363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7262813" y="4179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68818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7415213" y="3036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6881813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703421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7" name="AutoShape 13"/>
          <p:cNvSpPr>
            <a:spLocks noChangeArrowheads="1"/>
          </p:cNvSpPr>
          <p:nvPr/>
        </p:nvSpPr>
        <p:spPr bwMode="auto">
          <a:xfrm>
            <a:off x="7796213" y="3722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8697913" y="3709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83296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93202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>
            <a:off x="8012113" y="5157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86344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>
            <a:off x="8066088" y="4521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>
            <a:off x="8710613" y="486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5" name="AutoShape 21"/>
          <p:cNvSpPr>
            <a:spLocks noChangeArrowheads="1"/>
          </p:cNvSpPr>
          <p:nvPr/>
        </p:nvSpPr>
        <p:spPr bwMode="auto">
          <a:xfrm>
            <a:off x="9396413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6" name="AutoShape 22"/>
          <p:cNvSpPr>
            <a:spLocks noChangeArrowheads="1"/>
          </p:cNvSpPr>
          <p:nvPr/>
        </p:nvSpPr>
        <p:spPr bwMode="auto">
          <a:xfrm>
            <a:off x="7881938" y="243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7" name="AutoShape 23"/>
          <p:cNvSpPr>
            <a:spLocks noChangeArrowheads="1"/>
          </p:cNvSpPr>
          <p:nvPr/>
        </p:nvSpPr>
        <p:spPr bwMode="auto">
          <a:xfrm>
            <a:off x="8491538" y="2514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8" name="AutoShape 24"/>
          <p:cNvSpPr>
            <a:spLocks noChangeArrowheads="1"/>
          </p:cNvSpPr>
          <p:nvPr/>
        </p:nvSpPr>
        <p:spPr bwMode="auto">
          <a:xfrm>
            <a:off x="9558338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7370763" y="37211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0" name="AutoShape 26"/>
          <p:cNvSpPr>
            <a:spLocks noChangeArrowheads="1"/>
          </p:cNvSpPr>
          <p:nvPr/>
        </p:nvSpPr>
        <p:spPr bwMode="auto">
          <a:xfrm>
            <a:off x="709136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1" name="AutoShape 27"/>
          <p:cNvSpPr>
            <a:spLocks noChangeArrowheads="1"/>
          </p:cNvSpPr>
          <p:nvPr/>
        </p:nvSpPr>
        <p:spPr bwMode="auto">
          <a:xfrm>
            <a:off x="8545513" y="4389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88" name="Line 28"/>
          <p:cNvSpPr>
            <a:spLocks noChangeShapeType="1"/>
          </p:cNvSpPr>
          <p:nvPr/>
        </p:nvSpPr>
        <p:spPr bwMode="auto">
          <a:xfrm flipV="1">
            <a:off x="7110414" y="24384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89" name="Line 29"/>
          <p:cNvSpPr>
            <a:spLocks noChangeShapeType="1"/>
          </p:cNvSpPr>
          <p:nvPr/>
        </p:nvSpPr>
        <p:spPr bwMode="auto">
          <a:xfrm flipH="1" flipV="1">
            <a:off x="8445500" y="3543300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0" name="Oval 30"/>
          <p:cNvSpPr>
            <a:spLocks noChangeArrowheads="1"/>
          </p:cNvSpPr>
          <p:nvPr/>
        </p:nvSpPr>
        <p:spPr bwMode="auto">
          <a:xfrm>
            <a:off x="7721600" y="365760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1" name="Oval 31"/>
          <p:cNvSpPr>
            <a:spLocks noChangeArrowheads="1"/>
          </p:cNvSpPr>
          <p:nvPr/>
        </p:nvSpPr>
        <p:spPr bwMode="auto">
          <a:xfrm>
            <a:off x="7994650" y="445293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2" name="Oval 32"/>
          <p:cNvSpPr>
            <a:spLocks noChangeArrowheads="1"/>
          </p:cNvSpPr>
          <p:nvPr/>
        </p:nvSpPr>
        <p:spPr bwMode="auto">
          <a:xfrm>
            <a:off x="8628063" y="364013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3" name="Line 33"/>
          <p:cNvSpPr>
            <a:spLocks noChangeShapeType="1"/>
          </p:cNvSpPr>
          <p:nvPr/>
        </p:nvSpPr>
        <p:spPr bwMode="auto">
          <a:xfrm flipH="1" flipV="1">
            <a:off x="7821614" y="435768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4" name="Line 34"/>
          <p:cNvSpPr>
            <a:spLocks noChangeShapeType="1"/>
          </p:cNvSpPr>
          <p:nvPr/>
        </p:nvSpPr>
        <p:spPr bwMode="auto">
          <a:xfrm flipH="1" flipV="1">
            <a:off x="7874000" y="379571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5" name="Line 35"/>
          <p:cNvSpPr>
            <a:spLocks noChangeShapeType="1"/>
          </p:cNvSpPr>
          <p:nvPr/>
        </p:nvSpPr>
        <p:spPr bwMode="auto">
          <a:xfrm flipV="1">
            <a:off x="7548564" y="26193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6" name="Line 36"/>
          <p:cNvSpPr>
            <a:spLocks noChangeShapeType="1"/>
          </p:cNvSpPr>
          <p:nvPr/>
        </p:nvSpPr>
        <p:spPr bwMode="auto">
          <a:xfrm flipV="1">
            <a:off x="6900864" y="22574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7" name="Line 37"/>
          <p:cNvSpPr>
            <a:spLocks noChangeShapeType="1"/>
          </p:cNvSpPr>
          <p:nvPr/>
        </p:nvSpPr>
        <p:spPr bwMode="auto">
          <a:xfrm flipH="1" flipV="1">
            <a:off x="7772400" y="3886200"/>
            <a:ext cx="774700" cy="520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8" name="Line 38"/>
          <p:cNvSpPr>
            <a:spLocks noChangeShapeType="1"/>
          </p:cNvSpPr>
          <p:nvPr/>
        </p:nvSpPr>
        <p:spPr bwMode="auto">
          <a:xfrm>
            <a:off x="7451726" y="3797300"/>
            <a:ext cx="777875" cy="54610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/>
          </a:ln>
        </p:spPr>
        <p:txBody>
          <a:bodyPr/>
          <a:lstStyle/>
          <a:p>
            <a:pPr>
              <a:defRPr/>
            </a:pPr>
            <a:endParaRPr lang="en-US">
              <a:ea typeface="Arial Unicode MS" charset="0"/>
              <a:cs typeface="Arial Unicode MS" charset="0"/>
            </a:endParaRPr>
          </a:p>
        </p:txBody>
      </p:sp>
      <p:sp>
        <p:nvSpPr>
          <p:cNvPr id="962599" name="Text Box 39"/>
          <p:cNvSpPr txBox="1">
            <a:spLocks noChangeArrowheads="1"/>
          </p:cNvSpPr>
          <p:nvPr/>
        </p:nvSpPr>
        <p:spPr bwMode="auto">
          <a:xfrm>
            <a:off x="8258175" y="4181476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latin typeface="Times New Roman" charset="0"/>
              </a:rPr>
              <a:t>ξ</a:t>
            </a:r>
            <a:r>
              <a:rPr lang="en-US" altLang="en-US" sz="2000" i="1" baseline="-25000">
                <a:latin typeface="Times New Roman" charset="0"/>
              </a:rPr>
              <a:t>j</a:t>
            </a:r>
          </a:p>
        </p:txBody>
      </p:sp>
      <p:sp>
        <p:nvSpPr>
          <p:cNvPr id="962600" name="Text Box 40"/>
          <p:cNvSpPr txBox="1">
            <a:spLocks noChangeArrowheads="1"/>
          </p:cNvSpPr>
          <p:nvPr/>
        </p:nvSpPr>
        <p:spPr bwMode="auto">
          <a:xfrm>
            <a:off x="7372350" y="3800476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latin typeface="Times New Roman" charset="0"/>
              </a:rPr>
              <a:t>ξ</a:t>
            </a:r>
            <a:r>
              <a:rPr lang="en-US" altLang="en-US" sz="2000" i="1" baseline="-25000">
                <a:latin typeface="Times New Roman" charset="0"/>
              </a:rPr>
              <a:t>i</a:t>
            </a:r>
          </a:p>
        </p:txBody>
      </p:sp>
      <p:sp>
        <p:nvSpPr>
          <p:cNvPr id="36905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1858504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8" grpId="0" animBg="1"/>
      <p:bldP spid="962589" grpId="0" animBg="1"/>
      <p:bldP spid="962590" grpId="0" animBg="1"/>
      <p:bldP spid="962591" grpId="0" animBg="1"/>
      <p:bldP spid="962592" grpId="0" animBg="1"/>
      <p:bldP spid="962593" grpId="0" animBg="1"/>
      <p:bldP spid="962594" grpId="0" animBg="1"/>
      <p:bldP spid="962595" grpId="0" animBg="1"/>
      <p:bldP spid="962596" grpId="0" animBg="1"/>
      <p:bldP spid="962597" grpId="0" animBg="1"/>
      <p:bldP spid="962599" grpId="0"/>
      <p:bldP spid="96260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98438"/>
            <a:ext cx="8229600" cy="1143000"/>
          </a:xfrm>
        </p:spPr>
        <p:txBody>
          <a:bodyPr/>
          <a:lstStyle/>
          <a:p>
            <a:r>
              <a:rPr lang="en-US" altLang="en-US" sz="3200"/>
              <a:t>The story so far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43025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If we use a large set of non-adaptive features, we can often make the two classes linearly separable.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But if we just fit any old separating plane, it will not generalize well to new cases.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If we fit the separating plane that maximizes the margin (the minimum distance to any of the data points), we will get much better generalization.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Intuitively, by maximizing the margin we are squeezing out all the surplus capacity that came from using a high-dimensional feature space.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This can be justified by a whole lot of clever mathematics which shows that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large margin separators have lower VC dimension.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models with lower VC dimension have a smaller gap between the training and test error rates. </a:t>
            </a:r>
          </a:p>
        </p:txBody>
      </p:sp>
    </p:spTree>
    <p:extLst>
      <p:ext uri="{BB962C8B-B14F-4D97-AF65-F5344CB8AC3E}">
        <p14:creationId xmlns:p14="http://schemas.microsoft.com/office/powerpoint/2010/main" val="15501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43C7615F-EB4C-B247-A97C-9B0B343952FB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Soft Margin Classification Mathematically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>
                <a:ea typeface="ＭＳ Ｐゴシック" charset="-128"/>
              </a:rPr>
              <a:t>The old formulation:</a:t>
            </a: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The new formulation incorporating slack variables:</a:t>
            </a: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endParaRPr lang="en-US" altLang="en-US" sz="2000">
              <a:ea typeface="ＭＳ Ｐゴシック" charset="-128"/>
            </a:endParaRP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Parameter </a:t>
            </a:r>
            <a:r>
              <a:rPr lang="en-US" altLang="en-US" sz="2000" i="1">
                <a:ea typeface="ＭＳ Ｐゴシック" charset="-128"/>
              </a:rPr>
              <a:t>C</a:t>
            </a:r>
            <a:r>
              <a:rPr lang="en-US" altLang="en-US" sz="2000">
                <a:ea typeface="ＭＳ Ｐゴシック" charset="-128"/>
              </a:rPr>
              <a:t> can be viewed as a way to control overfitting</a:t>
            </a:r>
          </a:p>
          <a:p>
            <a:pPr lvl="1" eaLnBrk="1" hangingPunct="1"/>
            <a:r>
              <a:rPr lang="en-US" altLang="en-US" sz="1800">
                <a:ea typeface="ＭＳ Ｐゴシック" charset="-128"/>
              </a:rPr>
              <a:t>A regularization term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609850" y="2260600"/>
            <a:ext cx="6438900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charset="0"/>
              </a:rPr>
              <a:t>Find 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 and </a:t>
            </a:r>
            <a:r>
              <a:rPr lang="en-US" altLang="en-US" sz="2000" i="1">
                <a:latin typeface="Times New Roman" charset="0"/>
              </a:rPr>
              <a:t>b</a:t>
            </a:r>
            <a:r>
              <a:rPr lang="en-US" altLang="en-US" sz="2000">
                <a:latin typeface="Times New Roman" charset="0"/>
              </a:rPr>
              <a:t> such that</a:t>
            </a:r>
          </a:p>
          <a:p>
            <a:pPr eaLnBrk="1" hangingPunct="1"/>
            <a:r>
              <a:rPr lang="el-GR" altLang="en-US" sz="2000" b="1">
                <a:latin typeface="Times New Roman" charset="0"/>
              </a:rPr>
              <a:t>Φ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 b="1">
                <a:latin typeface="Times New Roman" charset="0"/>
              </a:rPr>
              <a:t> =½ w</a:t>
            </a:r>
            <a:r>
              <a:rPr lang="en-US" altLang="en-US" sz="2000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  is minimized and for all </a:t>
            </a:r>
            <a:r>
              <a:rPr lang="en-US" altLang="en-US">
                <a:latin typeface="Times New Roman" charset="0"/>
              </a:rPr>
              <a:t>{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b="1">
                <a:latin typeface="Times New Roman" charset="0"/>
              </a:rPr>
              <a:t>x</a:t>
            </a:r>
            <a:r>
              <a:rPr lang="en-US" altLang="en-US" b="1" baseline="-25000">
                <a:latin typeface="Times New Roman" charset="0"/>
              </a:rPr>
              <a:t>i</a:t>
            </a:r>
            <a:r>
              <a:rPr lang="en-US" altLang="en-US" b="1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,</a:t>
            </a:r>
            <a:r>
              <a:rPr lang="en-US" altLang="en-US" i="1">
                <a:latin typeface="Times New Roman" charset="0"/>
              </a:rPr>
              <a:t>y</a:t>
            </a:r>
            <a:r>
              <a:rPr lang="en-US" altLang="en-US" i="1" baseline="-25000">
                <a:latin typeface="Times New Roman" charset="0"/>
              </a:rPr>
              <a:t>i</a:t>
            </a:r>
            <a:r>
              <a:rPr lang="en-US" altLang="en-US">
                <a:latin typeface="Times New Roman" charset="0"/>
              </a:rPr>
              <a:t>)}</a:t>
            </a:r>
            <a:endParaRPr lang="en-US" altLang="en-US" sz="2000">
              <a:latin typeface="Times New Roman" charset="0"/>
            </a:endParaRPr>
          </a:p>
          <a:p>
            <a:pPr eaLnBrk="1" hangingPunct="1"/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>
                <a:latin typeface="Times New Roman" charset="0"/>
              </a:rPr>
              <a:t> (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 b="1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i</a:t>
            </a:r>
            <a:r>
              <a:rPr lang="en-US" altLang="en-US" sz="2000" b="1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+ b)</a:t>
            </a:r>
            <a:r>
              <a:rPr lang="en-US" altLang="en-US" sz="2000" b="1">
                <a:latin typeface="Times New Roman" charset="0"/>
              </a:rPr>
              <a:t> ≥ </a:t>
            </a:r>
            <a:r>
              <a:rPr lang="en-US" altLang="en-US" sz="2000">
                <a:latin typeface="Times New Roman" charset="0"/>
              </a:rPr>
              <a:t>1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7000" y="4165600"/>
            <a:ext cx="6438900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charset="0"/>
              </a:rPr>
              <a:t>Find 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 and </a:t>
            </a:r>
            <a:r>
              <a:rPr lang="en-US" altLang="en-US" sz="2000" i="1">
                <a:latin typeface="Times New Roman" charset="0"/>
              </a:rPr>
              <a:t>b</a:t>
            </a:r>
            <a:r>
              <a:rPr lang="en-US" altLang="en-US" sz="2000">
                <a:latin typeface="Times New Roman" charset="0"/>
              </a:rPr>
              <a:t> such that</a:t>
            </a:r>
          </a:p>
          <a:p>
            <a:pPr eaLnBrk="1" hangingPunct="1"/>
            <a:r>
              <a:rPr lang="el-GR" altLang="en-US" sz="2000" b="1">
                <a:latin typeface="Times New Roman" charset="0"/>
              </a:rPr>
              <a:t>Φ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 b="1">
                <a:latin typeface="Times New Roman" charset="0"/>
              </a:rPr>
              <a:t> =½ w</a:t>
            </a:r>
            <a:r>
              <a:rPr lang="en-US" altLang="en-US" sz="2000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 + </a:t>
            </a:r>
            <a:r>
              <a:rPr lang="en-US" altLang="en-US" sz="2000" i="1">
                <a:latin typeface="Times New Roman" charset="0"/>
              </a:rPr>
              <a:t>C</a:t>
            </a:r>
            <a:r>
              <a:rPr lang="el-GR" altLang="en-US">
                <a:latin typeface="Times New Roman" charset="0"/>
              </a:rPr>
              <a:t>Σ</a:t>
            </a:r>
            <a:r>
              <a:rPr lang="el-GR" altLang="en-US" sz="2000" i="1">
                <a:latin typeface="Times New Roman" charset="0"/>
              </a:rPr>
              <a:t>ξ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>
                <a:latin typeface="Times New Roman" charset="0"/>
              </a:rPr>
              <a:t>     is minimized and for all </a:t>
            </a:r>
            <a:r>
              <a:rPr lang="en-US" altLang="en-US">
                <a:latin typeface="Times New Roman" charset="0"/>
              </a:rPr>
              <a:t>{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b="1">
                <a:latin typeface="Times New Roman" charset="0"/>
              </a:rPr>
              <a:t>x</a:t>
            </a:r>
            <a:r>
              <a:rPr lang="en-US" altLang="en-US" b="1" baseline="-25000">
                <a:latin typeface="Times New Roman" charset="0"/>
              </a:rPr>
              <a:t>i</a:t>
            </a:r>
            <a:r>
              <a:rPr lang="en-US" altLang="en-US" b="1">
                <a:latin typeface="Times New Roman" charset="0"/>
              </a:rPr>
              <a:t> </a:t>
            </a:r>
            <a:r>
              <a:rPr lang="en-US" altLang="en-US">
                <a:latin typeface="Times New Roman" charset="0"/>
              </a:rPr>
              <a:t>,</a:t>
            </a:r>
            <a:r>
              <a:rPr lang="en-US" altLang="en-US" i="1">
                <a:latin typeface="Times New Roman" charset="0"/>
              </a:rPr>
              <a:t>y</a:t>
            </a:r>
            <a:r>
              <a:rPr lang="en-US" altLang="en-US" i="1" baseline="-25000">
                <a:latin typeface="Times New Roman" charset="0"/>
              </a:rPr>
              <a:t>i</a:t>
            </a:r>
            <a:r>
              <a:rPr lang="en-US" altLang="en-US">
                <a:latin typeface="Times New Roman" charset="0"/>
              </a:rPr>
              <a:t>)}</a:t>
            </a:r>
            <a:endParaRPr lang="en-US" altLang="en-US" sz="2000">
              <a:latin typeface="Times New Roman" charset="0"/>
            </a:endParaRPr>
          </a:p>
          <a:p>
            <a:pPr eaLnBrk="1" hangingPunct="1"/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 b="1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i</a:t>
            </a:r>
            <a:r>
              <a:rPr lang="en-US" altLang="en-US" sz="2000" b="1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+ </a:t>
            </a:r>
            <a:r>
              <a:rPr lang="en-US" altLang="en-US" sz="2000" i="1">
                <a:latin typeface="Times New Roman" charset="0"/>
              </a:rPr>
              <a:t>b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 b="1">
                <a:latin typeface="Times New Roman" charset="0"/>
              </a:rPr>
              <a:t> ≥ </a:t>
            </a:r>
            <a:r>
              <a:rPr lang="en-US" altLang="en-US" sz="2000">
                <a:latin typeface="Times New Roman" charset="0"/>
              </a:rPr>
              <a:t>1- </a:t>
            </a:r>
            <a:r>
              <a:rPr lang="el-GR" altLang="en-US" sz="2000" i="1">
                <a:latin typeface="Times New Roman" charset="0"/>
              </a:rPr>
              <a:t>ξ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    and    </a:t>
            </a:r>
            <a:r>
              <a:rPr lang="el-GR" altLang="en-US" sz="2000" i="1">
                <a:latin typeface="Times New Roman" charset="0"/>
              </a:rPr>
              <a:t>ξ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aseline="-25000">
                <a:latin typeface="Times New Roman" charset="0"/>
              </a:rPr>
              <a:t> </a:t>
            </a:r>
            <a:r>
              <a:rPr lang="en-US" altLang="en-US" sz="2000" b="1">
                <a:latin typeface="Times New Roman" charset="0"/>
              </a:rPr>
              <a:t>≥ </a:t>
            </a:r>
            <a:r>
              <a:rPr lang="en-US" altLang="en-US" sz="2000">
                <a:latin typeface="Times New Roman" charset="0"/>
              </a:rPr>
              <a:t>0 for all </a:t>
            </a:r>
            <a:r>
              <a:rPr lang="en-US" altLang="en-US" sz="2000" i="1">
                <a:latin typeface="Times New Roman" charset="0"/>
              </a:rPr>
              <a:t>i</a:t>
            </a:r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235745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852F3A0E-A1D5-DF40-82F2-90DE4A350FE7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Soft Margin Classification – Solution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>
                <a:ea typeface="ＭＳ Ｐゴシック" charset="-128"/>
              </a:rPr>
              <a:t>The dual problem for soft margin classification:</a:t>
            </a:r>
          </a:p>
          <a:p>
            <a:pPr eaLnBrk="1" hangingPunct="1"/>
            <a:endParaRPr lang="en-US" altLang="en-US" sz="1800">
              <a:ea typeface="ＭＳ Ｐゴシック" charset="-128"/>
            </a:endParaRPr>
          </a:p>
          <a:p>
            <a:pPr eaLnBrk="1" hangingPunct="1"/>
            <a:endParaRPr lang="en-US" altLang="en-US" sz="1800">
              <a:ea typeface="ＭＳ Ｐゴシック" charset="-128"/>
            </a:endParaRPr>
          </a:p>
          <a:p>
            <a:pPr eaLnBrk="1" hangingPunct="1"/>
            <a:endParaRPr lang="en-US" altLang="en-US" sz="1800">
              <a:ea typeface="ＭＳ Ｐゴシック" charset="-128"/>
            </a:endParaRPr>
          </a:p>
          <a:p>
            <a:pPr eaLnBrk="1" hangingPunct="1"/>
            <a:endParaRPr lang="en-US" altLang="en-US" sz="1800">
              <a:ea typeface="ＭＳ Ｐゴシック" charset="-128"/>
            </a:endParaRPr>
          </a:p>
          <a:p>
            <a:pPr eaLnBrk="1" hangingPunct="1"/>
            <a:endParaRPr lang="en-US" altLang="en-US" sz="1800">
              <a:ea typeface="ＭＳ Ｐゴシック" charset="-128"/>
            </a:endParaRPr>
          </a:p>
          <a:p>
            <a:pPr eaLnBrk="1" hangingPunct="1"/>
            <a:r>
              <a:rPr lang="en-US" altLang="en-US" sz="1800">
                <a:ea typeface="ＭＳ Ｐゴシック" charset="-128"/>
              </a:rPr>
              <a:t>Neither slack variables </a:t>
            </a:r>
            <a:r>
              <a:rPr lang="el-GR" altLang="en-US" sz="1800" i="1">
                <a:ea typeface="ＭＳ Ｐゴシック" charset="-128"/>
              </a:rPr>
              <a:t>ξ</a:t>
            </a:r>
            <a:r>
              <a:rPr lang="en-US" altLang="en-US" sz="1800" i="1" baseline="-25000">
                <a:ea typeface="ＭＳ Ｐゴシック" charset="-128"/>
              </a:rPr>
              <a:t>i</a:t>
            </a:r>
            <a:r>
              <a:rPr lang="en-US" altLang="en-US" sz="1800" baseline="-25000">
                <a:ea typeface="ＭＳ Ｐゴシック" charset="-128"/>
              </a:rPr>
              <a:t>  </a:t>
            </a:r>
            <a:r>
              <a:rPr lang="en-US" altLang="en-US" sz="1800">
                <a:ea typeface="ＭＳ Ｐゴシック" charset="-128"/>
              </a:rPr>
              <a:t>nor their Lagrange multipliers appear in the dual problem!</a:t>
            </a:r>
          </a:p>
          <a:p>
            <a:pPr eaLnBrk="1" hangingPunct="1"/>
            <a:r>
              <a:rPr lang="en-US" altLang="en-US" sz="1800">
                <a:ea typeface="ＭＳ Ｐゴシック" charset="-128"/>
              </a:rPr>
              <a:t>Again, </a:t>
            </a:r>
            <a:r>
              <a:rPr lang="en-US" altLang="en-US" sz="1800" b="1">
                <a:ea typeface="ＭＳ Ｐゴシック" charset="-128"/>
              </a:rPr>
              <a:t>x</a:t>
            </a:r>
            <a:r>
              <a:rPr lang="en-US" altLang="en-US" sz="1800" b="1" baseline="-25000">
                <a:ea typeface="ＭＳ Ｐゴシック" charset="-128"/>
              </a:rPr>
              <a:t>i </a:t>
            </a:r>
            <a:r>
              <a:rPr lang="en-US" altLang="en-US" sz="1800">
                <a:ea typeface="ＭＳ Ｐゴシック" charset="-128"/>
              </a:rPr>
              <a:t>with non-zero </a:t>
            </a:r>
            <a:r>
              <a:rPr lang="el-GR" altLang="en-US" sz="1800" i="1">
                <a:ea typeface="ＭＳ Ｐゴシック" charset="-128"/>
              </a:rPr>
              <a:t>α</a:t>
            </a:r>
            <a:r>
              <a:rPr lang="en-US" altLang="en-US" sz="1800" i="1" baseline="-25000">
                <a:ea typeface="ＭＳ Ｐゴシック" charset="-128"/>
              </a:rPr>
              <a:t>i</a:t>
            </a:r>
            <a:r>
              <a:rPr lang="en-US" altLang="en-US" sz="1800" i="1">
                <a:ea typeface="ＭＳ Ｐゴシック" charset="-128"/>
              </a:rPr>
              <a:t> </a:t>
            </a:r>
            <a:r>
              <a:rPr lang="en-US" altLang="en-US" sz="1800">
                <a:ea typeface="ＭＳ Ｐゴシック" charset="-128"/>
              </a:rPr>
              <a:t>will be support vectors.</a:t>
            </a:r>
          </a:p>
          <a:p>
            <a:pPr eaLnBrk="1" hangingPunct="1"/>
            <a:r>
              <a:rPr lang="en-US" altLang="en-US" sz="1800">
                <a:ea typeface="ＭＳ Ｐゴシック" charset="-128"/>
              </a:rPr>
              <a:t>Solution to the dual problem is: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647950" y="2200276"/>
            <a:ext cx="6438900" cy="14573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charset="0"/>
              </a:rPr>
              <a:t>Find 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1</a:t>
            </a:r>
            <a:r>
              <a:rPr lang="en-US" altLang="en-US" sz="2000" i="1">
                <a:latin typeface="Times New Roman" charset="0"/>
              </a:rPr>
              <a:t>…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N</a:t>
            </a:r>
            <a:r>
              <a:rPr lang="en-US" altLang="en-US" sz="2000" baseline="-25000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such that</a:t>
            </a:r>
          </a:p>
          <a:p>
            <a:pPr eaLnBrk="1" hangingPunct="1"/>
            <a:r>
              <a:rPr lang="en-US" altLang="en-US" sz="2000" b="1">
                <a:latin typeface="Times New Roman" charset="0"/>
              </a:rPr>
              <a:t>Q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l-GR" altLang="en-US" b="1">
                <a:latin typeface="Times New Roman" charset="0"/>
              </a:rPr>
              <a:t>α</a:t>
            </a:r>
            <a:r>
              <a:rPr lang="en-US" altLang="en-US" sz="2000">
                <a:latin typeface="Times New Roman" charset="0"/>
              </a:rPr>
              <a:t>)</a:t>
            </a:r>
            <a:r>
              <a:rPr lang="en-US" altLang="en-US" sz="2000" b="1">
                <a:latin typeface="Times New Roman" charset="0"/>
              </a:rPr>
              <a:t> =</a:t>
            </a:r>
            <a:r>
              <a:rPr lang="el-GR" altLang="en-US">
                <a:latin typeface="Times New Roman" charset="0"/>
              </a:rPr>
              <a:t>Σ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aseline="-25000">
                <a:latin typeface="Times New Roman" charset="0"/>
              </a:rPr>
              <a:t>  </a:t>
            </a:r>
            <a:r>
              <a:rPr lang="en-US" altLang="en-US" sz="2000">
                <a:latin typeface="Times New Roman" charset="0"/>
              </a:rPr>
              <a:t>- </a:t>
            </a:r>
            <a:r>
              <a:rPr lang="en-US" altLang="en-US" sz="2000" b="1">
                <a:latin typeface="Times New Roman" charset="0"/>
              </a:rPr>
              <a:t>½</a:t>
            </a:r>
            <a:r>
              <a:rPr lang="el-GR" altLang="en-US">
                <a:latin typeface="Times New Roman" charset="0"/>
              </a:rPr>
              <a:t>ΣΣ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j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j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i</a:t>
            </a:r>
            <a:r>
              <a:rPr lang="en-US" altLang="en-US" sz="2000" b="1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j</a:t>
            </a:r>
            <a:r>
              <a:rPr lang="en-US" altLang="en-US" sz="2000" b="1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is maximized and </a:t>
            </a:r>
          </a:p>
          <a:p>
            <a:pPr eaLnBrk="1" hangingPunct="1"/>
            <a:r>
              <a:rPr lang="en-US" altLang="en-US" sz="2000">
                <a:latin typeface="Times New Roman" charset="0"/>
              </a:rPr>
              <a:t>(1)</a:t>
            </a:r>
            <a:r>
              <a:rPr lang="en-US" altLang="en-US">
                <a:latin typeface="Times New Roman" charset="0"/>
              </a:rPr>
              <a:t>  </a:t>
            </a:r>
            <a:r>
              <a:rPr lang="el-GR" altLang="en-US">
                <a:latin typeface="Times New Roman" charset="0"/>
              </a:rPr>
              <a:t>Σ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aseline="-25000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= 0</a:t>
            </a:r>
          </a:p>
          <a:p>
            <a:pPr eaLnBrk="1" hangingPunct="1"/>
            <a:r>
              <a:rPr lang="en-US" altLang="en-US" sz="2000">
                <a:latin typeface="Times New Roman" charset="0"/>
              </a:rPr>
              <a:t>(2)  0 </a:t>
            </a:r>
            <a:r>
              <a:rPr lang="en-US" altLang="en-US" sz="2000" b="1">
                <a:latin typeface="Times New Roman" charset="0"/>
              </a:rPr>
              <a:t>≤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aseline="-25000">
                <a:latin typeface="Times New Roman" charset="0"/>
              </a:rPr>
              <a:t> </a:t>
            </a:r>
            <a:r>
              <a:rPr lang="en-US" altLang="en-US" sz="2000" b="1">
                <a:latin typeface="Times New Roman" charset="0"/>
              </a:rPr>
              <a:t>≤ </a:t>
            </a:r>
            <a:r>
              <a:rPr lang="en-US" altLang="en-US" sz="2000" i="1">
                <a:latin typeface="Times New Roman" charset="0"/>
              </a:rPr>
              <a:t>C</a:t>
            </a:r>
            <a:r>
              <a:rPr lang="en-US" altLang="en-US" sz="2000">
                <a:latin typeface="Times New Roman" charset="0"/>
              </a:rPr>
              <a:t> for all 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209800" y="5286376"/>
            <a:ext cx="4400550" cy="98266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 b="1">
                <a:latin typeface="Times New Roman" charset="0"/>
              </a:rPr>
              <a:t> = </a:t>
            </a:r>
            <a:r>
              <a:rPr lang="el-GR" altLang="en-US">
                <a:latin typeface="Times New Roman" charset="0"/>
              </a:rPr>
              <a:t>Σ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i             </a:t>
            </a:r>
          </a:p>
          <a:p>
            <a:pPr eaLnBrk="1" hangingPunct="1"/>
            <a:r>
              <a:rPr lang="en-US" altLang="en-US" sz="2000" i="1">
                <a:latin typeface="Times New Roman" charset="0"/>
              </a:rPr>
              <a:t>b = y</a:t>
            </a:r>
            <a:r>
              <a:rPr lang="en-US" altLang="en-US" sz="2000" i="1" baseline="-25000">
                <a:latin typeface="Times New Roman" charset="0"/>
              </a:rPr>
              <a:t>k</a:t>
            </a:r>
            <a:r>
              <a:rPr lang="en-US" altLang="en-US" sz="2000">
                <a:latin typeface="Times New Roman" charset="0"/>
              </a:rPr>
              <a:t>(1- </a:t>
            </a:r>
            <a:r>
              <a:rPr lang="el-GR" altLang="en-US" sz="2000" i="1">
                <a:latin typeface="Times New Roman" charset="0"/>
              </a:rPr>
              <a:t>ξ</a:t>
            </a:r>
            <a:r>
              <a:rPr lang="en-US" altLang="en-US" sz="2000" i="1" baseline="-25000">
                <a:latin typeface="Times New Roman" charset="0"/>
              </a:rPr>
              <a:t>k</a:t>
            </a:r>
            <a:r>
              <a:rPr lang="en-US" altLang="en-US" sz="2000">
                <a:latin typeface="Times New Roman" charset="0"/>
              </a:rPr>
              <a:t>) - </a:t>
            </a:r>
            <a:r>
              <a:rPr lang="en-US" altLang="en-US" sz="2000" b="1">
                <a:latin typeface="Times New Roman" charset="0"/>
              </a:rPr>
              <a:t>w</a:t>
            </a:r>
            <a:r>
              <a:rPr lang="en-US" altLang="en-US" sz="2000" b="1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i="1" baseline="-25000">
                <a:latin typeface="Times New Roman" charset="0"/>
              </a:rPr>
              <a:t>k</a:t>
            </a:r>
            <a:r>
              <a:rPr lang="en-US" altLang="en-US" sz="2000" b="1">
                <a:latin typeface="Times New Roman" charset="0"/>
              </a:rPr>
              <a:t> </a:t>
            </a:r>
            <a:r>
              <a:rPr lang="en-US" altLang="en-US" sz="2000">
                <a:latin typeface="Times New Roman" charset="0"/>
              </a:rPr>
              <a:t>where </a:t>
            </a:r>
            <a:r>
              <a:rPr lang="en-US" altLang="en-US" sz="2000" i="1">
                <a:latin typeface="Times New Roman" charset="0"/>
              </a:rPr>
              <a:t>k</a:t>
            </a:r>
            <a:r>
              <a:rPr lang="en-US" altLang="en-US" sz="2000">
                <a:latin typeface="Times New Roman" charset="0"/>
              </a:rPr>
              <a:t> = argmax 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k</a:t>
            </a:r>
            <a:r>
              <a:rPr lang="ja-JP" altLang="en-US" sz="2000" i="1" baseline="-25000">
                <a:latin typeface="Times New Roman" charset="0"/>
              </a:rPr>
              <a:t>’</a:t>
            </a:r>
            <a:endParaRPr lang="en-US" altLang="en-US" sz="2000" i="1" baseline="-25000">
              <a:latin typeface="Times New Roman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591175" y="5924550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>
                <a:latin typeface="Times New Roman" charset="0"/>
              </a:rPr>
              <a:t>k</a:t>
            </a:r>
            <a:r>
              <a:rPr lang="ja-JP" altLang="en-US" sz="1400" i="1">
                <a:latin typeface="Times New Roman" charset="0"/>
              </a:rPr>
              <a:t>’</a:t>
            </a:r>
            <a:endParaRPr lang="en-US" altLang="en-US" sz="1400" i="1">
              <a:latin typeface="Times New Roman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6934200" y="5810251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f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>
                <a:latin typeface="Times New Roman" charset="0"/>
              </a:rPr>
              <a:t>) = </a:t>
            </a:r>
            <a:r>
              <a:rPr lang="el-GR" altLang="en-US">
                <a:latin typeface="Times New Roman" charset="0"/>
              </a:rPr>
              <a:t>Σ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i</a:t>
            </a:r>
            <a:r>
              <a:rPr lang="en-US" altLang="en-US" sz="2000" b="1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x + </a:t>
            </a:r>
            <a:r>
              <a:rPr lang="en-US" altLang="en-US" sz="2000" i="1">
                <a:latin typeface="Times New Roman" charset="0"/>
              </a:rPr>
              <a:t>b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934200" y="5038726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/>
              <a:t>w</a:t>
            </a:r>
            <a:r>
              <a:rPr lang="en-US" altLang="en-US" sz="2000"/>
              <a:t> is not needed explicitly for classification!</a:t>
            </a:r>
          </a:p>
        </p:txBody>
      </p:sp>
      <p:sp>
        <p:nvSpPr>
          <p:cNvPr id="3892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802205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86037BFE-78C4-B945-8784-3CEEAD57E827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Classification with SVMs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ea typeface="ＭＳ Ｐゴシック" charset="-128"/>
                <a:sym typeface="Symbol" charset="2"/>
              </a:rPr>
              <a:t>Given a new point </a:t>
            </a:r>
            <a:r>
              <a:rPr lang="en-US" altLang="en-US" sz="3000" b="1">
                <a:ea typeface="ＭＳ Ｐゴシック" charset="-128"/>
                <a:sym typeface="Symbol" charset="2"/>
              </a:rPr>
              <a:t>x</a:t>
            </a:r>
            <a:r>
              <a:rPr lang="en-US" altLang="en-US" sz="3000">
                <a:ea typeface="ＭＳ Ｐゴシック" charset="-128"/>
                <a:sym typeface="Symbol" charset="2"/>
              </a:rPr>
              <a:t>, we can score its projection onto the hyperplane normal:</a:t>
            </a:r>
          </a:p>
          <a:p>
            <a:pPr lvl="1" eaLnBrk="1" hangingPunct="1"/>
            <a:r>
              <a:rPr lang="en-US" altLang="en-US" sz="2800">
                <a:ea typeface="ＭＳ Ｐゴシック" charset="-128"/>
                <a:sym typeface="Symbol" charset="2"/>
              </a:rPr>
              <a:t>I.e., compute score: </a:t>
            </a:r>
            <a:r>
              <a:rPr lang="en-US" altLang="en-US" sz="2800" b="1">
                <a:ea typeface="ＭＳ Ｐゴシック" charset="-128"/>
                <a:sym typeface="Symbol" charset="2"/>
              </a:rPr>
              <a:t>w</a:t>
            </a:r>
            <a:r>
              <a:rPr lang="en-US" altLang="en-US" sz="2800" b="1" baseline="30000">
                <a:ea typeface="ＭＳ Ｐゴシック" charset="-128"/>
                <a:sym typeface="Symbol" charset="2"/>
              </a:rPr>
              <a:t>T</a:t>
            </a:r>
            <a:r>
              <a:rPr lang="en-US" altLang="en-US" sz="2800" b="1">
                <a:ea typeface="ＭＳ Ｐゴシック" charset="-128"/>
                <a:sym typeface="Symbol" charset="2"/>
              </a:rPr>
              <a:t>x</a:t>
            </a:r>
            <a:r>
              <a:rPr lang="en-US" altLang="en-US" sz="2800">
                <a:ea typeface="ＭＳ Ｐゴシック" charset="-128"/>
                <a:sym typeface="Symbol" charset="2"/>
              </a:rPr>
              <a:t> + </a:t>
            </a:r>
            <a:r>
              <a:rPr lang="en-US" altLang="en-US" sz="2800" i="1">
                <a:ea typeface="ＭＳ Ｐゴシック" charset="-128"/>
                <a:sym typeface="Symbol" charset="2"/>
              </a:rPr>
              <a:t>b</a:t>
            </a:r>
            <a:r>
              <a:rPr lang="en-US" altLang="en-US" sz="2800">
                <a:ea typeface="ＭＳ Ｐゴシック" charset="-128"/>
                <a:sym typeface="Symbol" charset="2"/>
              </a:rPr>
              <a:t> </a:t>
            </a:r>
            <a:r>
              <a:rPr lang="en-US" altLang="en-US">
                <a:ea typeface="ＭＳ Ｐゴシック" charset="-128"/>
              </a:rPr>
              <a:t>= </a:t>
            </a:r>
            <a:r>
              <a:rPr lang="el-GR" altLang="en-US">
                <a:ea typeface="ＭＳ Ｐゴシック" charset="-128"/>
              </a:rPr>
              <a:t>Σ</a:t>
            </a:r>
            <a:r>
              <a:rPr lang="el-GR" altLang="en-US" i="1">
                <a:ea typeface="ＭＳ Ｐゴシック" charset="-128"/>
              </a:rPr>
              <a:t>α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 i="1">
                <a:ea typeface="ＭＳ Ｐゴシック" charset="-128"/>
              </a:rPr>
              <a:t>y</a:t>
            </a:r>
            <a:r>
              <a:rPr lang="en-US" altLang="en-US" i="1" baseline="-25000">
                <a:ea typeface="ＭＳ Ｐゴシック" charset="-128"/>
              </a:rPr>
              <a:t>i</a:t>
            </a:r>
            <a:r>
              <a:rPr lang="en-US" altLang="en-US" b="1">
                <a:ea typeface="ＭＳ Ｐゴシック" charset="-128"/>
              </a:rPr>
              <a:t>x</a:t>
            </a:r>
            <a:r>
              <a:rPr lang="en-US" altLang="en-US" b="1" baseline="-25000">
                <a:ea typeface="ＭＳ Ｐゴシック" charset="-128"/>
              </a:rPr>
              <a:t>i</a:t>
            </a:r>
            <a:r>
              <a:rPr lang="en-US" altLang="en-US" b="1" baseline="30000">
                <a:ea typeface="ＭＳ Ｐゴシック" charset="-128"/>
              </a:rPr>
              <a:t>T</a:t>
            </a:r>
            <a:r>
              <a:rPr lang="en-US" altLang="en-US" b="1">
                <a:ea typeface="ＭＳ Ｐゴシック" charset="-128"/>
              </a:rPr>
              <a:t>x + </a:t>
            </a:r>
            <a:r>
              <a:rPr lang="en-US" altLang="en-US" i="1">
                <a:ea typeface="ＭＳ Ｐゴシック" charset="-128"/>
              </a:rPr>
              <a:t>b</a:t>
            </a:r>
          </a:p>
          <a:p>
            <a:pPr lvl="2" eaLnBrk="1" hangingPunct="1"/>
            <a:r>
              <a:rPr lang="en-US" altLang="en-US">
                <a:ea typeface="ＭＳ Ｐゴシック" charset="-128"/>
              </a:rPr>
              <a:t>Decide class based on whether &lt; or &gt; 0</a:t>
            </a:r>
          </a:p>
          <a:p>
            <a:pPr lvl="1" eaLnBrk="1" hangingPunct="1"/>
            <a:endParaRPr lang="en-US" altLang="en-US" i="1">
              <a:ea typeface="ＭＳ Ｐゴシック" charset="-128"/>
            </a:endParaRPr>
          </a:p>
          <a:p>
            <a:pPr lvl="1" eaLnBrk="1" hangingPunct="1"/>
            <a:r>
              <a:rPr lang="en-US" altLang="en-US" sz="2800">
                <a:ea typeface="ＭＳ Ｐゴシック" charset="-128"/>
                <a:sym typeface="Symbol" charset="2"/>
              </a:rPr>
              <a:t>Can set confidence threshold </a:t>
            </a:r>
            <a:r>
              <a:rPr lang="en-US" altLang="en-US" sz="2800" i="1">
                <a:ea typeface="ＭＳ Ｐゴシック" charset="-128"/>
                <a:sym typeface="Symbol" charset="2"/>
              </a:rPr>
              <a:t>t</a:t>
            </a:r>
            <a:r>
              <a:rPr lang="en-US" altLang="en-US" sz="2800">
                <a:ea typeface="ＭＳ Ｐゴシック" charset="-128"/>
                <a:sym typeface="Symbol" charset="2"/>
              </a:rPr>
              <a:t>.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7467600" y="4419600"/>
            <a:ext cx="1981200" cy="1981200"/>
            <a:chOff x="3744" y="1536"/>
            <a:chExt cx="1248" cy="1248"/>
          </a:xfrm>
        </p:grpSpPr>
        <p:sp>
          <p:nvSpPr>
            <p:cNvPr id="39958" name="Oval 5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9" name="Oval 6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0" name="Oval 7"/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1" name="Oval 8"/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2" name="Oval 9"/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3" name="Oval 10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4" name="Oval 11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5" name="Rectangle 12"/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6" name="Rectangle 13"/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7" name="Rectangle 14"/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8" name="Rectangle 15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9" name="Rectangle 16"/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0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1" name="Rectangle 18"/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2" name="Oval 19"/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3" name="Oval 20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4" name="Oval 21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5" name="Rectangle 22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6" name="Rectangle 2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7" name="Rectangle 24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8" name="Oval 25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9" name="Oval 26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9941" name="Line 27"/>
          <p:cNvSpPr>
            <a:spLocks noChangeShapeType="1"/>
          </p:cNvSpPr>
          <p:nvPr/>
        </p:nvSpPr>
        <p:spPr bwMode="auto">
          <a:xfrm>
            <a:off x="7391400" y="4495800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2" name="Group 28"/>
          <p:cNvGrpSpPr>
            <a:grpSpLocks/>
          </p:cNvGrpSpPr>
          <p:nvPr/>
        </p:nvGrpSpPr>
        <p:grpSpPr bwMode="auto">
          <a:xfrm>
            <a:off x="7162800" y="4267200"/>
            <a:ext cx="2438400" cy="1981200"/>
            <a:chOff x="3552" y="1440"/>
            <a:chExt cx="1536" cy="1248"/>
          </a:xfrm>
        </p:grpSpPr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0"/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3" name="Group 31"/>
          <p:cNvGrpSpPr>
            <a:grpSpLocks/>
          </p:cNvGrpSpPr>
          <p:nvPr/>
        </p:nvGrpSpPr>
        <p:grpSpPr bwMode="auto">
          <a:xfrm>
            <a:off x="7772400" y="4876800"/>
            <a:ext cx="1155700" cy="914400"/>
            <a:chOff x="3936" y="1824"/>
            <a:chExt cx="728" cy="576"/>
          </a:xfrm>
        </p:grpSpPr>
        <p:sp>
          <p:nvSpPr>
            <p:cNvPr id="39951" name="Oval 32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2" name="Rectangle 33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3" name="Rectangle 34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4" name="Rectangle 35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5" name="Oval 36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10373" name="AutoShape 37"/>
          <p:cNvSpPr>
            <a:spLocks noChangeArrowheads="1"/>
          </p:cNvSpPr>
          <p:nvPr/>
        </p:nvSpPr>
        <p:spPr bwMode="auto">
          <a:xfrm>
            <a:off x="7696200" y="4876800"/>
            <a:ext cx="228600" cy="2286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5" name="Text Box 38"/>
          <p:cNvSpPr txBox="1">
            <a:spLocks noChangeArrowheads="1"/>
          </p:cNvSpPr>
          <p:nvPr/>
        </p:nvSpPr>
        <p:spPr bwMode="auto">
          <a:xfrm>
            <a:off x="9051925" y="6110288"/>
            <a:ext cx="41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charset="0"/>
              </a:rPr>
              <a:t>-1</a:t>
            </a:r>
            <a:endParaRPr lang="en-US" altLang="en-US" sz="1400">
              <a:latin typeface="Rockwell" charset="0"/>
            </a:endParaRPr>
          </a:p>
        </p:txBody>
      </p:sp>
      <p:sp>
        <p:nvSpPr>
          <p:cNvPr id="39946" name="Text Box 39"/>
          <p:cNvSpPr txBox="1">
            <a:spLocks noChangeArrowheads="1"/>
          </p:cNvSpPr>
          <p:nvPr/>
        </p:nvSpPr>
        <p:spPr bwMode="auto">
          <a:xfrm>
            <a:off x="9290051" y="5927726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charset="0"/>
              </a:rPr>
              <a:t>0</a:t>
            </a:r>
            <a:endParaRPr lang="en-US" altLang="en-US" sz="1400">
              <a:latin typeface="Rockwell" charset="0"/>
            </a:endParaRPr>
          </a:p>
        </p:txBody>
      </p:sp>
      <p:sp>
        <p:nvSpPr>
          <p:cNvPr id="39947" name="Text Box 40"/>
          <p:cNvSpPr txBox="1">
            <a:spLocks noChangeArrowheads="1"/>
          </p:cNvSpPr>
          <p:nvPr/>
        </p:nvSpPr>
        <p:spPr bwMode="auto">
          <a:xfrm>
            <a:off x="9518651" y="57150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charset="0"/>
              </a:rPr>
              <a:t>1</a:t>
            </a:r>
            <a:endParaRPr lang="en-US" altLang="en-US" sz="1400">
              <a:latin typeface="Rockwell" charset="0"/>
            </a:endParaRPr>
          </a:p>
        </p:txBody>
      </p:sp>
      <p:sp>
        <p:nvSpPr>
          <p:cNvPr id="910377" name="Line 41"/>
          <p:cNvSpPr>
            <a:spLocks noChangeShapeType="1"/>
          </p:cNvSpPr>
          <p:nvPr/>
        </p:nvSpPr>
        <p:spPr bwMode="auto">
          <a:xfrm>
            <a:off x="5638800" y="4724400"/>
            <a:ext cx="1981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Text Box 42"/>
          <p:cNvSpPr txBox="1">
            <a:spLocks noChangeArrowheads="1"/>
          </p:cNvSpPr>
          <p:nvPr/>
        </p:nvSpPr>
        <p:spPr bwMode="auto">
          <a:xfrm>
            <a:off x="2895600" y="4953000"/>
            <a:ext cx="289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 Unicode MS" charset="0"/>
              </a:rPr>
              <a:t>Score &gt; </a:t>
            </a:r>
            <a:r>
              <a:rPr lang="en-US" altLang="en-US" i="1">
                <a:latin typeface="Arial Unicode MS" charset="0"/>
              </a:rPr>
              <a:t>t</a:t>
            </a:r>
            <a:r>
              <a:rPr lang="en-US" altLang="en-US">
                <a:latin typeface="Arial Unicode MS" charset="0"/>
              </a:rPr>
              <a:t>: yes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 Unicode MS" charset="0"/>
              </a:rPr>
              <a:t>Score &lt; -</a:t>
            </a:r>
            <a:r>
              <a:rPr lang="en-US" altLang="en-US" i="1">
                <a:latin typeface="Arial Unicode MS" charset="0"/>
              </a:rPr>
              <a:t>t</a:t>
            </a:r>
            <a:r>
              <a:rPr lang="en-US" altLang="en-US">
                <a:latin typeface="Arial Unicode MS" charset="0"/>
              </a:rPr>
              <a:t>: no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 Unicode MS" charset="0"/>
              </a:rPr>
              <a:t>Else: don’t know</a:t>
            </a:r>
          </a:p>
        </p:txBody>
      </p:sp>
      <p:sp>
        <p:nvSpPr>
          <p:cNvPr id="3995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  <p:extLst>
      <p:ext uri="{BB962C8B-B14F-4D97-AF65-F5344CB8AC3E}">
        <p14:creationId xmlns:p14="http://schemas.microsoft.com/office/powerpoint/2010/main" val="42735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73" grpId="0" animBg="1"/>
      <p:bldP spid="9103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A3218C9E-14DD-7348-AFCE-1B17FD90C9C9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Linear SVMs:  Summary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ea typeface="ＭＳ Ｐゴシック" charset="-128"/>
              </a:rPr>
              <a:t>The classifier is a </a:t>
            </a:r>
            <a:r>
              <a:rPr lang="en-US" altLang="en-US" sz="2000" i="1">
                <a:ea typeface="ＭＳ Ｐゴシック" charset="-128"/>
              </a:rPr>
              <a:t>separating hyperplane.</a:t>
            </a:r>
          </a:p>
          <a:p>
            <a:pPr eaLnBrk="1" hangingPunct="1"/>
            <a:endParaRPr lang="en-US" altLang="en-US" sz="1000">
              <a:ea typeface="ＭＳ Ｐゴシック" charset="-128"/>
            </a:endParaRP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The most “important” training points are the support vectors; they define the hyperplane.</a:t>
            </a:r>
          </a:p>
          <a:p>
            <a:pPr eaLnBrk="1" hangingPunct="1"/>
            <a:endParaRPr lang="en-US" altLang="en-US" sz="1000">
              <a:ea typeface="ＭＳ Ｐゴシック" charset="-128"/>
            </a:endParaRP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Quadratic optimization algorithms can identify which training points 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 </a:t>
            </a:r>
            <a:r>
              <a:rPr lang="en-US" altLang="en-US" sz="2000">
                <a:ea typeface="ＭＳ Ｐゴシック" charset="-128"/>
              </a:rPr>
              <a:t>are support vectors with non-zero Lagrangian multipliers </a:t>
            </a:r>
            <a:r>
              <a:rPr lang="el-GR" altLang="en-US" sz="2000" i="1">
                <a:ea typeface="ＭＳ Ｐゴシック" charset="-128"/>
              </a:rPr>
              <a:t>α</a:t>
            </a:r>
            <a:r>
              <a:rPr lang="en-US" altLang="en-US" sz="2000" i="1" baseline="-25000">
                <a:ea typeface="ＭＳ Ｐゴシック" charset="-128"/>
              </a:rPr>
              <a:t>i</a:t>
            </a:r>
            <a:r>
              <a:rPr lang="en-US" altLang="en-US" sz="2000" b="1" i="1">
                <a:ea typeface="ＭＳ Ｐゴシック" charset="-128"/>
              </a:rPr>
              <a:t>.</a:t>
            </a:r>
            <a:r>
              <a:rPr lang="en-US" altLang="en-US" sz="2000" i="1">
                <a:ea typeface="ＭＳ Ｐゴシック" charset="-128"/>
              </a:rPr>
              <a:t> </a:t>
            </a:r>
          </a:p>
          <a:p>
            <a:pPr eaLnBrk="1" hangingPunct="1"/>
            <a:endParaRPr lang="en-US" altLang="en-US" sz="1000">
              <a:ea typeface="ＭＳ Ｐゴシック" charset="-128"/>
            </a:endParaRP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Both in the dual formulation of the problem and in the solution, training points appear only inside inner products: </a:t>
            </a:r>
            <a:endParaRPr lang="en-US" altLang="en-US" sz="2000" b="1" baseline="-25000">
              <a:ea typeface="ＭＳ Ｐゴシック" charset="-128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324100" y="5143500"/>
            <a:ext cx="4152900" cy="11557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charset="0"/>
              </a:rPr>
              <a:t>Find </a:t>
            </a:r>
            <a:r>
              <a:rPr lang="el-GR" altLang="en-US" sz="1600" i="1">
                <a:latin typeface="Times New Roman" charset="0"/>
              </a:rPr>
              <a:t>α</a:t>
            </a:r>
            <a:r>
              <a:rPr lang="en-US" altLang="en-US" sz="1600" i="1" baseline="-25000">
                <a:latin typeface="Times New Roman" charset="0"/>
              </a:rPr>
              <a:t>1</a:t>
            </a:r>
            <a:r>
              <a:rPr lang="en-US" altLang="en-US" sz="1600" i="1">
                <a:latin typeface="Times New Roman" charset="0"/>
              </a:rPr>
              <a:t>…</a:t>
            </a:r>
            <a:r>
              <a:rPr lang="el-GR" altLang="en-US" sz="1600" i="1">
                <a:latin typeface="Times New Roman" charset="0"/>
              </a:rPr>
              <a:t>α</a:t>
            </a:r>
            <a:r>
              <a:rPr lang="en-US" altLang="en-US" sz="1600" i="1" baseline="-25000">
                <a:latin typeface="Times New Roman" charset="0"/>
              </a:rPr>
              <a:t>N</a:t>
            </a:r>
            <a:r>
              <a:rPr lang="en-US" altLang="en-US" sz="1600" baseline="-25000">
                <a:latin typeface="Times New Roman" charset="0"/>
              </a:rPr>
              <a:t> </a:t>
            </a:r>
            <a:r>
              <a:rPr lang="en-US" altLang="en-US" sz="1600">
                <a:latin typeface="Times New Roman" charset="0"/>
              </a:rPr>
              <a:t>such that</a:t>
            </a:r>
          </a:p>
          <a:p>
            <a:pPr eaLnBrk="1" hangingPunct="1"/>
            <a:r>
              <a:rPr lang="en-US" altLang="en-US" sz="1600" b="1">
                <a:latin typeface="Times New Roman" charset="0"/>
              </a:rPr>
              <a:t>Q</a:t>
            </a:r>
            <a:r>
              <a:rPr lang="en-US" altLang="en-US" sz="1600">
                <a:latin typeface="Times New Roman" charset="0"/>
              </a:rPr>
              <a:t>(</a:t>
            </a:r>
            <a:r>
              <a:rPr lang="el-GR" altLang="en-US" sz="1800" b="1">
                <a:latin typeface="Times New Roman" charset="0"/>
              </a:rPr>
              <a:t>α</a:t>
            </a:r>
            <a:r>
              <a:rPr lang="en-US" altLang="en-US" sz="1600">
                <a:latin typeface="Times New Roman" charset="0"/>
              </a:rPr>
              <a:t>)</a:t>
            </a:r>
            <a:r>
              <a:rPr lang="en-US" altLang="en-US" sz="1600" b="1">
                <a:latin typeface="Times New Roman" charset="0"/>
              </a:rPr>
              <a:t> =</a:t>
            </a:r>
            <a:r>
              <a:rPr lang="el-GR" altLang="en-US" sz="1800">
                <a:latin typeface="Times New Roman" charset="0"/>
              </a:rPr>
              <a:t>Σ</a:t>
            </a:r>
            <a:r>
              <a:rPr lang="el-GR" altLang="en-US" sz="1600" i="1">
                <a:latin typeface="Times New Roman" charset="0"/>
              </a:rPr>
              <a:t>α</a:t>
            </a:r>
            <a:r>
              <a:rPr lang="en-US" altLang="en-US" sz="1600" i="1" baseline="-25000">
                <a:latin typeface="Times New Roman" charset="0"/>
              </a:rPr>
              <a:t>i</a:t>
            </a:r>
            <a:r>
              <a:rPr lang="en-US" altLang="en-US" sz="1600" baseline="-25000">
                <a:latin typeface="Times New Roman" charset="0"/>
              </a:rPr>
              <a:t>  </a:t>
            </a:r>
            <a:r>
              <a:rPr lang="en-US" altLang="en-US" sz="1600">
                <a:latin typeface="Times New Roman" charset="0"/>
              </a:rPr>
              <a:t>- </a:t>
            </a:r>
            <a:r>
              <a:rPr lang="en-US" altLang="en-US" sz="1600" b="1">
                <a:latin typeface="Times New Roman" charset="0"/>
              </a:rPr>
              <a:t>½</a:t>
            </a:r>
            <a:r>
              <a:rPr lang="el-GR" altLang="en-US" sz="1800">
                <a:latin typeface="Times New Roman" charset="0"/>
              </a:rPr>
              <a:t>ΣΣ</a:t>
            </a:r>
            <a:r>
              <a:rPr lang="el-GR" altLang="en-US" sz="1600" i="1">
                <a:latin typeface="Times New Roman" charset="0"/>
              </a:rPr>
              <a:t>α</a:t>
            </a:r>
            <a:r>
              <a:rPr lang="en-US" altLang="en-US" sz="1600" i="1" baseline="-25000">
                <a:latin typeface="Times New Roman" charset="0"/>
              </a:rPr>
              <a:t>i</a:t>
            </a:r>
            <a:r>
              <a:rPr lang="el-GR" altLang="en-US" sz="1600" i="1">
                <a:latin typeface="Times New Roman" charset="0"/>
              </a:rPr>
              <a:t>α</a:t>
            </a:r>
            <a:r>
              <a:rPr lang="en-US" altLang="en-US" sz="1600" i="1" baseline="-25000">
                <a:latin typeface="Times New Roman" charset="0"/>
              </a:rPr>
              <a:t>j</a:t>
            </a:r>
            <a:r>
              <a:rPr lang="en-US" altLang="en-US" sz="1600" i="1">
                <a:latin typeface="Times New Roman" charset="0"/>
              </a:rPr>
              <a:t>y</a:t>
            </a:r>
            <a:r>
              <a:rPr lang="en-US" altLang="en-US" sz="1600" i="1" baseline="-25000">
                <a:latin typeface="Times New Roman" charset="0"/>
              </a:rPr>
              <a:t>i</a:t>
            </a:r>
            <a:r>
              <a:rPr lang="en-US" altLang="en-US" sz="1600" i="1">
                <a:latin typeface="Times New Roman" charset="0"/>
              </a:rPr>
              <a:t>y</a:t>
            </a:r>
            <a:r>
              <a:rPr lang="en-US" altLang="en-US" sz="1600" i="1" baseline="-25000">
                <a:latin typeface="Times New Roman" charset="0"/>
              </a:rPr>
              <a:t>j</a:t>
            </a:r>
            <a:r>
              <a:rPr lang="en-US" altLang="en-US" sz="1600" b="1">
                <a:latin typeface="Times New Roman" charset="0"/>
              </a:rPr>
              <a:t>x</a:t>
            </a:r>
            <a:r>
              <a:rPr lang="en-US" altLang="en-US" sz="1600" b="1" baseline="-25000">
                <a:latin typeface="Times New Roman" charset="0"/>
              </a:rPr>
              <a:t>i</a:t>
            </a:r>
            <a:r>
              <a:rPr lang="en-US" altLang="en-US" sz="1600" b="1" baseline="30000">
                <a:latin typeface="Times New Roman" charset="0"/>
              </a:rPr>
              <a:t>T</a:t>
            </a:r>
            <a:r>
              <a:rPr lang="en-US" altLang="en-US" sz="1600" b="1">
                <a:latin typeface="Times New Roman" charset="0"/>
              </a:rPr>
              <a:t>x</a:t>
            </a:r>
            <a:r>
              <a:rPr lang="en-US" altLang="en-US" sz="1600" b="1" baseline="-25000">
                <a:latin typeface="Times New Roman" charset="0"/>
              </a:rPr>
              <a:t>j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sz="1600">
                <a:latin typeface="Times New Roman" charset="0"/>
              </a:rPr>
              <a:t>is maximized and </a:t>
            </a:r>
          </a:p>
          <a:p>
            <a:pPr eaLnBrk="1" hangingPunct="1"/>
            <a:r>
              <a:rPr lang="en-US" altLang="en-US" sz="1600">
                <a:latin typeface="Times New Roman" charset="0"/>
              </a:rPr>
              <a:t>(1)</a:t>
            </a:r>
            <a:r>
              <a:rPr lang="en-US" altLang="en-US" sz="1800">
                <a:latin typeface="Times New Roman" charset="0"/>
              </a:rPr>
              <a:t>  </a:t>
            </a:r>
            <a:r>
              <a:rPr lang="el-GR" altLang="en-US" sz="1800">
                <a:latin typeface="Times New Roman" charset="0"/>
              </a:rPr>
              <a:t>Σ</a:t>
            </a:r>
            <a:r>
              <a:rPr lang="el-GR" altLang="en-US" sz="1600" i="1">
                <a:latin typeface="Times New Roman" charset="0"/>
              </a:rPr>
              <a:t>α</a:t>
            </a:r>
            <a:r>
              <a:rPr lang="en-US" altLang="en-US" sz="1600" i="1" baseline="-25000">
                <a:latin typeface="Times New Roman" charset="0"/>
              </a:rPr>
              <a:t>i</a:t>
            </a:r>
            <a:r>
              <a:rPr lang="en-US" altLang="en-US" sz="1600" i="1">
                <a:latin typeface="Times New Roman" charset="0"/>
              </a:rPr>
              <a:t>y</a:t>
            </a:r>
            <a:r>
              <a:rPr lang="en-US" altLang="en-US" sz="1600" i="1" baseline="-25000">
                <a:latin typeface="Times New Roman" charset="0"/>
              </a:rPr>
              <a:t>i</a:t>
            </a:r>
            <a:r>
              <a:rPr lang="en-US" altLang="en-US" sz="1600" baseline="-25000">
                <a:latin typeface="Times New Roman" charset="0"/>
              </a:rPr>
              <a:t> </a:t>
            </a:r>
            <a:r>
              <a:rPr lang="en-US" altLang="en-US" sz="1600">
                <a:latin typeface="Times New Roman" charset="0"/>
              </a:rPr>
              <a:t>= 0</a:t>
            </a:r>
          </a:p>
          <a:p>
            <a:pPr eaLnBrk="1" hangingPunct="1"/>
            <a:r>
              <a:rPr lang="en-US" altLang="en-US" sz="1600">
                <a:latin typeface="Times New Roman" charset="0"/>
              </a:rPr>
              <a:t>(2)  0 </a:t>
            </a:r>
            <a:r>
              <a:rPr lang="en-US" altLang="en-US" sz="1600" b="1">
                <a:latin typeface="Times New Roman" charset="0"/>
              </a:rPr>
              <a:t>≤</a:t>
            </a:r>
            <a:r>
              <a:rPr lang="en-US" altLang="en-US" sz="1600">
                <a:latin typeface="Times New Roman" charset="0"/>
              </a:rPr>
              <a:t> </a:t>
            </a:r>
            <a:r>
              <a:rPr lang="el-GR" altLang="en-US" sz="1600" i="1">
                <a:latin typeface="Times New Roman" charset="0"/>
              </a:rPr>
              <a:t>α</a:t>
            </a:r>
            <a:r>
              <a:rPr lang="en-US" altLang="en-US" sz="1600" i="1" baseline="-25000">
                <a:latin typeface="Times New Roman" charset="0"/>
              </a:rPr>
              <a:t>i</a:t>
            </a:r>
            <a:r>
              <a:rPr lang="en-US" altLang="en-US" sz="1600" baseline="-25000">
                <a:latin typeface="Times New Roman" charset="0"/>
              </a:rPr>
              <a:t> </a:t>
            </a:r>
            <a:r>
              <a:rPr lang="en-US" altLang="en-US" sz="1600" b="1">
                <a:latin typeface="Times New Roman" charset="0"/>
              </a:rPr>
              <a:t>≤ </a:t>
            </a:r>
            <a:r>
              <a:rPr lang="en-US" altLang="en-US" sz="1600" i="1">
                <a:latin typeface="Times New Roman" charset="0"/>
              </a:rPr>
              <a:t>C</a:t>
            </a:r>
            <a:r>
              <a:rPr lang="en-US" altLang="en-US" sz="1600">
                <a:latin typeface="Times New Roman" charset="0"/>
              </a:rPr>
              <a:t> for all </a:t>
            </a:r>
            <a:r>
              <a:rPr lang="el-GR" altLang="en-US" sz="1600" i="1">
                <a:latin typeface="Times New Roman" charset="0"/>
              </a:rPr>
              <a:t>α</a:t>
            </a:r>
            <a:r>
              <a:rPr lang="en-US" altLang="en-US" sz="1600" i="1" baseline="-25000">
                <a:latin typeface="Times New Roman" charset="0"/>
              </a:rPr>
              <a:t>i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4429125" y="5457825"/>
            <a:ext cx="419100" cy="3238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896100" y="5105401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charset="0"/>
              </a:rPr>
              <a:t>f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>
                <a:latin typeface="Times New Roman" charset="0"/>
              </a:rPr>
              <a:t>) = </a:t>
            </a:r>
            <a:r>
              <a:rPr lang="el-GR" altLang="en-US">
                <a:latin typeface="Times New Roman" charset="0"/>
              </a:rPr>
              <a:t>Σ</a:t>
            </a:r>
            <a:r>
              <a:rPr lang="el-GR" altLang="en-US" sz="2000" i="1">
                <a:latin typeface="Times New Roman" charset="0"/>
              </a:rPr>
              <a:t>α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i="1">
                <a:latin typeface="Times New Roman" charset="0"/>
              </a:rPr>
              <a:t>y</a:t>
            </a:r>
            <a:r>
              <a:rPr lang="en-US" altLang="en-US" sz="2000" i="1" baseline="-25000">
                <a:latin typeface="Times New Roman" charset="0"/>
              </a:rPr>
              <a:t>i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i</a:t>
            </a:r>
            <a:r>
              <a:rPr lang="en-US" altLang="en-US" sz="2000" b="1" baseline="30000">
                <a:latin typeface="Times New Roman" charset="0"/>
              </a:rPr>
              <a:t>T</a:t>
            </a:r>
            <a:r>
              <a:rPr lang="en-US" altLang="en-US" sz="2000" b="1">
                <a:latin typeface="Times New Roman" charset="0"/>
              </a:rPr>
              <a:t>x + </a:t>
            </a:r>
            <a:r>
              <a:rPr lang="en-US" altLang="en-US" sz="2000" i="1">
                <a:latin typeface="Times New Roman" charset="0"/>
              </a:rPr>
              <a:t>b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8162925" y="5219700"/>
            <a:ext cx="438150" cy="3238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63E28B35-752D-DA48-9E04-54EBB6CFBC28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Non-linear SVMs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3532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Datasets that are linearly separable (with some noise) work out great:</a:t>
            </a: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r>
              <a:rPr lang="en-US" altLang="en-US" sz="2000" dirty="0">
                <a:ea typeface="ＭＳ Ｐゴシック" charset="-128"/>
              </a:rPr>
              <a:t>But what are we going to do if the dataset is just too hard? </a:t>
            </a: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r>
              <a:rPr lang="en-US" altLang="en-US" sz="2000" dirty="0">
                <a:ea typeface="ＭＳ Ｐゴシック" charset="-128"/>
              </a:rPr>
              <a:t>How about … mapping data to a higher-dimensional space: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3305175" y="6191250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3805238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114925" y="6134100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972050" y="61626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charset="0"/>
              </a:rPr>
              <a:t>0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4129088" y="5646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4586288" y="59610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4814888" y="6056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5653088" y="5970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5881688" y="57896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5462588" y="60372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6262688" y="5465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9" name="AutoShape 15"/>
          <p:cNvSpPr>
            <a:spLocks noChangeArrowheads="1"/>
          </p:cNvSpPr>
          <p:nvPr/>
        </p:nvSpPr>
        <p:spPr bwMode="auto">
          <a:xfrm>
            <a:off x="6548438" y="51609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0" name="AutoShape 16"/>
          <p:cNvSpPr>
            <a:spLocks noChangeArrowheads="1"/>
          </p:cNvSpPr>
          <p:nvPr/>
        </p:nvSpPr>
        <p:spPr bwMode="auto">
          <a:xfrm>
            <a:off x="6967538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5114925" y="4743450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5114925" y="45624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charset="0"/>
              </a:rPr>
              <a:t>x</a:t>
            </a:r>
            <a:r>
              <a:rPr lang="en-US" altLang="en-US" sz="1800" i="1" baseline="30000">
                <a:latin typeface="Times New Roman" charset="0"/>
              </a:rPr>
              <a:t>2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7200900" y="60960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charset="0"/>
              </a:rPr>
              <a:t>x</a:t>
            </a:r>
            <a:endParaRPr lang="en-US" altLang="en-US" sz="1800" i="1" baseline="30000">
              <a:latin typeface="Times New Roman" charset="0"/>
            </a:endParaRPr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>
            <a:off x="3200400" y="374332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AutoShape 22"/>
          <p:cNvSpPr>
            <a:spLocks noChangeArrowheads="1"/>
          </p:cNvSpPr>
          <p:nvPr/>
        </p:nvSpPr>
        <p:spPr bwMode="auto">
          <a:xfrm>
            <a:off x="36433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>
            <a:off x="5010150" y="3686175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Text Box 24"/>
          <p:cNvSpPr txBox="1">
            <a:spLocks noChangeArrowheads="1"/>
          </p:cNvSpPr>
          <p:nvPr/>
        </p:nvSpPr>
        <p:spPr bwMode="auto">
          <a:xfrm>
            <a:off x="4867275" y="374332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charset="0"/>
              </a:rPr>
              <a:t>0</a:t>
            </a:r>
          </a:p>
        </p:txBody>
      </p:sp>
      <p:sp>
        <p:nvSpPr>
          <p:cNvPr id="42008" name="AutoShape 25"/>
          <p:cNvSpPr>
            <a:spLocks noChangeArrowheads="1"/>
          </p:cNvSpPr>
          <p:nvPr/>
        </p:nvSpPr>
        <p:spPr bwMode="auto">
          <a:xfrm>
            <a:off x="4005263" y="3694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9" name="AutoShape 26"/>
          <p:cNvSpPr>
            <a:spLocks noChangeArrowheads="1"/>
          </p:cNvSpPr>
          <p:nvPr/>
        </p:nvSpPr>
        <p:spPr bwMode="auto">
          <a:xfrm>
            <a:off x="44815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0" name="AutoShape 27"/>
          <p:cNvSpPr>
            <a:spLocks noChangeArrowheads="1"/>
          </p:cNvSpPr>
          <p:nvPr/>
        </p:nvSpPr>
        <p:spPr bwMode="auto">
          <a:xfrm>
            <a:off x="469106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1" name="AutoShape 28"/>
          <p:cNvSpPr>
            <a:spLocks noChangeArrowheads="1"/>
          </p:cNvSpPr>
          <p:nvPr/>
        </p:nvSpPr>
        <p:spPr bwMode="auto">
          <a:xfrm>
            <a:off x="55483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2" name="AutoShape 29"/>
          <p:cNvSpPr>
            <a:spLocks noChangeArrowheads="1"/>
          </p:cNvSpPr>
          <p:nvPr/>
        </p:nvSpPr>
        <p:spPr bwMode="auto">
          <a:xfrm>
            <a:off x="57769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3" name="AutoShape 30"/>
          <p:cNvSpPr>
            <a:spLocks noChangeArrowheads="1"/>
          </p:cNvSpPr>
          <p:nvPr/>
        </p:nvSpPr>
        <p:spPr bwMode="auto">
          <a:xfrm>
            <a:off x="541496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4" name="AutoShape 31"/>
          <p:cNvSpPr>
            <a:spLocks noChangeArrowheads="1"/>
          </p:cNvSpPr>
          <p:nvPr/>
        </p:nvSpPr>
        <p:spPr bwMode="auto">
          <a:xfrm>
            <a:off x="61579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5" name="AutoShape 32"/>
          <p:cNvSpPr>
            <a:spLocks noChangeArrowheads="1"/>
          </p:cNvSpPr>
          <p:nvPr/>
        </p:nvSpPr>
        <p:spPr bwMode="auto">
          <a:xfrm>
            <a:off x="63865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6" name="AutoShape 33"/>
          <p:cNvSpPr>
            <a:spLocks noChangeArrowheads="1"/>
          </p:cNvSpPr>
          <p:nvPr/>
        </p:nvSpPr>
        <p:spPr bwMode="auto">
          <a:xfrm>
            <a:off x="6881813" y="3694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7" name="Text Box 34"/>
          <p:cNvSpPr txBox="1">
            <a:spLocks noChangeArrowheads="1"/>
          </p:cNvSpPr>
          <p:nvPr/>
        </p:nvSpPr>
        <p:spPr bwMode="auto">
          <a:xfrm>
            <a:off x="7029450" y="36861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charset="0"/>
              </a:rPr>
              <a:t>x</a:t>
            </a:r>
            <a:endParaRPr lang="en-US" altLang="en-US" sz="1800" i="1" baseline="30000">
              <a:latin typeface="Times New Roman" charset="0"/>
            </a:endParaRPr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>
            <a:off x="3200400" y="231457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AutoShape 37"/>
          <p:cNvSpPr>
            <a:spLocks noChangeArrowheads="1"/>
          </p:cNvSpPr>
          <p:nvPr/>
        </p:nvSpPr>
        <p:spPr bwMode="auto">
          <a:xfrm>
            <a:off x="36433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0" name="Line 38"/>
          <p:cNvSpPr>
            <a:spLocks noChangeShapeType="1"/>
          </p:cNvSpPr>
          <p:nvPr/>
        </p:nvSpPr>
        <p:spPr bwMode="auto">
          <a:xfrm>
            <a:off x="5010150" y="2257425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Text Box 39"/>
          <p:cNvSpPr txBox="1">
            <a:spLocks noChangeArrowheads="1"/>
          </p:cNvSpPr>
          <p:nvPr/>
        </p:nvSpPr>
        <p:spPr bwMode="auto">
          <a:xfrm>
            <a:off x="4867275" y="2314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charset="0"/>
              </a:rPr>
              <a:t>0</a:t>
            </a:r>
          </a:p>
        </p:txBody>
      </p:sp>
      <p:sp>
        <p:nvSpPr>
          <p:cNvPr id="42022" name="AutoShape 40"/>
          <p:cNvSpPr>
            <a:spLocks noChangeArrowheads="1"/>
          </p:cNvSpPr>
          <p:nvPr/>
        </p:nvSpPr>
        <p:spPr bwMode="auto">
          <a:xfrm>
            <a:off x="4005263" y="226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3" name="AutoShape 41"/>
          <p:cNvSpPr>
            <a:spLocks noChangeArrowheads="1"/>
          </p:cNvSpPr>
          <p:nvPr/>
        </p:nvSpPr>
        <p:spPr bwMode="auto">
          <a:xfrm>
            <a:off x="44815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4" name="AutoShape 42"/>
          <p:cNvSpPr>
            <a:spLocks noChangeArrowheads="1"/>
          </p:cNvSpPr>
          <p:nvPr/>
        </p:nvSpPr>
        <p:spPr bwMode="auto">
          <a:xfrm>
            <a:off x="469106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5" name="AutoShape 43"/>
          <p:cNvSpPr>
            <a:spLocks noChangeArrowheads="1"/>
          </p:cNvSpPr>
          <p:nvPr/>
        </p:nvSpPr>
        <p:spPr bwMode="auto">
          <a:xfrm>
            <a:off x="55483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6" name="AutoShape 44"/>
          <p:cNvSpPr>
            <a:spLocks noChangeArrowheads="1"/>
          </p:cNvSpPr>
          <p:nvPr/>
        </p:nvSpPr>
        <p:spPr bwMode="auto">
          <a:xfrm>
            <a:off x="57769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7" name="AutoShape 45"/>
          <p:cNvSpPr>
            <a:spLocks noChangeArrowheads="1"/>
          </p:cNvSpPr>
          <p:nvPr/>
        </p:nvSpPr>
        <p:spPr bwMode="auto">
          <a:xfrm>
            <a:off x="541496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8" name="Line 46"/>
          <p:cNvSpPr>
            <a:spLocks noChangeShapeType="1"/>
          </p:cNvSpPr>
          <p:nvPr/>
        </p:nvSpPr>
        <p:spPr bwMode="auto">
          <a:xfrm>
            <a:off x="5124450" y="2066925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Oval 47"/>
          <p:cNvSpPr>
            <a:spLocks noChangeArrowheads="1"/>
          </p:cNvSpPr>
          <p:nvPr/>
        </p:nvSpPr>
        <p:spPr bwMode="auto">
          <a:xfrm>
            <a:off x="5341938" y="22113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0" name="Oval 48"/>
          <p:cNvSpPr>
            <a:spLocks noChangeArrowheads="1"/>
          </p:cNvSpPr>
          <p:nvPr/>
        </p:nvSpPr>
        <p:spPr bwMode="auto">
          <a:xfrm>
            <a:off x="4627563" y="2201864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1" name="Line 49"/>
          <p:cNvSpPr>
            <a:spLocks noChangeShapeType="1"/>
          </p:cNvSpPr>
          <p:nvPr/>
        </p:nvSpPr>
        <p:spPr bwMode="auto">
          <a:xfrm flipH="1" flipV="1">
            <a:off x="5453064" y="2038350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50"/>
          <p:cNvSpPr>
            <a:spLocks noChangeShapeType="1"/>
          </p:cNvSpPr>
          <p:nvPr/>
        </p:nvSpPr>
        <p:spPr bwMode="auto">
          <a:xfrm flipH="1" flipV="1">
            <a:off x="4738689" y="2038350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Text Box 51"/>
          <p:cNvSpPr txBox="1">
            <a:spLocks noChangeArrowheads="1"/>
          </p:cNvSpPr>
          <p:nvPr/>
        </p:nvSpPr>
        <p:spPr bwMode="auto">
          <a:xfrm>
            <a:off x="7067550" y="22383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charset="0"/>
              </a:rPr>
              <a:t>x</a:t>
            </a:r>
            <a:endParaRPr lang="en-US" altLang="en-US" sz="1800" i="1" baseline="30000">
              <a:latin typeface="Times New Roman" charset="0"/>
            </a:endParaRPr>
          </a:p>
        </p:txBody>
      </p:sp>
      <p:sp>
        <p:nvSpPr>
          <p:cNvPr id="42034" name="Line 52"/>
          <p:cNvSpPr>
            <a:spLocks noChangeShapeType="1"/>
          </p:cNvSpPr>
          <p:nvPr/>
        </p:nvSpPr>
        <p:spPr bwMode="auto">
          <a:xfrm flipV="1">
            <a:off x="4476750" y="5048250"/>
            <a:ext cx="3181350" cy="12954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3"/>
          <p:cNvSpPr>
            <a:spLocks noChangeShapeType="1"/>
          </p:cNvSpPr>
          <p:nvPr/>
        </p:nvSpPr>
        <p:spPr bwMode="auto">
          <a:xfrm flipV="1">
            <a:off x="4471989" y="4972050"/>
            <a:ext cx="3114675" cy="12842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4"/>
          <p:cNvSpPr>
            <a:spLocks noChangeShapeType="1"/>
          </p:cNvSpPr>
          <p:nvPr/>
        </p:nvSpPr>
        <p:spPr bwMode="auto">
          <a:xfrm flipV="1">
            <a:off x="4586289" y="5143500"/>
            <a:ext cx="3057525" cy="1246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Oval 55"/>
          <p:cNvSpPr>
            <a:spLocks noChangeArrowheads="1"/>
          </p:cNvSpPr>
          <p:nvPr/>
        </p:nvSpPr>
        <p:spPr bwMode="auto">
          <a:xfrm>
            <a:off x="6199188" y="5402264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8" name="Oval 56"/>
          <p:cNvSpPr>
            <a:spLocks noChangeArrowheads="1"/>
          </p:cNvSpPr>
          <p:nvPr/>
        </p:nvSpPr>
        <p:spPr bwMode="auto">
          <a:xfrm>
            <a:off x="5808663" y="57165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9" name="Oval 57"/>
          <p:cNvSpPr>
            <a:spLocks noChangeArrowheads="1"/>
          </p:cNvSpPr>
          <p:nvPr/>
        </p:nvSpPr>
        <p:spPr bwMode="auto">
          <a:xfrm>
            <a:off x="4741863" y="5992814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40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1272796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02946D9A-BC71-9A45-A396-94AE44BCC651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Non-linear SVMs:  Feature spaces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3592513" y="32448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1971676" y="48561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622675" y="40767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3048000" y="4433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200400" y="4979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3733800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3314700" y="4122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2819400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3238500" y="5494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3733800" y="4522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4635500" y="451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4495800" y="572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2247900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3759200" y="6091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4724400" y="524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2787650" y="578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476500" y="5303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2533650" y="3779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4029075" y="4914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3648075" y="50482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3933825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2638425" y="3895725"/>
            <a:ext cx="1885950" cy="1905000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2686050" y="393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5" name="AutoShape 27"/>
          <p:cNvSpPr>
            <a:spLocks noChangeArrowheads="1"/>
          </p:cNvSpPr>
          <p:nvPr/>
        </p:nvSpPr>
        <p:spPr bwMode="auto">
          <a:xfrm>
            <a:off x="4610100" y="3913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H="1" flipV="1">
            <a:off x="7631113" y="29972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7600951" y="50847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7899400" y="4448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>
            <a:off x="7324725" y="480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0" name="AutoShape 32"/>
          <p:cNvSpPr>
            <a:spLocks noChangeArrowheads="1"/>
          </p:cNvSpPr>
          <p:nvPr/>
        </p:nvSpPr>
        <p:spPr bwMode="auto">
          <a:xfrm>
            <a:off x="7705725" y="536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8524875" y="536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7591425" y="4494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7800975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80295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8010525" y="48942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9617075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9477375" y="5741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9001125" y="3494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9007475" y="475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9705975" y="5265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8531225" y="420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9134475" y="543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>
            <a:off x="8924925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>
            <a:off x="7534275" y="5210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5" name="AutoShape 47"/>
          <p:cNvSpPr>
            <a:spLocks noChangeArrowheads="1"/>
          </p:cNvSpPr>
          <p:nvPr/>
        </p:nvSpPr>
        <p:spPr bwMode="auto">
          <a:xfrm>
            <a:off x="7153275" y="53435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6" name="AutoShape 48"/>
          <p:cNvSpPr>
            <a:spLocks noChangeArrowheads="1"/>
          </p:cNvSpPr>
          <p:nvPr/>
        </p:nvSpPr>
        <p:spPr bwMode="auto">
          <a:xfrm>
            <a:off x="8915400" y="38290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auto">
          <a:xfrm>
            <a:off x="8467725" y="3360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auto">
          <a:xfrm>
            <a:off x="9591675" y="393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6383338" y="50863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7620000" y="37338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 flipV="1">
            <a:off x="7848600" y="51054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6153150" y="37719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6134100" y="46101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AutoShape 56"/>
          <p:cNvSpPr>
            <a:spLocks noChangeArrowheads="1"/>
          </p:cNvSpPr>
          <p:nvPr/>
        </p:nvSpPr>
        <p:spPr bwMode="auto">
          <a:xfrm>
            <a:off x="5114925" y="31718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65" name="Text Box 57"/>
          <p:cNvSpPr txBox="1">
            <a:spLocks noChangeArrowheads="1"/>
          </p:cNvSpPr>
          <p:nvPr/>
        </p:nvSpPr>
        <p:spPr bwMode="auto">
          <a:xfrm>
            <a:off x="5114925" y="3571876"/>
            <a:ext cx="150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latin typeface="Times New Roman" charset="0"/>
              </a:rPr>
              <a:t>Φ</a:t>
            </a:r>
            <a:r>
              <a:rPr lang="en-US" altLang="en-US" sz="2000">
                <a:latin typeface="Times New Roman" charset="0"/>
              </a:rPr>
              <a:t>:  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 b="1" baseline="-25000">
                <a:latin typeface="Times New Roman" charset="0"/>
              </a:rPr>
              <a:t> </a:t>
            </a:r>
            <a:r>
              <a:rPr lang="en-US" altLang="en-US" sz="2000" b="1">
                <a:latin typeface="Times New Roman" charset="0"/>
              </a:rPr>
              <a:t>→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l-GR" altLang="en-US" sz="2000">
                <a:latin typeface="Times New Roman" charset="0"/>
              </a:rPr>
              <a:t>φ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>
                <a:latin typeface="Times New Roman" charset="0"/>
              </a:rPr>
              <a:t>x</a:t>
            </a:r>
            <a:r>
              <a:rPr lang="en-US" altLang="en-US" sz="2000">
                <a:latin typeface="Times New Roman" charset="0"/>
              </a:rPr>
              <a:t>)</a:t>
            </a:r>
          </a:p>
        </p:txBody>
      </p:sp>
      <p:sp>
        <p:nvSpPr>
          <p:cNvPr id="43066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1452888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33426"/>
            <a:ext cx="7772400" cy="461963"/>
          </a:xfrm>
        </p:spPr>
        <p:txBody>
          <a:bodyPr>
            <a:normAutofit fontScale="90000"/>
          </a:bodyPr>
          <a:lstStyle/>
          <a:p>
            <a:r>
              <a:rPr lang="en-GB" altLang="en-US" sz="3200"/>
              <a:t>Support Vector Machines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SVMs pick </a:t>
            </a:r>
            <a:r>
              <a:rPr lang="en-GB" altLang="en-US">
                <a:solidFill>
                  <a:srgbClr val="0000FF"/>
                </a:solidFill>
              </a:rPr>
              <a:t>best</a:t>
            </a:r>
            <a:r>
              <a:rPr lang="en-GB" altLang="en-US"/>
              <a:t> separating hyperplane according to some criterion</a:t>
            </a:r>
          </a:p>
          <a:p>
            <a:pPr lvl="1"/>
            <a:r>
              <a:rPr lang="en-GB" altLang="en-US" sz="2800"/>
              <a:t>e.g. maximum margin</a:t>
            </a:r>
          </a:p>
          <a:p>
            <a:r>
              <a:rPr lang="en-GB" altLang="en-US"/>
              <a:t>Training process is an </a:t>
            </a:r>
            <a:r>
              <a:rPr lang="en-GB" altLang="en-US">
                <a:solidFill>
                  <a:srgbClr val="0000FF"/>
                </a:solidFill>
              </a:rPr>
              <a:t>optimisation</a:t>
            </a:r>
          </a:p>
          <a:p>
            <a:r>
              <a:rPr lang="en-GB" altLang="en-US"/>
              <a:t>Training set is effectively reduced to a relatively small number of </a:t>
            </a:r>
            <a:r>
              <a:rPr lang="en-GB" altLang="en-US">
                <a:solidFill>
                  <a:srgbClr val="0000FF"/>
                </a:solidFill>
              </a:rPr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FA1F3B80-926D-3C41-9664-D769CB413717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“Kernel Trick”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charset="-128"/>
              </a:rPr>
              <a:t>The linear classifier relies on an inner product between vectors </a:t>
            </a:r>
            <a:r>
              <a:rPr lang="en-US" altLang="en-US" sz="2000" i="1">
                <a:ea typeface="ＭＳ Ｐゴシック" charset="-128"/>
              </a:rPr>
              <a:t>K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>
                <a:ea typeface="ＭＳ Ｐゴシック" charset="-128"/>
              </a:rPr>
              <a:t>,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  <a:r>
              <a:rPr lang="en-US" altLang="en-US" sz="2000">
                <a:ea typeface="ＭＳ Ｐゴシック" charset="-128"/>
              </a:rPr>
              <a:t>)=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 b="1" baseline="30000">
                <a:ea typeface="ＭＳ Ｐゴシック" charset="-128"/>
              </a:rPr>
              <a:t>T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If every datapoint is mapped into high-dimensional space via some transformation </a:t>
            </a:r>
            <a:r>
              <a:rPr lang="el-GR" altLang="en-US" sz="2000">
                <a:ea typeface="ＭＳ Ｐゴシック" charset="-128"/>
              </a:rPr>
              <a:t>Φ</a:t>
            </a:r>
            <a:r>
              <a:rPr lang="en-US" altLang="en-US" sz="2000">
                <a:ea typeface="ＭＳ Ｐゴシック" charset="-128"/>
              </a:rPr>
              <a:t>:  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 </a:t>
            </a:r>
            <a:r>
              <a:rPr lang="en-US" altLang="en-US" sz="2000" b="1">
                <a:ea typeface="ＭＳ Ｐゴシック" charset="-128"/>
              </a:rPr>
              <a:t>→</a:t>
            </a:r>
            <a:r>
              <a:rPr lang="en-US" altLang="en-US" sz="2000">
                <a:ea typeface="ＭＳ Ｐゴシック" charset="-128"/>
              </a:rPr>
              <a:t> </a:t>
            </a:r>
            <a:r>
              <a:rPr lang="el-GR" altLang="en-US" sz="2000">
                <a:ea typeface="ＭＳ Ｐゴシック" charset="-128"/>
              </a:rPr>
              <a:t>φ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>
                <a:ea typeface="ＭＳ Ｐゴシック" charset="-128"/>
              </a:rPr>
              <a:t>), the inner product becomes:</a:t>
            </a:r>
          </a:p>
          <a:p>
            <a:pPr algn="ctr" eaLnBrk="1" hangingPunct="1">
              <a:buFont typeface="Wingdings" charset="2"/>
              <a:buNone/>
            </a:pPr>
            <a:r>
              <a:rPr lang="en-US" altLang="en-US" sz="2000" i="1">
                <a:ea typeface="ＭＳ Ｐゴシック" charset="-128"/>
              </a:rPr>
              <a:t>K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>
                <a:ea typeface="ＭＳ Ｐゴシック" charset="-128"/>
              </a:rPr>
              <a:t>,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  <a:r>
              <a:rPr lang="en-US" altLang="en-US" sz="2000">
                <a:ea typeface="ＭＳ Ｐゴシック" charset="-128"/>
              </a:rPr>
              <a:t>)= </a:t>
            </a:r>
            <a:r>
              <a:rPr lang="el-GR" altLang="en-US" sz="2000">
                <a:ea typeface="ＭＳ Ｐゴシック" charset="-128"/>
              </a:rPr>
              <a:t>φ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>
                <a:ea typeface="ＭＳ Ｐゴシック" charset="-128"/>
              </a:rPr>
              <a:t>)</a:t>
            </a:r>
            <a:r>
              <a:rPr lang="en-US" altLang="en-US" sz="2000" b="1" baseline="-25000">
                <a:ea typeface="ＭＳ Ｐゴシック" charset="-128"/>
              </a:rPr>
              <a:t> </a:t>
            </a:r>
            <a:r>
              <a:rPr lang="en-US" altLang="en-US" sz="2000" b="1" baseline="30000">
                <a:ea typeface="ＭＳ Ｐゴシック" charset="-128"/>
              </a:rPr>
              <a:t>T</a:t>
            </a:r>
            <a:r>
              <a:rPr lang="el-GR" altLang="en-US" sz="2000">
                <a:ea typeface="ＭＳ Ｐゴシック" charset="-128"/>
              </a:rPr>
              <a:t>φ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  <a:r>
              <a:rPr lang="en-US" altLang="en-US" sz="2000">
                <a:ea typeface="ＭＳ Ｐゴシック" charset="-128"/>
              </a:rPr>
              <a:t>)</a:t>
            </a: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A </a:t>
            </a:r>
            <a:r>
              <a:rPr lang="en-US" altLang="en-US" sz="2000" i="1">
                <a:ea typeface="ＭＳ Ｐゴシック" charset="-128"/>
              </a:rPr>
              <a:t>kernel function</a:t>
            </a:r>
            <a:r>
              <a:rPr lang="en-US" altLang="en-US" sz="2000">
                <a:ea typeface="ＭＳ Ｐゴシック" charset="-128"/>
              </a:rPr>
              <a:t> is some function that corresponds to an inner product in some expanded feature space.</a:t>
            </a: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Example: 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	2-dimensional vectors 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>
                <a:ea typeface="ＭＳ Ｐゴシック" charset="-128"/>
              </a:rPr>
              <a:t>=[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1   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];  let </a:t>
            </a:r>
            <a:r>
              <a:rPr lang="en-US" altLang="en-US" sz="2000" i="1">
                <a:ea typeface="ＭＳ Ｐゴシック" charset="-128"/>
              </a:rPr>
              <a:t>K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>
                <a:ea typeface="ＭＳ Ｐゴシック" charset="-128"/>
              </a:rPr>
              <a:t>,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  <a:r>
              <a:rPr lang="en-US" altLang="en-US" sz="2000">
                <a:ea typeface="ＭＳ Ｐゴシック" charset="-128"/>
              </a:rPr>
              <a:t>)=(1 + 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 b="1" baseline="30000">
                <a:ea typeface="ＭＳ Ｐゴシック" charset="-128"/>
              </a:rPr>
              <a:t>T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  <a:r>
              <a:rPr lang="en-US" altLang="en-US" sz="2000">
                <a:ea typeface="ＭＳ Ｐゴシック" charset="-128"/>
              </a:rPr>
              <a:t>)</a:t>
            </a:r>
            <a:r>
              <a:rPr lang="en-US" altLang="en-US" sz="2000" baseline="30000">
                <a:ea typeface="ＭＳ Ｐゴシック" charset="-128"/>
              </a:rPr>
              <a:t>2</a:t>
            </a:r>
            <a:r>
              <a:rPr lang="en-US" altLang="en-US" sz="2000" baseline="-25000">
                <a:ea typeface="ＭＳ Ｐゴシック" charset="-128"/>
              </a:rPr>
              <a:t>,</a:t>
            </a:r>
            <a:endParaRPr lang="en-US" altLang="en-US" sz="2000">
              <a:ea typeface="ＭＳ Ｐゴシック" charset="-128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	Need to show that </a:t>
            </a:r>
            <a:r>
              <a:rPr lang="en-US" altLang="en-US" sz="2000" i="1">
                <a:ea typeface="ＭＳ Ｐゴシック" charset="-128"/>
              </a:rPr>
              <a:t>K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>
                <a:ea typeface="ＭＳ Ｐゴシック" charset="-128"/>
              </a:rPr>
              <a:t>,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  <a:r>
              <a:rPr lang="en-US" altLang="en-US" sz="2000">
                <a:ea typeface="ＭＳ Ｐゴシック" charset="-128"/>
              </a:rPr>
              <a:t>)= </a:t>
            </a:r>
            <a:r>
              <a:rPr lang="el-GR" altLang="en-US" sz="2000">
                <a:ea typeface="ＭＳ Ｐゴシック" charset="-128"/>
              </a:rPr>
              <a:t>φ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>
                <a:ea typeface="ＭＳ Ｐゴシック" charset="-128"/>
              </a:rPr>
              <a:t>)</a:t>
            </a:r>
            <a:r>
              <a:rPr lang="en-US" altLang="en-US" sz="2000" b="1" baseline="-25000">
                <a:ea typeface="ＭＳ Ｐゴシック" charset="-128"/>
              </a:rPr>
              <a:t> </a:t>
            </a:r>
            <a:r>
              <a:rPr lang="en-US" altLang="en-US" sz="2000" b="1" baseline="30000">
                <a:ea typeface="ＭＳ Ｐゴシック" charset="-128"/>
              </a:rPr>
              <a:t>T</a:t>
            </a:r>
            <a:r>
              <a:rPr lang="el-GR" altLang="en-US" sz="2000">
                <a:ea typeface="ＭＳ Ｐゴシック" charset="-128"/>
              </a:rPr>
              <a:t>φ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  <a:r>
              <a:rPr lang="en-US" altLang="en-US" sz="2000">
                <a:ea typeface="ＭＳ Ｐゴシック" charset="-128"/>
              </a:rPr>
              <a:t>):</a:t>
            </a:r>
          </a:p>
          <a:p>
            <a:pPr eaLnBrk="1" hangingPunct="1">
              <a:lnSpc>
                <a:spcPct val="125000"/>
              </a:lnSpc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	</a:t>
            </a:r>
            <a:r>
              <a:rPr lang="en-US" altLang="en-US" sz="2000" i="1">
                <a:ea typeface="ＭＳ Ｐゴシック" charset="-128"/>
              </a:rPr>
              <a:t>K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>
                <a:ea typeface="ＭＳ Ｐゴシック" charset="-128"/>
              </a:rPr>
              <a:t>,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  <a:r>
              <a:rPr lang="en-US" altLang="en-US" sz="2000">
                <a:ea typeface="ＭＳ Ｐゴシック" charset="-128"/>
              </a:rPr>
              <a:t>)=(1 + 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 b="1" baseline="30000">
                <a:ea typeface="ＭＳ Ｐゴシック" charset="-128"/>
              </a:rPr>
              <a:t>T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  <a:r>
              <a:rPr lang="en-US" altLang="en-US" sz="2000">
                <a:ea typeface="ＭＳ Ｐゴシック" charset="-128"/>
              </a:rPr>
              <a:t>)</a:t>
            </a:r>
            <a:r>
              <a:rPr lang="en-US" altLang="en-US" sz="2000" baseline="30000">
                <a:ea typeface="ＭＳ Ｐゴシック" charset="-128"/>
              </a:rPr>
              <a:t>2</a:t>
            </a:r>
            <a:r>
              <a:rPr lang="en-US" altLang="en-US" sz="2000" baseline="-25000">
                <a:ea typeface="ＭＳ Ｐゴシック" charset="-128"/>
              </a:rPr>
              <a:t>,</a:t>
            </a:r>
            <a:r>
              <a:rPr lang="en-US" altLang="en-US" sz="2000">
                <a:ea typeface="ＭＳ Ｐゴシック" charset="-128"/>
              </a:rPr>
              <a:t>= 1+ 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i1</a:t>
            </a:r>
            <a:r>
              <a:rPr lang="en-US" altLang="en-US" sz="2000" i="1" baseline="30000">
                <a:ea typeface="ＭＳ Ｐゴシック" charset="-128"/>
              </a:rPr>
              <a:t>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j1</a:t>
            </a:r>
            <a:r>
              <a:rPr lang="en-US" altLang="en-US" sz="2000" i="1" baseline="30000">
                <a:ea typeface="ＭＳ Ｐゴシック" charset="-128"/>
              </a:rPr>
              <a:t>2 </a:t>
            </a:r>
            <a:r>
              <a:rPr lang="en-US" altLang="en-US" sz="2000" i="1">
                <a:ea typeface="ＭＳ Ｐゴシック" charset="-128"/>
              </a:rPr>
              <a:t>+ </a:t>
            </a:r>
            <a:r>
              <a:rPr lang="en-US" altLang="en-US" sz="2000">
                <a:ea typeface="ＭＳ Ｐゴシック" charset="-128"/>
              </a:rPr>
              <a:t>2 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i1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j1</a:t>
            </a:r>
            <a:r>
              <a:rPr lang="en-US" altLang="en-US" sz="2000" i="1" baseline="30000">
                <a:ea typeface="ＭＳ Ｐゴシック" charset="-128"/>
              </a:rPr>
              <a:t> 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i2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j2</a:t>
            </a:r>
            <a:r>
              <a:rPr lang="en-US" altLang="en-US" sz="2000" i="1">
                <a:ea typeface="ＭＳ Ｐゴシック" charset="-128"/>
              </a:rPr>
              <a:t>+ x</a:t>
            </a:r>
            <a:r>
              <a:rPr lang="en-US" altLang="en-US" sz="2000" i="1" baseline="-25000">
                <a:ea typeface="ＭＳ Ｐゴシック" charset="-128"/>
              </a:rPr>
              <a:t>i2</a:t>
            </a:r>
            <a:r>
              <a:rPr lang="en-US" altLang="en-US" sz="2000" i="1" baseline="30000">
                <a:ea typeface="ＭＳ Ｐゴシック" charset="-128"/>
              </a:rPr>
              <a:t>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j2</a:t>
            </a:r>
            <a:r>
              <a:rPr lang="en-US" altLang="en-US" sz="2000" i="1" baseline="30000">
                <a:ea typeface="ＭＳ Ｐゴシック" charset="-128"/>
              </a:rPr>
              <a:t>2 </a:t>
            </a:r>
            <a:r>
              <a:rPr lang="en-US" altLang="en-US" sz="2000">
                <a:ea typeface="ＭＳ Ｐゴシック" charset="-128"/>
              </a:rPr>
              <a:t>+ 2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i1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j1 </a:t>
            </a:r>
            <a:r>
              <a:rPr lang="en-US" altLang="en-US" sz="2000" i="1">
                <a:ea typeface="ＭＳ Ｐゴシック" charset="-128"/>
              </a:rPr>
              <a:t>+ </a:t>
            </a:r>
            <a:r>
              <a:rPr lang="en-US" altLang="en-US" sz="2000">
                <a:ea typeface="ＭＳ Ｐゴシック" charset="-128"/>
              </a:rPr>
              <a:t>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i2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j2</a:t>
            </a:r>
            <a:r>
              <a:rPr lang="en-US" altLang="en-US" sz="2000" i="1">
                <a:ea typeface="ＭＳ Ｐゴシック" charset="-128"/>
              </a:rPr>
              <a:t>=</a:t>
            </a:r>
          </a:p>
          <a:p>
            <a:pPr eaLnBrk="1" hangingPunct="1">
              <a:lnSpc>
                <a:spcPct val="125000"/>
              </a:lnSpc>
              <a:buFont typeface="Wingdings" charset="2"/>
              <a:buNone/>
            </a:pPr>
            <a:r>
              <a:rPr lang="en-US" altLang="en-US" sz="2000" i="1">
                <a:ea typeface="ＭＳ Ｐゴシック" charset="-128"/>
              </a:rPr>
              <a:t>	      = </a:t>
            </a:r>
            <a:r>
              <a:rPr lang="en-US" altLang="en-US" sz="2000">
                <a:ea typeface="ＭＳ Ｐゴシック" charset="-128"/>
              </a:rPr>
              <a:t>[1  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i1</a:t>
            </a:r>
            <a:r>
              <a:rPr lang="en-US" altLang="en-US" sz="2000" i="1" baseline="30000">
                <a:ea typeface="ＭＳ Ｐゴシック" charset="-128"/>
              </a:rPr>
              <a:t>2  </a:t>
            </a:r>
            <a:r>
              <a:rPr lang="en-US" altLang="en-US" sz="2000" i="1">
                <a:ea typeface="ＭＳ Ｐゴシック" charset="-128"/>
              </a:rPr>
              <a:t>√</a:t>
            </a:r>
            <a:r>
              <a:rPr lang="en-US" altLang="en-US" sz="2000">
                <a:ea typeface="ＭＳ Ｐゴシック" charset="-128"/>
              </a:rPr>
              <a:t>2 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i1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i2  </a:t>
            </a:r>
            <a:r>
              <a:rPr lang="en-US" altLang="en-US" sz="2000" i="1">
                <a:ea typeface="ＭＳ Ｐゴシック" charset="-128"/>
              </a:rPr>
              <a:t> x</a:t>
            </a:r>
            <a:r>
              <a:rPr lang="en-US" altLang="en-US" sz="2000" i="1" baseline="-25000">
                <a:ea typeface="ＭＳ Ｐゴシック" charset="-128"/>
              </a:rPr>
              <a:t>i2</a:t>
            </a:r>
            <a:r>
              <a:rPr lang="en-US" altLang="en-US" sz="2000" i="1" baseline="30000">
                <a:ea typeface="ＭＳ Ｐゴシック" charset="-128"/>
              </a:rPr>
              <a:t>2  </a:t>
            </a:r>
            <a:r>
              <a:rPr lang="en-US" altLang="en-US" sz="2000" i="1">
                <a:ea typeface="ＭＳ Ｐゴシック" charset="-128"/>
              </a:rPr>
              <a:t>√</a:t>
            </a:r>
            <a:r>
              <a:rPr lang="en-US" altLang="en-US" sz="2000">
                <a:ea typeface="ＭＳ Ｐゴシック" charset="-128"/>
              </a:rPr>
              <a:t>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i1  </a:t>
            </a:r>
            <a:r>
              <a:rPr lang="en-US" altLang="en-US" sz="2000" i="1">
                <a:ea typeface="ＭＳ Ｐゴシック" charset="-128"/>
              </a:rPr>
              <a:t>√</a:t>
            </a:r>
            <a:r>
              <a:rPr lang="en-US" altLang="en-US" sz="2000">
                <a:ea typeface="ＭＳ Ｐゴシック" charset="-128"/>
              </a:rPr>
              <a:t>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i2</a:t>
            </a:r>
            <a:r>
              <a:rPr lang="en-US" altLang="en-US" sz="2000">
                <a:ea typeface="ＭＳ Ｐゴシック" charset="-128"/>
              </a:rPr>
              <a:t>]</a:t>
            </a:r>
            <a:r>
              <a:rPr lang="en-US" altLang="en-US" sz="2000" b="1" baseline="30000">
                <a:ea typeface="ＭＳ Ｐゴシック" charset="-128"/>
              </a:rPr>
              <a:t>T </a:t>
            </a:r>
            <a:r>
              <a:rPr lang="en-US" altLang="en-US" sz="2000">
                <a:ea typeface="ＭＳ Ｐゴシック" charset="-128"/>
              </a:rPr>
              <a:t>[1  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j1</a:t>
            </a:r>
            <a:r>
              <a:rPr lang="en-US" altLang="en-US" sz="2000" i="1" baseline="30000">
                <a:ea typeface="ＭＳ Ｐゴシック" charset="-128"/>
              </a:rPr>
              <a:t>2  </a:t>
            </a:r>
            <a:r>
              <a:rPr lang="en-US" altLang="en-US" sz="2000" i="1">
                <a:ea typeface="ＭＳ Ｐゴシック" charset="-128"/>
              </a:rPr>
              <a:t>√</a:t>
            </a:r>
            <a:r>
              <a:rPr lang="en-US" altLang="en-US" sz="2000">
                <a:ea typeface="ＭＳ Ｐゴシック" charset="-128"/>
              </a:rPr>
              <a:t>2 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j1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j2  </a:t>
            </a:r>
            <a:r>
              <a:rPr lang="en-US" altLang="en-US" sz="2000" i="1">
                <a:ea typeface="ＭＳ Ｐゴシック" charset="-128"/>
              </a:rPr>
              <a:t> x</a:t>
            </a:r>
            <a:r>
              <a:rPr lang="en-US" altLang="en-US" sz="2000" i="1" baseline="-25000">
                <a:ea typeface="ＭＳ Ｐゴシック" charset="-128"/>
              </a:rPr>
              <a:t>j2</a:t>
            </a:r>
            <a:r>
              <a:rPr lang="en-US" altLang="en-US" sz="2000" i="1" baseline="30000">
                <a:ea typeface="ＭＳ Ｐゴシック" charset="-128"/>
              </a:rPr>
              <a:t>2  </a:t>
            </a:r>
            <a:r>
              <a:rPr lang="en-US" altLang="en-US" sz="2000" i="1">
                <a:ea typeface="ＭＳ Ｐゴシック" charset="-128"/>
              </a:rPr>
              <a:t>√</a:t>
            </a:r>
            <a:r>
              <a:rPr lang="en-US" altLang="en-US" sz="2000">
                <a:ea typeface="ＭＳ Ｐゴシック" charset="-128"/>
              </a:rPr>
              <a:t>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j1  </a:t>
            </a:r>
            <a:r>
              <a:rPr lang="en-US" altLang="en-US" sz="2000" i="1">
                <a:ea typeface="ＭＳ Ｐゴシック" charset="-128"/>
              </a:rPr>
              <a:t>√</a:t>
            </a:r>
            <a:r>
              <a:rPr lang="en-US" altLang="en-US" sz="2000">
                <a:ea typeface="ＭＳ Ｐゴシック" charset="-128"/>
              </a:rPr>
              <a:t>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j2</a:t>
            </a:r>
            <a:r>
              <a:rPr lang="en-US" altLang="en-US" sz="2000">
                <a:ea typeface="ＭＳ Ｐゴシック" charset="-128"/>
              </a:rPr>
              <a:t>] </a:t>
            </a:r>
          </a:p>
          <a:p>
            <a:pPr eaLnBrk="1" hangingPunct="1">
              <a:lnSpc>
                <a:spcPct val="125000"/>
              </a:lnSpc>
              <a:buFont typeface="Wingdings" charset="2"/>
              <a:buNone/>
            </a:pPr>
            <a:r>
              <a:rPr lang="en-US" altLang="en-US" sz="2000">
                <a:ea typeface="ＭＳ Ｐゴシック" charset="-128"/>
              </a:rPr>
              <a:t>	      = </a:t>
            </a:r>
            <a:r>
              <a:rPr lang="el-GR" altLang="en-US" sz="2000">
                <a:ea typeface="ＭＳ Ｐゴシック" charset="-128"/>
              </a:rPr>
              <a:t>φ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i</a:t>
            </a:r>
            <a:r>
              <a:rPr lang="en-US" altLang="en-US" sz="2000">
                <a:ea typeface="ＭＳ Ｐゴシック" charset="-128"/>
              </a:rPr>
              <a:t>)</a:t>
            </a:r>
            <a:r>
              <a:rPr lang="en-US" altLang="en-US" sz="2000" b="1" baseline="-25000">
                <a:ea typeface="ＭＳ Ｐゴシック" charset="-128"/>
              </a:rPr>
              <a:t> </a:t>
            </a:r>
            <a:r>
              <a:rPr lang="en-US" altLang="en-US" sz="2000" b="1" baseline="30000">
                <a:ea typeface="ＭＳ Ｐゴシック" charset="-128"/>
              </a:rPr>
              <a:t>T</a:t>
            </a:r>
            <a:r>
              <a:rPr lang="el-GR" altLang="en-US" sz="2000">
                <a:ea typeface="ＭＳ Ｐゴシック" charset="-128"/>
              </a:rPr>
              <a:t>φ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 b="1" baseline="-25000">
                <a:ea typeface="ＭＳ Ｐゴシック" charset="-128"/>
              </a:rPr>
              <a:t>j</a:t>
            </a:r>
            <a:r>
              <a:rPr lang="en-US" altLang="en-US" sz="2000">
                <a:ea typeface="ＭＳ Ｐゴシック" charset="-128"/>
              </a:rPr>
              <a:t>)    where </a:t>
            </a:r>
            <a:r>
              <a:rPr lang="el-GR" altLang="en-US" sz="2000">
                <a:ea typeface="ＭＳ Ｐゴシック" charset="-128"/>
              </a:rPr>
              <a:t>φ</a:t>
            </a:r>
            <a:r>
              <a:rPr lang="en-US" altLang="en-US" sz="2000">
                <a:ea typeface="ＭＳ Ｐゴシック" charset="-128"/>
              </a:rPr>
              <a:t>(</a:t>
            </a:r>
            <a:r>
              <a:rPr lang="en-US" altLang="en-US" sz="2000" b="1">
                <a:ea typeface="ＭＳ Ｐゴシック" charset="-128"/>
              </a:rPr>
              <a:t>x</a:t>
            </a:r>
            <a:r>
              <a:rPr lang="en-US" altLang="en-US" sz="2000">
                <a:ea typeface="ＭＳ Ｐゴシック" charset="-128"/>
              </a:rPr>
              <a:t>) = </a:t>
            </a:r>
            <a:r>
              <a:rPr lang="en-US" altLang="en-US" sz="2000" b="1" baseline="-25000">
                <a:ea typeface="ＭＳ Ｐゴシック" charset="-128"/>
              </a:rPr>
              <a:t> </a:t>
            </a:r>
            <a:r>
              <a:rPr lang="en-US" altLang="en-US" sz="2000">
                <a:ea typeface="ＭＳ Ｐゴシック" charset="-128"/>
              </a:rPr>
              <a:t>[1  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1</a:t>
            </a:r>
            <a:r>
              <a:rPr lang="en-US" altLang="en-US" sz="2000" i="1" baseline="30000">
                <a:ea typeface="ＭＳ Ｐゴシック" charset="-128"/>
              </a:rPr>
              <a:t>2  </a:t>
            </a:r>
            <a:r>
              <a:rPr lang="en-US" altLang="en-US" sz="2000" i="1">
                <a:ea typeface="ＭＳ Ｐゴシック" charset="-128"/>
              </a:rPr>
              <a:t>√</a:t>
            </a:r>
            <a:r>
              <a:rPr lang="en-US" altLang="en-US" sz="2000">
                <a:ea typeface="ＭＳ Ｐゴシック" charset="-128"/>
              </a:rPr>
              <a:t>2 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1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2  </a:t>
            </a:r>
            <a:r>
              <a:rPr lang="en-US" altLang="en-US" sz="2000" i="1">
                <a:ea typeface="ＭＳ Ｐゴシック" charset="-128"/>
              </a:rPr>
              <a:t> x</a:t>
            </a:r>
            <a:r>
              <a:rPr lang="en-US" altLang="en-US" sz="2000" i="1" baseline="-25000">
                <a:ea typeface="ＭＳ Ｐゴシック" charset="-128"/>
              </a:rPr>
              <a:t>2</a:t>
            </a:r>
            <a:r>
              <a:rPr lang="en-US" altLang="en-US" sz="2000" i="1" baseline="30000">
                <a:ea typeface="ＭＳ Ｐゴシック" charset="-128"/>
              </a:rPr>
              <a:t>2   </a:t>
            </a:r>
            <a:r>
              <a:rPr lang="en-US" altLang="en-US" sz="2000" i="1">
                <a:ea typeface="ＭＳ Ｐゴシック" charset="-128"/>
              </a:rPr>
              <a:t>√</a:t>
            </a:r>
            <a:r>
              <a:rPr lang="en-US" altLang="en-US" sz="2000">
                <a:ea typeface="ＭＳ Ｐゴシック" charset="-128"/>
              </a:rPr>
              <a:t>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1  </a:t>
            </a:r>
            <a:r>
              <a:rPr lang="en-US" altLang="en-US" sz="2000" i="1">
                <a:ea typeface="ＭＳ Ｐゴシック" charset="-128"/>
              </a:rPr>
              <a:t>√</a:t>
            </a:r>
            <a:r>
              <a:rPr lang="en-US" altLang="en-US" sz="2000">
                <a:ea typeface="ＭＳ Ｐゴシック" charset="-128"/>
              </a:rPr>
              <a:t>2</a:t>
            </a:r>
            <a:r>
              <a:rPr lang="en-US" altLang="en-US" sz="2000" i="1">
                <a:ea typeface="ＭＳ Ｐゴシック" charset="-128"/>
              </a:rPr>
              <a:t>x</a:t>
            </a:r>
            <a:r>
              <a:rPr lang="en-US" altLang="en-US" sz="2000" i="1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]</a:t>
            </a:r>
            <a:endParaRPr lang="el-GR" altLang="en-US" sz="2000">
              <a:ea typeface="ＭＳ Ｐゴシック" charset="-128"/>
            </a:endParaRP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1280631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fld id="{E2A7A715-D5B9-064B-827C-8E5496156D29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41</a:t>
            </a:fld>
            <a:endParaRPr lang="en-US" alt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Kernels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72400" cy="4876800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Why use kernels?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Make non-separable problem separable.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Map data into better representational space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Common kernels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Linear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Polynomial </a:t>
            </a:r>
            <a:r>
              <a:rPr lang="en-US" altLang="en-US" b="1" dirty="0">
                <a:solidFill>
                  <a:schemeClr val="folHlink"/>
                </a:solidFill>
                <a:ea typeface="ＭＳ Ｐゴシック" charset="-128"/>
              </a:rPr>
              <a:t>K(</a:t>
            </a:r>
            <a:r>
              <a:rPr lang="en-US" altLang="en-US" b="1" dirty="0" err="1">
                <a:solidFill>
                  <a:schemeClr val="folHlink"/>
                </a:solidFill>
                <a:ea typeface="ＭＳ Ｐゴシック" charset="-128"/>
              </a:rPr>
              <a:t>x,z</a:t>
            </a:r>
            <a:r>
              <a:rPr lang="en-US" altLang="en-US" b="1" dirty="0">
                <a:solidFill>
                  <a:schemeClr val="folHlink"/>
                </a:solidFill>
                <a:ea typeface="ＭＳ Ｐゴシック" charset="-128"/>
              </a:rPr>
              <a:t>) = (1+x</a:t>
            </a:r>
            <a:r>
              <a:rPr lang="en-US" altLang="en-US" b="1" baseline="30000" dirty="0">
                <a:solidFill>
                  <a:schemeClr val="folHlink"/>
                </a:solidFill>
                <a:ea typeface="ＭＳ Ｐゴシック" charset="-128"/>
              </a:rPr>
              <a:t>T</a:t>
            </a:r>
            <a:r>
              <a:rPr lang="en-US" altLang="en-US" b="1" dirty="0">
                <a:solidFill>
                  <a:schemeClr val="folHlink"/>
                </a:solidFill>
                <a:ea typeface="ＭＳ Ｐゴシック" charset="-128"/>
              </a:rPr>
              <a:t>z)</a:t>
            </a:r>
            <a:r>
              <a:rPr lang="en-US" altLang="en-US" b="1" baseline="30000" dirty="0">
                <a:solidFill>
                  <a:schemeClr val="folHlink"/>
                </a:solidFill>
                <a:ea typeface="ＭＳ Ｐゴシック" charset="-128"/>
              </a:rPr>
              <a:t>d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Gives feature conjunctions</a:t>
            </a:r>
          </a:p>
          <a:p>
            <a:pPr marL="457200" lvl="1" indent="0" eaLnBrk="1" hangingPunct="1">
              <a:buNone/>
            </a:pPr>
            <a:endParaRPr lang="en-US" altLang="en-US" dirty="0">
              <a:ea typeface="ＭＳ Ｐゴシック" charset="-128"/>
            </a:endParaRP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lvl="1" eaLnBrk="1" hangingPunct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SVM applications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66863"/>
            <a:ext cx="8686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SVMs were originally proposed by Boser, Guyon and Vapnik in 1992 and gained increasing popularity in late 1990s.</a:t>
            </a:r>
          </a:p>
          <a:p>
            <a:r>
              <a:rPr lang="en-US" altLang="en-US"/>
              <a:t>SVMs are currently among the best performers for a number of classification tasks ranging from text to genomic data.</a:t>
            </a:r>
          </a:p>
          <a:p>
            <a:r>
              <a:rPr lang="en-US" altLang="en-US"/>
              <a:t>SVMs can be applied to complex data types beyond feature vectors (e.g. graphs, sequences, relational data) by designing kernel functions for such data.</a:t>
            </a:r>
          </a:p>
          <a:p>
            <a:r>
              <a:rPr lang="en-US" altLang="en-US"/>
              <a:t>SVM techniques have been extended to a number of tasks such as regression [Vapnik </a:t>
            </a:r>
            <a:r>
              <a:rPr lang="en-US" altLang="en-US" i="1"/>
              <a:t>et al.</a:t>
            </a:r>
            <a:r>
              <a:rPr lang="en-US" altLang="en-US"/>
              <a:t> ’97], principal component analysis [Sch</a:t>
            </a:r>
            <a:r>
              <a:rPr lang="en-US" altLang="en-US">
                <a:ea typeface="Times New Roman" charset="0"/>
                <a:cs typeface="Times New Roman" charset="0"/>
              </a:rPr>
              <a:t>ö</a:t>
            </a:r>
            <a:r>
              <a:rPr lang="en-US" altLang="en-US"/>
              <a:t>lkopf </a:t>
            </a:r>
            <a:r>
              <a:rPr lang="en-US" altLang="en-US" i="1"/>
              <a:t>et al. </a:t>
            </a:r>
            <a:r>
              <a:rPr lang="en-US" altLang="en-US"/>
              <a:t>’99], etc. </a:t>
            </a:r>
          </a:p>
          <a:p>
            <a:r>
              <a:rPr lang="en-US" altLang="en-US"/>
              <a:t>Most popular optimization algorithms for SVMs use </a:t>
            </a:r>
            <a:r>
              <a:rPr lang="en-US" altLang="en-US" i="1"/>
              <a:t>decomposition </a:t>
            </a:r>
            <a:r>
              <a:rPr lang="en-US" altLang="en-US"/>
              <a:t>to hill-climb over a subset of </a:t>
            </a:r>
            <a:r>
              <a:rPr lang="el-GR" altLang="en-US" i="1">
                <a:ea typeface="Times New Roman" charset="0"/>
                <a:cs typeface="Times New Roman" charset="0"/>
              </a:rPr>
              <a:t>α</a:t>
            </a:r>
            <a:r>
              <a:rPr lang="en-US" altLang="en-US" i="1" baseline="-25000">
                <a:ea typeface="Times New Roman" charset="0"/>
                <a:cs typeface="Times New Roman" charset="0"/>
              </a:rPr>
              <a:t>i</a:t>
            </a:r>
            <a:r>
              <a:rPr lang="en-US" altLang="en-US" i="1">
                <a:ea typeface="Times New Roman" charset="0"/>
                <a:cs typeface="Times New Roman" charset="0"/>
              </a:rPr>
              <a:t>’</a:t>
            </a:r>
            <a:r>
              <a:rPr lang="en-US" altLang="en-US">
                <a:ea typeface="Times New Roman" charset="0"/>
                <a:cs typeface="Times New Roman" charset="0"/>
              </a:rPr>
              <a:t>s at a time, e.g. </a:t>
            </a:r>
            <a:r>
              <a:rPr lang="en-US" altLang="en-US"/>
              <a:t>SMO [Platt ’99] and </a:t>
            </a:r>
            <a:r>
              <a:rPr lang="en-US" altLang="en-US" baseline="-25000"/>
              <a:t> </a:t>
            </a:r>
            <a:r>
              <a:rPr lang="en-US" altLang="en-US"/>
              <a:t>[Joachims ’99]</a:t>
            </a:r>
          </a:p>
          <a:p>
            <a:r>
              <a:rPr lang="en-US" altLang="en-US"/>
              <a:t> </a:t>
            </a:r>
            <a:r>
              <a:rPr lang="en-US" altLang="en-US">
                <a:ea typeface="Times New Roman" charset="0"/>
                <a:cs typeface="Times New Roman" charset="0"/>
              </a:rPr>
              <a:t>Tuning SVMs remains a black art:  selecting a specific kernel and parameters is usually done in a try-and-see manner. </a:t>
            </a:r>
          </a:p>
          <a:p>
            <a:endParaRPr lang="en-US" altLang="en-US" i="1" baseline="-2500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SVM Extensions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0" y="1524000"/>
            <a:ext cx="5956300" cy="4129088"/>
          </a:xfrm>
        </p:spPr>
        <p:txBody>
          <a:bodyPr/>
          <a:lstStyle/>
          <a:p>
            <a:r>
              <a:rPr lang="en-US" altLang="en-US"/>
              <a:t>Regression</a:t>
            </a:r>
          </a:p>
          <a:p>
            <a:r>
              <a:rPr lang="en-US" altLang="en-US"/>
              <a:t>Variable Selection</a:t>
            </a:r>
          </a:p>
          <a:p>
            <a:r>
              <a:rPr lang="en-US" altLang="en-US"/>
              <a:t>Boosting</a:t>
            </a:r>
          </a:p>
          <a:p>
            <a:r>
              <a:rPr lang="en-US" altLang="en-US"/>
              <a:t>Density Estimation</a:t>
            </a:r>
          </a:p>
          <a:p>
            <a:r>
              <a:rPr lang="en-US" altLang="en-US"/>
              <a:t>Unsupervised Learning</a:t>
            </a:r>
          </a:p>
          <a:p>
            <a:pPr lvl="1"/>
            <a:r>
              <a:rPr lang="en-US" altLang="en-US" sz="2800"/>
              <a:t>Novelty/Outlier Detection</a:t>
            </a:r>
          </a:p>
          <a:p>
            <a:pPr lvl="1"/>
            <a:r>
              <a:rPr lang="en-US" altLang="en-US" sz="2800"/>
              <a:t>Feature Detection	</a:t>
            </a:r>
          </a:p>
          <a:p>
            <a:pPr lvl="1"/>
            <a:r>
              <a:rPr lang="en-US" altLang="en-US" sz="280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44739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914400"/>
            <a:ext cx="7467600" cy="579438"/>
          </a:xfrm>
        </p:spPr>
        <p:txBody>
          <a:bodyPr/>
          <a:lstStyle/>
          <a:p>
            <a:r>
              <a:rPr lang="en-GB" altLang="en-US" sz="3200"/>
              <a:t>Feature Spaces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We may separate data by mapping to a higher-dimensional feature space</a:t>
            </a:r>
          </a:p>
          <a:p>
            <a:pPr lvl="1"/>
            <a:r>
              <a:rPr lang="en-GB" altLang="en-US" sz="2800"/>
              <a:t>The feature space may even have an infinite number of dimensions!</a:t>
            </a:r>
          </a:p>
          <a:p>
            <a:r>
              <a:rPr lang="en-GB" altLang="en-US"/>
              <a:t>We need not </a:t>
            </a:r>
            <a:r>
              <a:rPr lang="en-GB" altLang="en-US">
                <a:solidFill>
                  <a:srgbClr val="0000FF"/>
                </a:solidFill>
              </a:rPr>
              <a:t>explicitly</a:t>
            </a:r>
            <a:r>
              <a:rPr lang="en-GB" altLang="en-US"/>
              <a:t> construct the new feature space</a:t>
            </a:r>
          </a:p>
        </p:txBody>
      </p:sp>
    </p:spTree>
    <p:extLst>
      <p:ext uri="{BB962C8B-B14F-4D97-AF65-F5344CB8AC3E}">
        <p14:creationId xmlns:p14="http://schemas.microsoft.com/office/powerpoint/2010/main" val="10896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15988"/>
            <a:ext cx="7772400" cy="608012"/>
          </a:xfrm>
        </p:spPr>
        <p:txBody>
          <a:bodyPr/>
          <a:lstStyle/>
          <a:p>
            <a:r>
              <a:rPr lang="en-GB" altLang="en-US" sz="3200"/>
              <a:t>Kernels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We may use Kernel functions to </a:t>
            </a:r>
            <a:r>
              <a:rPr lang="en-GB" altLang="en-US">
                <a:solidFill>
                  <a:srgbClr val="0000FF"/>
                </a:solidFill>
              </a:rPr>
              <a:t>implicitly</a:t>
            </a:r>
            <a:r>
              <a:rPr lang="en-GB" altLang="en-US"/>
              <a:t> map to a new feature space</a:t>
            </a:r>
          </a:p>
          <a:p>
            <a:r>
              <a:rPr lang="en-GB" altLang="en-US"/>
              <a:t>Kernel fn: </a:t>
            </a:r>
          </a:p>
          <a:p>
            <a:endParaRPr lang="en-GB" altLang="en-US"/>
          </a:p>
          <a:p>
            <a:r>
              <a:rPr lang="en-GB" altLang="en-US"/>
              <a:t>Kernel must be equivalent to an </a:t>
            </a:r>
            <a:r>
              <a:rPr lang="en-GB" altLang="en-US">
                <a:solidFill>
                  <a:srgbClr val="0000FF"/>
                </a:solidFill>
              </a:rPr>
              <a:t>inner product</a:t>
            </a:r>
            <a:r>
              <a:rPr lang="en-GB" altLang="en-US"/>
              <a:t> in some feature space</a:t>
            </a:r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4521200" y="2906713"/>
          <a:ext cx="20399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850680" imgH="215640" progId="Equation.3">
                  <p:embed/>
                </p:oleObj>
              </mc:Choice>
              <mc:Fallback>
                <p:oleObj name="Equation" r:id="rId3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906713"/>
                        <a:ext cx="203993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11188"/>
            <a:ext cx="7772400" cy="463550"/>
          </a:xfrm>
        </p:spPr>
        <p:txBody>
          <a:bodyPr>
            <a:normAutofit fontScale="90000"/>
          </a:bodyPr>
          <a:lstStyle/>
          <a:p>
            <a:r>
              <a:rPr lang="en-GB" altLang="en-US" sz="3200"/>
              <a:t>Example Kernels</a:t>
            </a:r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/>
        </p:nvGraphicFramePr>
        <p:xfrm>
          <a:off x="6553200" y="2057400"/>
          <a:ext cx="7635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3" imgW="380880" imgH="253800" progId="Equation.3">
                  <p:embed/>
                </p:oleObj>
              </mc:Choice>
              <mc:Fallback>
                <p:oleObj name="Equation" r:id="rId3" imgW="380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57400"/>
                        <a:ext cx="7635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505200" y="20574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/>
              <a:t>Linear: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3429000" y="312420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/>
              <a:t>Polynomial:</a:t>
            </a:r>
          </a:p>
        </p:txBody>
      </p:sp>
      <p:graphicFrame>
        <p:nvGraphicFramePr>
          <p:cNvPr id="256006" name="Object 6"/>
          <p:cNvGraphicFramePr>
            <a:graphicFrameLocks noChangeAspect="1"/>
          </p:cNvGraphicFramePr>
          <p:nvPr/>
        </p:nvGraphicFramePr>
        <p:xfrm>
          <a:off x="6324601" y="3124200"/>
          <a:ext cx="1116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5" imgW="558720" imgH="253800" progId="Equation.3">
                  <p:embed/>
                </p:oleObj>
              </mc:Choice>
              <mc:Fallback>
                <p:oleObj name="Equation" r:id="rId5" imgW="558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124200"/>
                        <a:ext cx="1116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3429000" y="42672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/>
              <a:t>Gaussian:</a:t>
            </a:r>
          </a:p>
        </p:txBody>
      </p:sp>
      <p:graphicFrame>
        <p:nvGraphicFramePr>
          <p:cNvPr id="256008" name="Object 8"/>
          <p:cNvGraphicFramePr>
            <a:graphicFrameLocks noChangeAspect="1"/>
          </p:cNvGraphicFramePr>
          <p:nvPr/>
        </p:nvGraphicFramePr>
        <p:xfrm>
          <a:off x="5791201" y="4267200"/>
          <a:ext cx="22891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7" imgW="1143000" imgH="279360" progId="Equation.3">
                  <p:embed/>
                </p:oleObj>
              </mc:Choice>
              <mc:Fallback>
                <p:oleObj name="Equation" r:id="rId7" imgW="1143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267200"/>
                        <a:ext cx="22891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 Revisited:  Linear Separators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04950"/>
            <a:ext cx="8229600" cy="5029200"/>
          </a:xfrm>
        </p:spPr>
        <p:txBody>
          <a:bodyPr/>
          <a:lstStyle/>
          <a:p>
            <a:r>
              <a:rPr lang="en-US" altLang="en-US"/>
              <a:t>Binary classification can be viewed as the task of separating classes in feature space: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420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V="1">
            <a:off x="2286001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3460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2886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3038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AutoShape 9"/>
          <p:cNvSpPr>
            <a:spLocks noChangeArrowheads="1"/>
          </p:cNvSpPr>
          <p:nvPr/>
        </p:nvSpPr>
        <p:spPr bwMode="auto">
          <a:xfrm>
            <a:off x="2657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AutoShape 10"/>
          <p:cNvSpPr>
            <a:spLocks noChangeArrowheads="1"/>
          </p:cNvSpPr>
          <p:nvPr/>
        </p:nvSpPr>
        <p:spPr bwMode="auto">
          <a:xfrm>
            <a:off x="3190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AutoShape 11"/>
          <p:cNvSpPr>
            <a:spLocks noChangeArrowheads="1"/>
          </p:cNvSpPr>
          <p:nvPr/>
        </p:nvSpPr>
        <p:spPr bwMode="auto">
          <a:xfrm>
            <a:off x="2657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AutoShape 12"/>
          <p:cNvSpPr>
            <a:spLocks noChangeArrowheads="1"/>
          </p:cNvSpPr>
          <p:nvPr/>
        </p:nvSpPr>
        <p:spPr bwMode="auto">
          <a:xfrm>
            <a:off x="2809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AutoShape 13"/>
          <p:cNvSpPr>
            <a:spLocks noChangeArrowheads="1"/>
          </p:cNvSpPr>
          <p:nvPr/>
        </p:nvSpPr>
        <p:spPr bwMode="auto">
          <a:xfrm>
            <a:off x="3571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AutoShape 14"/>
          <p:cNvSpPr>
            <a:spLocks noChangeArrowheads="1"/>
          </p:cNvSpPr>
          <p:nvPr/>
        </p:nvSpPr>
        <p:spPr bwMode="auto">
          <a:xfrm>
            <a:off x="4473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AutoShape 15"/>
          <p:cNvSpPr>
            <a:spLocks noChangeArrowheads="1"/>
          </p:cNvSpPr>
          <p:nvPr/>
        </p:nvSpPr>
        <p:spPr bwMode="auto">
          <a:xfrm>
            <a:off x="4105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AutoShape 16"/>
          <p:cNvSpPr>
            <a:spLocks noChangeArrowheads="1"/>
          </p:cNvSpPr>
          <p:nvPr/>
        </p:nvSpPr>
        <p:spPr bwMode="auto">
          <a:xfrm>
            <a:off x="5095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AutoShape 17"/>
          <p:cNvSpPr>
            <a:spLocks noChangeArrowheads="1"/>
          </p:cNvSpPr>
          <p:nvPr/>
        </p:nvSpPr>
        <p:spPr bwMode="auto">
          <a:xfrm>
            <a:off x="3787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AutoShape 18"/>
          <p:cNvSpPr>
            <a:spLocks noChangeArrowheads="1"/>
          </p:cNvSpPr>
          <p:nvPr/>
        </p:nvSpPr>
        <p:spPr bwMode="auto">
          <a:xfrm>
            <a:off x="4410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AutoShape 19"/>
          <p:cNvSpPr>
            <a:spLocks noChangeArrowheads="1"/>
          </p:cNvSpPr>
          <p:nvPr/>
        </p:nvSpPr>
        <p:spPr bwMode="auto">
          <a:xfrm>
            <a:off x="3787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8" name="AutoShape 20"/>
          <p:cNvSpPr>
            <a:spLocks noChangeArrowheads="1"/>
          </p:cNvSpPr>
          <p:nvPr/>
        </p:nvSpPr>
        <p:spPr bwMode="auto">
          <a:xfrm>
            <a:off x="4486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9" name="AutoShape 21"/>
          <p:cNvSpPr>
            <a:spLocks noChangeArrowheads="1"/>
          </p:cNvSpPr>
          <p:nvPr/>
        </p:nvSpPr>
        <p:spPr bwMode="auto">
          <a:xfrm>
            <a:off x="5172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V="1">
            <a:off x="2733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1" name="AutoShape 23"/>
          <p:cNvSpPr>
            <a:spLocks noChangeArrowheads="1"/>
          </p:cNvSpPr>
          <p:nvPr/>
        </p:nvSpPr>
        <p:spPr bwMode="auto">
          <a:xfrm>
            <a:off x="3657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4267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5334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5143500" y="2695575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= 0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5143500" y="325755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&lt; 0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2714625" y="3038475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&gt; 0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6810375" y="4381500"/>
            <a:ext cx="2933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/>
              <a:t>)</a:t>
            </a:r>
            <a:r>
              <a:rPr lang="en-US" altLang="en-US" i="1"/>
              <a:t> = </a:t>
            </a:r>
            <a:r>
              <a:rPr lang="en-US" altLang="en-US"/>
              <a:t>sign(</a:t>
            </a: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)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0" grpId="0" animBg="1"/>
      <p:bldP spid="165914" grpId="0"/>
      <p:bldP spid="165915" grpId="0"/>
      <p:bldP spid="165916" grpId="0"/>
      <p:bldP spid="1659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257176"/>
            <a:ext cx="8343900" cy="1171575"/>
          </a:xfrm>
        </p:spPr>
        <p:txBody>
          <a:bodyPr/>
          <a:lstStyle/>
          <a:p>
            <a:r>
              <a:rPr lang="en-US" altLang="en-US" sz="3600"/>
              <a:t>Which of the linear separators is optimal?</a:t>
            </a:r>
          </a:p>
        </p:txBody>
      </p:sp>
      <p:sp>
        <p:nvSpPr>
          <p:cNvPr id="238595" name="Oval 3"/>
          <p:cNvSpPr>
            <a:spLocks noChangeArrowheads="1"/>
          </p:cNvSpPr>
          <p:nvPr/>
        </p:nvSpPr>
        <p:spPr bwMode="auto">
          <a:xfrm>
            <a:off x="2695576" y="214312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6" name="Oval 4"/>
          <p:cNvSpPr>
            <a:spLocks noChangeArrowheads="1"/>
          </p:cNvSpPr>
          <p:nvPr/>
        </p:nvSpPr>
        <p:spPr bwMode="auto">
          <a:xfrm>
            <a:off x="2376488" y="28813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7" name="Oval 5"/>
          <p:cNvSpPr>
            <a:spLocks noChangeArrowheads="1"/>
          </p:cNvSpPr>
          <p:nvPr/>
        </p:nvSpPr>
        <p:spPr bwMode="auto">
          <a:xfrm>
            <a:off x="2914651" y="3076575"/>
            <a:ext cx="214313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8" name="Oval 6"/>
          <p:cNvSpPr>
            <a:spLocks noChangeArrowheads="1"/>
          </p:cNvSpPr>
          <p:nvPr/>
        </p:nvSpPr>
        <p:spPr bwMode="auto">
          <a:xfrm>
            <a:off x="4824413" y="2857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9" name="Oval 7"/>
          <p:cNvSpPr>
            <a:spLocks noChangeArrowheads="1"/>
          </p:cNvSpPr>
          <p:nvPr/>
        </p:nvSpPr>
        <p:spPr bwMode="auto">
          <a:xfrm>
            <a:off x="4148138" y="259556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0" name="Oval 8"/>
          <p:cNvSpPr>
            <a:spLocks noChangeArrowheads="1"/>
          </p:cNvSpPr>
          <p:nvPr/>
        </p:nvSpPr>
        <p:spPr bwMode="auto">
          <a:xfrm>
            <a:off x="2814638" y="36195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1" name="Oval 9"/>
          <p:cNvSpPr>
            <a:spLocks noChangeArrowheads="1"/>
          </p:cNvSpPr>
          <p:nvPr/>
        </p:nvSpPr>
        <p:spPr bwMode="auto">
          <a:xfrm>
            <a:off x="5395913" y="27146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2" name="Oval 10"/>
          <p:cNvSpPr>
            <a:spLocks noChangeArrowheads="1"/>
          </p:cNvSpPr>
          <p:nvPr/>
        </p:nvSpPr>
        <p:spPr bwMode="auto">
          <a:xfrm>
            <a:off x="4605338" y="33528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3" name="Oval 11"/>
          <p:cNvSpPr>
            <a:spLocks noChangeArrowheads="1"/>
          </p:cNvSpPr>
          <p:nvPr/>
        </p:nvSpPr>
        <p:spPr bwMode="auto">
          <a:xfrm>
            <a:off x="3643313" y="34194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4" name="Oval 12"/>
          <p:cNvSpPr>
            <a:spLocks noChangeArrowheads="1"/>
          </p:cNvSpPr>
          <p:nvPr/>
        </p:nvSpPr>
        <p:spPr bwMode="auto">
          <a:xfrm>
            <a:off x="3638551" y="40147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5" name="Oval 13"/>
          <p:cNvSpPr>
            <a:spLocks noChangeArrowheads="1"/>
          </p:cNvSpPr>
          <p:nvPr/>
        </p:nvSpPr>
        <p:spPr bwMode="auto">
          <a:xfrm>
            <a:off x="4576763" y="229552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6" name="Oval 14"/>
          <p:cNvSpPr>
            <a:spLocks noChangeArrowheads="1"/>
          </p:cNvSpPr>
          <p:nvPr/>
        </p:nvSpPr>
        <p:spPr bwMode="auto">
          <a:xfrm>
            <a:off x="4471988" y="407670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7" name="Oval 15"/>
          <p:cNvSpPr>
            <a:spLocks noChangeArrowheads="1"/>
          </p:cNvSpPr>
          <p:nvPr/>
        </p:nvSpPr>
        <p:spPr bwMode="auto">
          <a:xfrm>
            <a:off x="5195888" y="2343150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8" name="Oval 16"/>
          <p:cNvSpPr>
            <a:spLocks noChangeArrowheads="1"/>
          </p:cNvSpPr>
          <p:nvPr/>
        </p:nvSpPr>
        <p:spPr bwMode="auto">
          <a:xfrm>
            <a:off x="4148138" y="32670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09" name="Oval 17"/>
          <p:cNvSpPr>
            <a:spLocks noChangeArrowheads="1"/>
          </p:cNvSpPr>
          <p:nvPr/>
        </p:nvSpPr>
        <p:spPr bwMode="auto">
          <a:xfrm>
            <a:off x="4357688" y="3833814"/>
            <a:ext cx="214312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0" name="Oval 18"/>
          <p:cNvSpPr>
            <a:spLocks noChangeArrowheads="1"/>
          </p:cNvSpPr>
          <p:nvPr/>
        </p:nvSpPr>
        <p:spPr bwMode="auto">
          <a:xfrm>
            <a:off x="5395913" y="3228975"/>
            <a:ext cx="214312" cy="185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1" name="Oval 19"/>
          <p:cNvSpPr>
            <a:spLocks noChangeArrowheads="1"/>
          </p:cNvSpPr>
          <p:nvPr/>
        </p:nvSpPr>
        <p:spPr bwMode="auto">
          <a:xfrm>
            <a:off x="3590926" y="1995489"/>
            <a:ext cx="214313" cy="185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2" name="Rectangle 20"/>
          <p:cNvSpPr>
            <a:spLocks noChangeArrowheads="1"/>
          </p:cNvSpPr>
          <p:nvPr/>
        </p:nvSpPr>
        <p:spPr bwMode="auto">
          <a:xfrm>
            <a:off x="5967413" y="432911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3" name="Rectangle 21"/>
          <p:cNvSpPr>
            <a:spLocks noChangeArrowheads="1"/>
          </p:cNvSpPr>
          <p:nvPr/>
        </p:nvSpPr>
        <p:spPr bwMode="auto">
          <a:xfrm>
            <a:off x="7191376" y="42672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4" name="Rectangle 22"/>
          <p:cNvSpPr>
            <a:spLocks noChangeArrowheads="1"/>
          </p:cNvSpPr>
          <p:nvPr/>
        </p:nvSpPr>
        <p:spPr bwMode="auto">
          <a:xfrm>
            <a:off x="5600701" y="50482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5" name="Rectangle 23"/>
          <p:cNvSpPr>
            <a:spLocks noChangeArrowheads="1"/>
          </p:cNvSpPr>
          <p:nvPr/>
        </p:nvSpPr>
        <p:spPr bwMode="auto">
          <a:xfrm>
            <a:off x="5610226" y="58721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6" name="Rectangle 24"/>
          <p:cNvSpPr>
            <a:spLocks noChangeArrowheads="1"/>
          </p:cNvSpPr>
          <p:nvPr/>
        </p:nvSpPr>
        <p:spPr bwMode="auto">
          <a:xfrm>
            <a:off x="5162551" y="5781676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7" name="Rectangle 25"/>
          <p:cNvSpPr>
            <a:spLocks noChangeArrowheads="1"/>
          </p:cNvSpPr>
          <p:nvPr/>
        </p:nvSpPr>
        <p:spPr bwMode="auto">
          <a:xfrm>
            <a:off x="6329363" y="5676901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8" name="Rectangle 26"/>
          <p:cNvSpPr>
            <a:spLocks noChangeArrowheads="1"/>
          </p:cNvSpPr>
          <p:nvPr/>
        </p:nvSpPr>
        <p:spPr bwMode="auto">
          <a:xfrm>
            <a:off x="7167563" y="5757863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9" name="Rectangle 27"/>
          <p:cNvSpPr>
            <a:spLocks noChangeArrowheads="1"/>
          </p:cNvSpPr>
          <p:nvPr/>
        </p:nvSpPr>
        <p:spPr bwMode="auto">
          <a:xfrm>
            <a:off x="6805613" y="50244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0" name="Rectangle 28"/>
          <p:cNvSpPr>
            <a:spLocks noChangeArrowheads="1"/>
          </p:cNvSpPr>
          <p:nvPr/>
        </p:nvSpPr>
        <p:spPr bwMode="auto">
          <a:xfrm>
            <a:off x="6843713" y="387667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1" name="Rectangle 29"/>
          <p:cNvSpPr>
            <a:spLocks noChangeArrowheads="1"/>
          </p:cNvSpPr>
          <p:nvPr/>
        </p:nvSpPr>
        <p:spPr bwMode="auto">
          <a:xfrm>
            <a:off x="7639051" y="525780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2" name="Rectangle 30"/>
          <p:cNvSpPr>
            <a:spLocks noChangeArrowheads="1"/>
          </p:cNvSpPr>
          <p:nvPr/>
        </p:nvSpPr>
        <p:spPr bwMode="auto">
          <a:xfrm>
            <a:off x="6619876" y="4424363"/>
            <a:ext cx="214313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3" name="Rectangle 31"/>
          <p:cNvSpPr>
            <a:spLocks noChangeArrowheads="1"/>
          </p:cNvSpPr>
          <p:nvPr/>
        </p:nvSpPr>
        <p:spPr bwMode="auto">
          <a:xfrm>
            <a:off x="6143626" y="5162551"/>
            <a:ext cx="214313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4" name="Rectangle 32"/>
          <p:cNvSpPr>
            <a:spLocks noChangeArrowheads="1"/>
          </p:cNvSpPr>
          <p:nvPr/>
        </p:nvSpPr>
        <p:spPr bwMode="auto">
          <a:xfrm>
            <a:off x="7758113" y="4848226"/>
            <a:ext cx="214312" cy="214313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25" name="Rectangle 33"/>
          <p:cNvSpPr>
            <a:spLocks noChangeArrowheads="1"/>
          </p:cNvSpPr>
          <p:nvPr/>
        </p:nvSpPr>
        <p:spPr bwMode="auto">
          <a:xfrm>
            <a:off x="7853363" y="3729038"/>
            <a:ext cx="214312" cy="214312"/>
          </a:xfrm>
          <a:prstGeom prst="rect">
            <a:avLst/>
          </a:prstGeom>
          <a:solidFill>
            <a:schemeClr val="tx2"/>
          </a:solidFill>
          <a:ln w="9525">
            <a:solidFill>
              <a:srgbClr val="11111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2653</Words>
  <Application>Microsoft Macintosh PowerPoint</Application>
  <PresentationFormat>Widescreen</PresentationFormat>
  <Paragraphs>385</Paragraphs>
  <Slides>43</Slides>
  <Notes>5</Notes>
  <HiddenSlides>8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Arial Unicode MS</vt:lpstr>
      <vt:lpstr>Calibri</vt:lpstr>
      <vt:lpstr>Calibri Light</vt:lpstr>
      <vt:lpstr>Helvetica-Narrow</vt:lpstr>
      <vt:lpstr>Lucida Sans</vt:lpstr>
      <vt:lpstr>ＭＳ Ｐゴシック</vt:lpstr>
      <vt:lpstr>ＭＳ ゴシック</vt:lpstr>
      <vt:lpstr>Rockwell</vt:lpstr>
      <vt:lpstr>Symbol</vt:lpstr>
      <vt:lpstr>Times</vt:lpstr>
      <vt:lpstr>Times New Roman</vt:lpstr>
      <vt:lpstr>Verdana</vt:lpstr>
      <vt:lpstr>Wingdings</vt:lpstr>
      <vt:lpstr>Arial</vt:lpstr>
      <vt:lpstr>Office Theme</vt:lpstr>
      <vt:lpstr>Microsoft Equation</vt:lpstr>
      <vt:lpstr>Microsoft Equation 3.0</vt:lpstr>
      <vt:lpstr>Support Vector Machines</vt:lpstr>
      <vt:lpstr>Linear classifiers: Which Hyperplane?</vt:lpstr>
      <vt:lpstr>Another intuition</vt:lpstr>
      <vt:lpstr>Support Vector Machines</vt:lpstr>
      <vt:lpstr>Feature Spaces</vt:lpstr>
      <vt:lpstr>Kernels</vt:lpstr>
      <vt:lpstr>Example Kernels</vt:lpstr>
      <vt:lpstr>Perceptron Revisited:  Linear Separators </vt:lpstr>
      <vt:lpstr>Which of the linear separators is optimal?</vt:lpstr>
      <vt:lpstr>Best Linear Separator?</vt:lpstr>
      <vt:lpstr>Best Linear Separator?</vt:lpstr>
      <vt:lpstr>Find Closest Points in Convex Hulls</vt:lpstr>
      <vt:lpstr>Plane Bisect Closest Points </vt:lpstr>
      <vt:lpstr>Preventing overfitting when using big sets of features</vt:lpstr>
      <vt:lpstr>Support Vector Machines</vt:lpstr>
      <vt:lpstr>Classification Margin</vt:lpstr>
      <vt:lpstr>Maximum Margin Classification</vt:lpstr>
      <vt:lpstr>Statistical Learning Theory</vt:lpstr>
      <vt:lpstr>Margins and Complexity</vt:lpstr>
      <vt:lpstr>Margins and Complexity</vt:lpstr>
      <vt:lpstr>Support Vector Machine (SVM)</vt:lpstr>
      <vt:lpstr>Geometric Margin</vt:lpstr>
      <vt:lpstr>Training a linear SVM</vt:lpstr>
      <vt:lpstr>Testing a linear SVM</vt:lpstr>
      <vt:lpstr>Linear SVM Mathematically The linearly separable case</vt:lpstr>
      <vt:lpstr>Linear Support Vector Machine (SVM)</vt:lpstr>
      <vt:lpstr>Linear SVMs Mathematically (cont.)</vt:lpstr>
      <vt:lpstr>Solving the Optimization Problem</vt:lpstr>
      <vt:lpstr>The Optimization Problem Solution</vt:lpstr>
      <vt:lpstr>What to do if there is no separating plane</vt:lpstr>
      <vt:lpstr>Introducing slack variables</vt:lpstr>
      <vt:lpstr>Soft Margin Classification  </vt:lpstr>
      <vt:lpstr>The story so far</vt:lpstr>
      <vt:lpstr>Soft Margin Classification Mathematically</vt:lpstr>
      <vt:lpstr>Soft Margin Classification – Solution</vt:lpstr>
      <vt:lpstr>Classification with SVMs</vt:lpstr>
      <vt:lpstr>Linear SVMs:  Summary</vt:lpstr>
      <vt:lpstr>Non-linear SVMs</vt:lpstr>
      <vt:lpstr>Non-linear SVMs:  Feature spaces</vt:lpstr>
      <vt:lpstr>The “Kernel Trick”</vt:lpstr>
      <vt:lpstr>Kernels</vt:lpstr>
      <vt:lpstr>SVM applications</vt:lpstr>
      <vt:lpstr>SVM Extensions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Microsoft Office User</dc:creator>
  <cp:lastModifiedBy>Microsoft Office User</cp:lastModifiedBy>
  <cp:revision>7</cp:revision>
  <dcterms:created xsi:type="dcterms:W3CDTF">2016-11-23T18:44:35Z</dcterms:created>
  <dcterms:modified xsi:type="dcterms:W3CDTF">2016-11-23T21:11:23Z</dcterms:modified>
</cp:coreProperties>
</file>