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9"/>
  </p:notesMasterIdLst>
  <p:handoutMasterIdLst>
    <p:handoutMasterId r:id="rId20"/>
  </p:handoutMasterIdLst>
  <p:sldIdLst>
    <p:sldId id="303" r:id="rId2"/>
    <p:sldId id="268" r:id="rId3"/>
    <p:sldId id="261" r:id="rId4"/>
    <p:sldId id="287" r:id="rId5"/>
    <p:sldId id="289" r:id="rId6"/>
    <p:sldId id="288" r:id="rId7"/>
    <p:sldId id="290" r:id="rId8"/>
    <p:sldId id="30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7" autoAdjust="0"/>
    <p:restoredTop sz="94241" autoAdjust="0"/>
  </p:normalViewPr>
  <p:slideViewPr>
    <p:cSldViewPr>
      <p:cViewPr varScale="1">
        <p:scale>
          <a:sx n="37" d="100"/>
          <a:sy n="37" d="100"/>
        </p:scale>
        <p:origin x="-2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NULL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26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937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7/8/2014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0.wmf"/><Relationship Id="rId10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30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10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000" dirty="0"/>
              <a:t>How 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chemeClr val="bg2"/>
                </a:solidFill>
              </a:rPr>
              <a:t>probability at least</a:t>
            </a:r>
            <a:r>
              <a:rPr lang="tr-TR" sz="2000" dirty="0"/>
              <a:t> 1 ‒ δ,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tr-TR" sz="1800" dirty="0"/>
              <a:t>Each strip is at most ε/4</a:t>
            </a:r>
          </a:p>
          <a:p>
            <a:r>
              <a:rPr lang="tr-TR" sz="1800" dirty="0"/>
              <a:t>Pr that we miss a strip 1‒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4(1 ‒ ε/4)</a:t>
            </a:r>
            <a:r>
              <a:rPr lang="tr-TR" sz="1800" i="1" baseline="30000" dirty="0"/>
              <a:t>N</a:t>
            </a:r>
            <a:r>
              <a:rPr lang="tr-TR" sz="1800" dirty="0"/>
              <a:t> ≤ δ and (1 ‒ x)≤exp( ‒ x)</a:t>
            </a:r>
            <a:endParaRPr lang="tr-TR" sz="1800" baseline="30000" dirty="0"/>
          </a:p>
          <a:p>
            <a:r>
              <a:rPr lang="tr-TR" sz="1800" dirty="0"/>
              <a:t>4exp(‒ ε</a:t>
            </a:r>
            <a:r>
              <a:rPr lang="tr-TR" sz="1800" i="1" dirty="0"/>
              <a:t>N</a:t>
            </a:r>
            <a:r>
              <a:rPr lang="tr-TR" sz="1800" dirty="0"/>
              <a:t>/4) ≤ δ  and </a:t>
            </a:r>
            <a:r>
              <a:rPr lang="tr-TR" sz="1800" i="1" dirty="0"/>
              <a:t>N</a:t>
            </a:r>
            <a:r>
              <a:rPr lang="tr-TR" sz="1800" dirty="0"/>
              <a:t> ≥ (4/ε)log(4/δ)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Noise and Model Complexity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69A90D-68B4-44BD-B5BA-4D595A9E4370}" type="slidenum">
              <a:rPr lang="tr-TR"/>
              <a:pPr/>
              <a:t>11</a:t>
            </a:fld>
            <a:endParaRPr lang="tr-TR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tr-TR" dirty="0"/>
              <a:t>Use the simpler one because</a:t>
            </a:r>
          </a:p>
          <a:p>
            <a:r>
              <a:rPr lang="tr-TR" sz="2400" dirty="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complexity)</a:t>
            </a:r>
          </a:p>
          <a:p>
            <a:r>
              <a:rPr lang="tr-TR" sz="2400" dirty="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space complexity)</a:t>
            </a:r>
          </a:p>
          <a:p>
            <a:r>
              <a:rPr lang="tr-TR" sz="2400" dirty="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(more interpretable)</a:t>
            </a:r>
          </a:p>
          <a:p>
            <a:r>
              <a:rPr lang="tr-TR" sz="2400" dirty="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variance - Occam’s razor)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652120" y="1628800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8"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628800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144" y="2276872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9" name="Equation" r:id="rId6" imgW="1333440" imgH="507960" progId="Equation.3">
                  <p:embed/>
                </p:oleObj>
              </mc:Choice>
              <mc:Fallback>
                <p:oleObj name="Equation" r:id="rId6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76872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99150" y="4576763"/>
          <a:ext cx="2968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Equation" r:id="rId8" imgW="1600200" imgH="507960" progId="Equation.3">
                  <p:embed/>
                </p:oleObj>
              </mc:Choice>
              <mc:Fallback>
                <p:oleObj name="Equation" r:id="rId8" imgW="1600200" imgH="5079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576763"/>
                        <a:ext cx="2968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12</a:t>
            </a:fld>
            <a:endParaRPr lang="tr-TR" dirty="0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556792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7544" y="332656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5" name="Equation" r:id="rId4" imgW="952200" imgH="215640" progId="Equation.3">
                  <p:embed/>
                </p:oleObj>
              </mc:Choice>
              <mc:Fallback>
                <p:oleObj name="Equation" r:id="rId4" imgW="95220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05038"/>
                        <a:ext cx="1933575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69000" y="2794000"/>
          <a:ext cx="139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6" imgW="1396800" imgH="241200" progId="Equation.3">
                  <p:embed/>
                </p:oleObj>
              </mc:Choice>
              <mc:Fallback>
                <p:oleObj name="Equation" r:id="rId6" imgW="1396800" imgH="24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794000"/>
                        <a:ext cx="13970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8" imgW="1663560" imgH="431640" progId="Equation.3">
                  <p:embed/>
                </p:oleObj>
              </mc:Choice>
              <mc:Fallback>
                <p:oleObj name="Equation" r:id="rId8" imgW="166356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076700"/>
                        <a:ext cx="3541712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3B7E8-76BE-4C0C-B1F0-65BB59E694E5}" type="slidenum">
              <a:rPr lang="tr-TR"/>
              <a:pPr/>
              <a:t>13</a:t>
            </a:fld>
            <a:endParaRPr lang="tr-TR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/>
        </p:nvGraphicFramePr>
        <p:xfrm>
          <a:off x="736600" y="4968875"/>
          <a:ext cx="54911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Equation" r:id="rId10" imgW="2323800" imgH="431640" progId="Equation.3">
                  <p:embed/>
                </p:oleObj>
              </mc:Choice>
              <mc:Fallback>
                <p:oleObj name="Equation" r:id="rId10" imgW="2323800" imgH="431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968875"/>
                        <a:ext cx="5491163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Equation" r:id="rId12" imgW="838080" imgH="761760" progId="Equation.3">
                  <p:embed/>
                </p:oleObj>
              </mc:Choice>
              <mc:Fallback>
                <p:oleObj name="Equation" r:id="rId12" imgW="838080" imgH="7617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44675"/>
                        <a:ext cx="19129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D26EC8-C52F-40DA-B769-489166C0D70A}" type="slidenum">
              <a:rPr lang="tr-TR"/>
              <a:pPr/>
              <a:t>14</a:t>
            </a:fld>
            <a:endParaRPr lang="tr-T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/>
              <a:t>Underfitting: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3AD753-33B0-45DC-B91F-EDFAACD52824}" type="slidenum">
              <a:rPr lang="tr-TR"/>
              <a:pPr/>
              <a:t>15</a:t>
            </a:fld>
            <a:endParaRPr lang="tr-T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tr-TR"/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Complexity of 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 i="1"/>
              <a:t>, c </a:t>
            </a:r>
            <a:r>
              <a:rPr lang="tr-TR" sz="2400"/>
              <a:t>(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Training set size, </a:t>
            </a:r>
            <a:r>
              <a:rPr lang="tr-TR" sz="2400" i="1"/>
              <a:t>N, </a:t>
            </a:r>
            <a:endParaRPr lang="tr-TR" sz="240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Generalization error, </a:t>
            </a:r>
            <a:r>
              <a:rPr lang="tr-TR" sz="2400" i="1"/>
              <a:t>E</a:t>
            </a:r>
            <a:r>
              <a:rPr lang="tr-TR" sz="2400"/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N</a:t>
            </a:r>
            <a:r>
              <a:rPr lang="tr-TR">
                <a:latin typeface="Symbol" pitchFamily="18" charset="2"/>
              </a:rPr>
              <a:t>­,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</a:t>
            </a:r>
            <a:endParaRPr lang="tr-TR"/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c </a:t>
            </a:r>
            <a:r>
              <a:rPr lang="tr-TR"/>
              <a:t>(</a:t>
            </a:r>
            <a:r>
              <a:rPr lang="tr-TR">
                <a:latin typeface="Lucida Calligraphy" pitchFamily="66" charset="0"/>
              </a:rPr>
              <a:t>H</a:t>
            </a:r>
            <a:r>
              <a:rPr lang="tr-TR"/>
              <a:t>)</a:t>
            </a:r>
            <a:r>
              <a:rPr lang="tr-TR">
                <a:latin typeface="Symbol" pitchFamily="18" charset="2"/>
              </a:rPr>
              <a:t>­, </a:t>
            </a:r>
            <a:r>
              <a:rPr lang="tr-TR"/>
              <a:t>first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 </a:t>
            </a:r>
            <a:r>
              <a:rPr lang="tr-TR"/>
              <a:t>and then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­</a:t>
            </a:r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DC725E-4115-4786-8A56-EA4079F6953E}" type="slidenum">
              <a:rPr lang="tr-TR"/>
              <a:pPr/>
              <a:t>16</a:t>
            </a:fld>
            <a:endParaRPr lang="tr-T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To estimate generalization error, we need data unseen during training. We split the data as</a:t>
            </a:r>
          </a:p>
          <a:p>
            <a:pPr lvl="1"/>
            <a:r>
              <a:rPr lang="tr-TR" sz="2400"/>
              <a:t>Training set (50%)</a:t>
            </a:r>
          </a:p>
          <a:p>
            <a:pPr lvl="1"/>
            <a:r>
              <a:rPr lang="tr-TR" sz="2400"/>
              <a:t>Validation set (25%)</a:t>
            </a:r>
          </a:p>
          <a:p>
            <a:pPr lvl="1"/>
            <a:r>
              <a:rPr lang="tr-TR" sz="2400"/>
              <a:t>Test (publication) set (25%)</a:t>
            </a:r>
          </a:p>
          <a:p>
            <a:r>
              <a:rPr lang="tr-TR"/>
              <a:t>Resampling when there is few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Model: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Equation" r:id="rId3" imgW="457200" imgH="203040" progId="Equation.3">
                  <p:embed/>
                </p:oleObj>
              </mc:Choice>
              <mc:Fallback>
                <p:oleObj name="Equation" r:id="rId3" imgW="4572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071688"/>
                        <a:ext cx="900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4" name="Equation" r:id="rId5" imgW="1612800" imgH="342720" progId="Equation.3">
                  <p:embed/>
                </p:oleObj>
              </mc:Choice>
              <mc:Fallback>
                <p:oleObj name="Equation" r:id="rId5" imgW="1612800" imgH="342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28938"/>
                        <a:ext cx="35909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17</a:t>
            </a:fld>
            <a:endParaRPr lang="tr-TR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5" name="Equation" r:id="rId7" imgW="1282680" imgH="266400" progId="Equation.3">
                  <p:embed/>
                </p:oleObj>
              </mc:Choice>
              <mc:Fallback>
                <p:oleObj name="Equation" r:id="rId7" imgW="1282680" imgH="26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375150"/>
                        <a:ext cx="2814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2:</a:t>
            </a:r>
            <a:r>
              <a:rPr lang="tr-TR"/>
              <a:t> </a:t>
            </a:r>
            <a:br>
              <a:rPr lang="tr-TR"/>
            </a:br>
            <a:r>
              <a:rPr lang="tr-TR"/>
              <a:t>Supervised Learning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a Class from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  <p:sp>
        <p:nvSpPr>
          <p:cNvPr id="4711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95536" y="332656"/>
            <a:ext cx="8229600" cy="828660"/>
          </a:xfrm>
        </p:spPr>
        <p:txBody>
          <a:bodyPr/>
          <a:lstStyle/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28184" y="1700808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700808"/>
                        <a:ext cx="1806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92080" y="2708920"/>
          <a:ext cx="3095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Equation" r:id="rId7" imgW="1371600" imgH="457200" progId="Equation.3">
                  <p:embed/>
                </p:oleObj>
              </mc:Choice>
              <mc:Fallback>
                <p:oleObj name="Equation" r:id="rId7" imgW="13716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08920"/>
                        <a:ext cx="30956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444208" y="4437112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Equation" r:id="rId9" imgW="533160" imgH="457200" progId="Equation.3">
                  <p:embed/>
                </p:oleObj>
              </mc:Choice>
              <mc:Fallback>
                <p:oleObj name="Equation" r:id="rId9" imgW="533160" imgH="457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437112"/>
                        <a:ext cx="124777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 dirty="0"/>
              <a:t>Class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" name="Equation" r:id="rId4" imgW="3022560" imgH="203040" progId="Equation.3">
                  <p:embed/>
                </p:oleObj>
              </mc:Choice>
              <mc:Fallback>
                <p:oleObj name="Equation" r:id="rId4" imgW="3022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tr-TR" dirty="0"/>
              <a:t>Hypothesis class </a:t>
            </a:r>
            <a:r>
              <a:rPr lang="tr-TR" i="0" dirty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114712" name="Object 2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22713" y="1543050"/>
          <a:ext cx="3687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6" name="Equation" r:id="rId4" imgW="2019240" imgH="457200" progId="Equation.3">
                  <p:embed/>
                </p:oleObj>
              </mc:Choice>
              <mc:Fallback>
                <p:oleObj name="Equation" r:id="rId4" imgW="201924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543050"/>
                        <a:ext cx="3687762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36096" y="4437112"/>
          <a:ext cx="3245097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Equation" r:id="rId6" imgW="1523880" imgH="431640" progId="Equation.3">
                  <p:embed/>
                </p:oleObj>
              </mc:Choice>
              <mc:Fallback>
                <p:oleObj name="Equation" r:id="rId6" imgW="1523880" imgH="431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3245097" cy="92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BE044D3-A45A-49F6-AF6E-C0C10AACE9F4}" type="slidenum">
              <a:rPr lang="tr-TR"/>
              <a:pPr/>
              <a:t>6</a:t>
            </a:fld>
            <a:endParaRPr lang="tr-TR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92080" y="3789040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 smtClean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S, G, and the Version Space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F278D9-B881-4104-A829-EC488FE52DF4}" type="slidenum">
              <a:rPr lang="tr-TR"/>
              <a:pPr/>
              <a:t>7</a:t>
            </a:fld>
            <a:endParaRPr lang="tr-TR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2" y="3482975"/>
            <a:ext cx="3600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  <a:r>
              <a:rPr lang="tr-TR" sz="2000" dirty="0" smtClean="0">
                <a:latin typeface="+mj-lt"/>
              </a:rPr>
              <a:t>and </a:t>
            </a:r>
            <a:r>
              <a:rPr lang="tr-TR" sz="2000" dirty="0">
                <a:latin typeface="+mj-lt"/>
              </a:rPr>
              <a:t>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space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Margin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AC0D210-71C6-4AB2-92CC-A96B65609C9A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Choose </a:t>
            </a:r>
            <a:r>
              <a:rPr lang="tr-TR" i="1" dirty="0" smtClean="0"/>
              <a:t>h</a:t>
            </a:r>
            <a:r>
              <a:rPr lang="tr-TR" dirty="0" smtClean="0"/>
              <a:t> with largest margin</a:t>
            </a:r>
            <a:endParaRPr lang="tr-TR" dirty="0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643182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VC Dimension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172E8B-B100-44E8-A6FB-3C1D87C241FA}" type="slidenum">
              <a:rPr lang="tr-TR"/>
              <a:pPr/>
              <a:t>9</a:t>
            </a:fld>
            <a:endParaRPr lang="tr-T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exists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consistent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3850" y="5876925"/>
            <a:ext cx="5218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only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3491</TotalTime>
  <Words>413</Words>
  <Application>Microsoft Macintosh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Median</vt:lpstr>
      <vt:lpstr>Equation</vt:lpstr>
      <vt:lpstr>INTRODUCTION  TO  Machine  Learning 3rd Edition</vt:lpstr>
      <vt:lpstr>CHAPTER 2:  Supervised Learning</vt:lpstr>
      <vt:lpstr>Learning a Class from Examples</vt:lpstr>
      <vt:lpstr>Training set X</vt:lpstr>
      <vt:lpstr>Class C</vt:lpstr>
      <vt:lpstr>Hypothesis class H</vt:lpstr>
      <vt:lpstr>S, G, and the Version Space</vt:lpstr>
      <vt:lpstr>Margin</vt:lpstr>
      <vt:lpstr>VC Dimension</vt:lpstr>
      <vt:lpstr>Probably Approximately Correct (PAC) Learning</vt:lpstr>
      <vt:lpstr>Noise and Model Complexity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Ayse Bener</cp:lastModifiedBy>
  <cp:revision>208</cp:revision>
  <dcterms:created xsi:type="dcterms:W3CDTF">2005-01-24T14:46:28Z</dcterms:created>
  <dcterms:modified xsi:type="dcterms:W3CDTF">2016-09-13T22:52:08Z</dcterms:modified>
</cp:coreProperties>
</file>