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30"/>
  </p:notesMasterIdLst>
  <p:handoutMasterIdLst>
    <p:handoutMasterId r:id="rId31"/>
  </p:handoutMasterIdLst>
  <p:sldIdLst>
    <p:sldId id="354" r:id="rId2"/>
    <p:sldId id="322" r:id="rId3"/>
    <p:sldId id="326" r:id="rId4"/>
    <p:sldId id="324" r:id="rId5"/>
    <p:sldId id="327" r:id="rId6"/>
    <p:sldId id="328" r:id="rId7"/>
    <p:sldId id="329" r:id="rId8"/>
    <p:sldId id="331" r:id="rId9"/>
    <p:sldId id="332" r:id="rId10"/>
    <p:sldId id="333" r:id="rId11"/>
    <p:sldId id="337" r:id="rId12"/>
    <p:sldId id="334" r:id="rId13"/>
    <p:sldId id="335" r:id="rId14"/>
    <p:sldId id="355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3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5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2/10/2010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B81425-3619-4773-91F9-BD917B5FFDC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Parametric Classification</a:t>
            </a:r>
            <a:endParaRPr lang="en-GB"/>
          </a:p>
        </p:txBody>
      </p:sp>
      <p:graphicFrame>
        <p:nvGraphicFramePr>
          <p:cNvPr id="180233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139825" y="1844675"/>
          <a:ext cx="3983038" cy="1479550"/>
        </p:xfrm>
        <a:graphic>
          <a:graphicData uri="http://schemas.openxmlformats.org/presentationml/2006/ole">
            <p:oleObj spid="_x0000_s180233" name="Equation" r:id="rId3" imgW="1777680" imgH="660240" progId="Equation.3">
              <p:embed/>
            </p:oleObj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1266825" y="3644900"/>
          <a:ext cx="6538913" cy="2198688"/>
        </p:xfrm>
        <a:graphic>
          <a:graphicData uri="http://schemas.openxmlformats.org/presentationml/2006/ole">
            <p:oleObj spid="_x0000_s180235" name="Equation" r:id="rId4" imgW="2869920" imgH="9651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92528" name="Object 16"/>
          <p:cNvGraphicFramePr>
            <a:graphicFrameLocks noChangeAspect="1"/>
          </p:cNvGraphicFramePr>
          <p:nvPr>
            <p:ph sz="half" idx="4294967295"/>
          </p:nvPr>
        </p:nvGraphicFramePr>
        <p:xfrm>
          <a:off x="3275856" y="548680"/>
          <a:ext cx="2073275" cy="579437"/>
        </p:xfrm>
        <a:graphic>
          <a:graphicData uri="http://schemas.openxmlformats.org/presentationml/2006/ole">
            <p:oleObj spid="_x0000_s192528" name="Equation" r:id="rId3" imgW="863280" imgH="241200" progId="Equation.3">
              <p:embed/>
            </p:oleObj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p:oleObj spid="_x0000_s192535" name="Equation" r:id="rId4" imgW="419040" imgH="177480" progId="Equation.3">
              <p:embed/>
            </p:oleObj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p:oleObj spid="_x0000_s192536" name="Equation" r:id="rId5" imgW="1333440" imgH="507960" progId="Equation.3">
              <p:embed/>
            </p:oleObj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259632" y="3140968"/>
          <a:ext cx="6196013" cy="1465262"/>
        </p:xfrm>
        <a:graphic>
          <a:graphicData uri="http://schemas.openxmlformats.org/presentationml/2006/ole">
            <p:oleObj spid="_x0000_s192537" name="Equation" r:id="rId6" imgW="2895480" imgH="685800" progId="Equation.3">
              <p:embed/>
            </p:oleObj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2195736" y="5373216"/>
          <a:ext cx="6454775" cy="1014412"/>
        </p:xfrm>
        <a:graphic>
          <a:graphicData uri="http://schemas.openxmlformats.org/presentationml/2006/ole">
            <p:oleObj spid="_x0000_s192539" name="Equation" r:id="rId7" imgW="2908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12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13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42863"/>
            <a:ext cx="73628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ChangeAspect="1"/>
          </p:cNvGraphicFramePr>
          <p:nvPr>
            <p:ph sz="quarter" idx="1"/>
          </p:nvPr>
        </p:nvGraphicFramePr>
        <p:xfrm>
          <a:off x="660400" y="1862138"/>
          <a:ext cx="3500438" cy="2195512"/>
        </p:xfrm>
        <a:graphic>
          <a:graphicData uri="http://schemas.openxmlformats.org/presentationml/2006/ole">
            <p:oleObj spid="_x0000_s193550" name="Equation" r:id="rId3" imgW="1498320" imgH="939600" progId="Equation.3">
              <p:embed/>
            </p:oleObj>
          </a:graphicData>
        </a:graphic>
      </p:graphicFrame>
      <p:graphicFrame>
        <p:nvGraphicFramePr>
          <p:cNvPr id="193552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611560" y="4293096"/>
          <a:ext cx="5681663" cy="2071688"/>
        </p:xfrm>
        <a:graphic>
          <a:graphicData uri="http://schemas.openxmlformats.org/presentationml/2006/ole">
            <p:oleObj spid="_x0000_s193552" name="Equation" r:id="rId4" imgW="2438280" imgH="88884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F168A93-B8FE-4D39-817C-B50CD7D8D528}" type="slidenum">
              <a:rPr lang="tr-TR"/>
              <a:pPr/>
              <a:t>15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692696"/>
            <a:ext cx="4777680" cy="318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Regression: From LogL to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87D6B-A9B7-45E1-8CE2-160916E46020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785813" y="2286000"/>
          <a:ext cx="7135812" cy="3552825"/>
        </p:xfrm>
        <a:graphic>
          <a:graphicData uri="http://schemas.openxmlformats.org/presentationml/2006/ole">
            <p:oleObj spid="_x0000_s196614" name="Equation" r:id="rId3" imgW="2933640" imgH="1460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332656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p:oleObj spid="_x0000_s197640" name="Equation" r:id="rId3" imgW="1498320" imgH="241200" progId="Equation.3">
              <p:embed/>
            </p:oleObj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p:oleObj spid="_x0000_s197642" name="Equation" r:id="rId4" imgW="1841400" imgH="736560" progId="Equation.3">
              <p:embed/>
            </p:oleObj>
          </a:graphicData>
        </a:graphic>
      </p:graphicFrame>
      <p:graphicFrame>
        <p:nvGraphicFramePr>
          <p:cNvPr id="197644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p:oleObj spid="_x0000_s197644" name="Equation" r:id="rId5" imgW="2806560" imgH="711000" progId="Equation.3">
              <p:embed/>
            </p:oleObj>
          </a:graphicData>
        </a:graphic>
      </p:graphicFrame>
      <p:graphicFrame>
        <p:nvGraphicFramePr>
          <p:cNvPr id="197646" name="Object 14"/>
          <p:cNvGraphicFramePr>
            <a:graphicFrameLocks noChangeAspect="1"/>
          </p:cNvGraphicFramePr>
          <p:nvPr>
            <p:ph sz="quarter" idx="4"/>
          </p:nvPr>
        </p:nvGraphicFramePr>
        <p:xfrm>
          <a:off x="3722688" y="5734050"/>
          <a:ext cx="1408112" cy="517525"/>
        </p:xfrm>
        <a:graphic>
          <a:graphicData uri="http://schemas.openxmlformats.org/presentationml/2006/ole">
            <p:oleObj spid="_x0000_s197646" name="Equation" r:id="rId6" imgW="622080" imgH="2286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p:oleObj spid="_x0000_s198666" name="Equation" r:id="rId3" imgW="3568680" imgH="266400" progId="Equation.3">
              <p:embed/>
            </p:oleObj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p:oleObj spid="_x0000_s198668" name="Equation" r:id="rId4" imgW="2539800" imgH="965160" progId="Equation.3">
              <p:embed/>
            </p:oleObj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538413" y="5300663"/>
          <a:ext cx="2484437" cy="598487"/>
        </p:xfrm>
        <a:graphic>
          <a:graphicData uri="http://schemas.openxmlformats.org/presentationml/2006/ole">
            <p:oleObj spid="_x0000_s198670" name="Equation" r:id="rId5" imgW="105408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Other Error Measures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FFA283-1E54-4BCA-8BA3-566622128B8E}" type="slidenum">
              <a:rPr lang="tr-TR"/>
              <a:pPr/>
              <a:t>19</a:t>
            </a:fld>
            <a:endParaRPr lang="tr-TR"/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3243263" y="1628775"/>
          <a:ext cx="4022725" cy="1027113"/>
        </p:xfrm>
        <a:graphic>
          <a:graphicData uri="http://schemas.openxmlformats.org/presentationml/2006/ole">
            <p:oleObj spid="_x0000_s199688" name="Equation" r:id="rId3" imgW="1790640" imgH="457200" progId="Equation.3">
              <p:embed/>
            </p:oleObj>
          </a:graphicData>
        </a:graphic>
      </p:graphicFrame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Square Error: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Relative Square Error: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Absolute Error: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X) 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 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)|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ε-sensitive Error: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/>
              <a:t>			</a:t>
            </a:r>
            <a:r>
              <a:rPr lang="tr-TR" sz="2400" i="1" dirty="0">
                <a:latin typeface="+mj-lt"/>
              </a:rPr>
              <a:t>E </a:t>
            </a:r>
            <a:r>
              <a:rPr lang="tr-TR" sz="2400" dirty="0" smtClean="0">
                <a:latin typeface="+mj-lt"/>
              </a:rPr>
              <a:t>(</a:t>
            </a:r>
            <a:r>
              <a:rPr lang="en-GB" i="1" dirty="0" smtClean="0"/>
              <a:t>θ </a:t>
            </a:r>
            <a:r>
              <a:rPr lang="tr-TR" sz="2400" dirty="0" smtClean="0">
                <a:latin typeface="+mj-lt"/>
              </a:rPr>
              <a:t>|</a:t>
            </a:r>
            <a:r>
              <a:rPr lang="tr-TR" sz="2400" dirty="0">
                <a:latin typeface="+mj-lt"/>
              </a:rPr>
              <a:t>X) = </a:t>
            </a:r>
            <a:r>
              <a:rPr lang="tr-TR" sz="4400" baseline="-10000" dirty="0">
                <a:latin typeface="+mj-lt"/>
              </a:rPr>
              <a:t>∑</a:t>
            </a:r>
            <a:r>
              <a:rPr lang="tr-TR" sz="2400" baseline="-10000" dirty="0">
                <a:latin typeface="+mj-lt"/>
              </a:rPr>
              <a:t> </a:t>
            </a:r>
            <a:r>
              <a:rPr lang="tr-TR" sz="2400" i="1" baseline="-4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 1(|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 smtClean="0">
                <a:latin typeface="+mj-lt"/>
              </a:rPr>
              <a:t>|</a:t>
            </a:r>
            <a:r>
              <a:rPr lang="en-GB" i="1" dirty="0" smtClean="0"/>
              <a:t> θ</a:t>
            </a:r>
            <a:r>
              <a:rPr lang="tr-TR" sz="2400" dirty="0" smtClean="0">
                <a:latin typeface="+mj-lt"/>
              </a:rPr>
              <a:t>)|&gt;</a:t>
            </a:r>
            <a:r>
              <a:rPr lang="tr-TR" sz="2400" dirty="0">
                <a:latin typeface="+mj-lt"/>
              </a:rPr>
              <a:t>ε) 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|</a:t>
            </a:r>
            <a:r>
              <a:rPr lang="en-GB" sz="2400" i="1" dirty="0">
                <a:latin typeface="+mj-lt"/>
              </a:rPr>
              <a:t>θ</a:t>
            </a:r>
            <a:r>
              <a:rPr lang="tr-TR" sz="2400" dirty="0">
                <a:latin typeface="+mj-lt"/>
              </a:rPr>
              <a:t>)| – ε)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199690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4932040" y="2492896"/>
          <a:ext cx="3619500" cy="1822450"/>
        </p:xfrm>
        <a:graphic>
          <a:graphicData uri="http://schemas.openxmlformats.org/presentationml/2006/ole">
            <p:oleObj spid="_x0000_s199690" name="Equation" r:id="rId4" imgW="17650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4:</a:t>
            </a:r>
            <a:r>
              <a:rPr lang="tr-TR"/>
              <a:t> </a:t>
            </a:r>
            <a:br>
              <a:rPr lang="tr-TR"/>
            </a:br>
            <a:r>
              <a:rPr lang="tr-TR"/>
              <a:t>Parametric Methods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D11E6A-6C53-4A9D-A5C2-B99419ADC8C8}" type="slidenum">
              <a:rPr lang="tr-TR">
                <a:latin typeface="+mj-lt"/>
              </a:rPr>
              <a:pPr/>
              <a:t>20</a:t>
            </a:fld>
            <a:endParaRPr lang="tr-TR">
              <a:latin typeface="+mj-lt"/>
            </a:endParaRPr>
          </a:p>
        </p:txBody>
      </p:sp>
      <p:graphicFrame>
        <p:nvGraphicFramePr>
          <p:cNvPr id="200717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0" y="3816350"/>
          <a:ext cx="114300" cy="215900"/>
        </p:xfrm>
        <a:graphic>
          <a:graphicData uri="http://schemas.openxmlformats.org/presentationml/2006/ole">
            <p:oleObj spid="_x0000_s200717" name="Equation" r:id="rId3" imgW="114120" imgH="215640" progId="Equation.3">
              <p:embed/>
            </p:oleObj>
          </a:graphicData>
        </a:graphic>
      </p:graphicFrame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107950" y="3805238"/>
            <a:ext cx="8820150" cy="884237"/>
            <a:chOff x="68" y="2397"/>
            <a:chExt cx="5556" cy="557"/>
          </a:xfrm>
        </p:grpSpPr>
        <p:graphicFrame>
          <p:nvGraphicFramePr>
            <p:cNvPr id="200722" name="Object 18"/>
            <p:cNvGraphicFramePr>
              <a:graphicFrameLocks noChangeAspect="1"/>
            </p:cNvGraphicFramePr>
            <p:nvPr/>
          </p:nvGraphicFramePr>
          <p:xfrm>
            <a:off x="68" y="2397"/>
            <a:ext cx="5556" cy="307"/>
          </p:xfrm>
          <a:graphic>
            <a:graphicData uri="http://schemas.openxmlformats.org/presentationml/2006/ole">
              <p:oleObj spid="_x0000_s200722" name="Equation" r:id="rId4" imgW="4597200" imgH="253800" progId="Equation.3">
                <p:embed/>
              </p:oleObj>
            </a:graphicData>
          </a:graphic>
        </p:graphicFrame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2562" y="2721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bias</a:t>
              </a:r>
            </a:p>
          </p:txBody>
        </p:sp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4339" y="2721"/>
              <a:ext cx="6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variance</a:t>
              </a:r>
            </a:p>
          </p:txBody>
        </p:sp>
      </p:grpSp>
      <p:grpSp>
        <p:nvGrpSpPr>
          <p:cNvPr id="200727" name="Group 23"/>
          <p:cNvGrpSpPr>
            <a:grpSpLocks/>
          </p:cNvGrpSpPr>
          <p:nvPr/>
        </p:nvGrpSpPr>
        <p:grpSpPr bwMode="auto">
          <a:xfrm>
            <a:off x="1041400" y="2212978"/>
            <a:ext cx="6986588" cy="1003300"/>
            <a:chOff x="611" y="3122"/>
            <a:chExt cx="4401" cy="632"/>
          </a:xfrm>
        </p:grpSpPr>
        <p:graphicFrame>
          <p:nvGraphicFramePr>
            <p:cNvPr id="200728" name="Object 24"/>
            <p:cNvGraphicFramePr>
              <a:graphicFrameLocks noChangeAspect="1"/>
            </p:cNvGraphicFramePr>
            <p:nvPr/>
          </p:nvGraphicFramePr>
          <p:xfrm>
            <a:off x="611" y="3122"/>
            <a:ext cx="4401" cy="317"/>
          </p:xfrm>
          <a:graphic>
            <a:graphicData uri="http://schemas.openxmlformats.org/presentationml/2006/ole">
              <p:oleObj spid="_x0000_s200728" name="Equation" r:id="rId5" imgW="3174840" imgH="228600" progId="Equation.3">
                <p:embed/>
              </p:oleObj>
            </a:graphicData>
          </a:graphic>
        </p:graphicFrame>
        <p:sp>
          <p:nvSpPr>
            <p:cNvPr id="200729" name="Text Box 25"/>
            <p:cNvSpPr txBox="1">
              <a:spLocks noChangeArrowheads="1"/>
            </p:cNvSpPr>
            <p:nvPr/>
          </p:nvSpPr>
          <p:spPr bwMode="auto">
            <a:xfrm>
              <a:off x="2562" y="3521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noise</a:t>
              </a:r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4059" y="3521"/>
              <a:ext cx="9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squared error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Estimating Bias and Variance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32C56A-10CA-4B09-9ADB-456312E58732}" type="slidenum">
              <a:rPr lang="tr-TR">
                <a:latin typeface="+mj-lt"/>
              </a:rPr>
              <a:pPr/>
              <a:t>21</a:t>
            </a:fld>
            <a:endParaRPr lang="tr-TR">
              <a:latin typeface="+mj-lt"/>
            </a:endParaRPr>
          </a:p>
        </p:txBody>
      </p:sp>
      <p:graphicFrame>
        <p:nvGraphicFramePr>
          <p:cNvPr id="203788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981200" y="3213100"/>
          <a:ext cx="4933950" cy="2595563"/>
        </p:xfrm>
        <a:graphic>
          <a:graphicData uri="http://schemas.openxmlformats.org/presentationml/2006/ole">
            <p:oleObj spid="_x0000_s203788" name="Equation" r:id="rId3" imgW="2438280" imgH="1282680" progId="Equation.3">
              <p:embed/>
            </p:oleObj>
          </a:graphicData>
        </a:graphic>
      </p:graphicFrame>
      <p:sp>
        <p:nvSpPr>
          <p:cNvPr id="2037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0025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samples 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are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used to fit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Bias/Variance Dilemma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1C611B-9ADB-4B57-86F8-8A35B7E08561}" type="slidenum">
              <a:rPr lang="tr-TR"/>
              <a:pPr/>
              <a:t>22</a:t>
            </a:fld>
            <a:endParaRPr lang="tr-TR"/>
          </a:p>
        </p:txBody>
      </p:sp>
      <p:sp>
        <p:nvSpPr>
          <p:cNvPr id="204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)=2 has no variance and high bias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/N has lower bias with variance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complexity,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bias decreases (a better fit to data) and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variance increases (fit varies more with 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Bias/Variance dilemma: (Geman et al., 1992)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1E5F0F-24EB-4AC7-B66D-107FCC1570C8}" type="slidenum">
              <a:rPr lang="tr-TR"/>
              <a:pPr/>
              <a:t>23</a:t>
            </a:fld>
            <a:endParaRPr lang="tr-TR"/>
          </a:p>
        </p:txBody>
      </p:sp>
      <p:pic>
        <p:nvPicPr>
          <p:cNvPr id="20584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414338"/>
            <a:ext cx="7134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7885113" y="1628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8101013" y="16176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003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3924300" y="5373688"/>
            <a:ext cx="97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692275" y="968375"/>
            <a:ext cx="30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940425" y="197643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8101013" y="204787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8243888" y="2133600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101013" y="1184275"/>
            <a:ext cx="30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305800" cy="724648"/>
          </a:xfrm>
        </p:spPr>
        <p:txBody>
          <a:bodyPr>
            <a:noAutofit/>
          </a:bodyPr>
          <a:lstStyle/>
          <a:p>
            <a:r>
              <a:rPr lang="tr-TR" dirty="0"/>
              <a:t>Polynomial Regression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796FC5-0337-43BE-B707-24F4E94448E5}" type="slidenum">
              <a:rPr lang="tr-TR"/>
              <a:pPr/>
              <a:t>24</a:t>
            </a:fld>
            <a:endParaRPr lang="tr-TR"/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5476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356100" y="3213100"/>
            <a:ext cx="1963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 “min error”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859338" y="36449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A9CB49-70D8-4C15-89A6-E9AEDD8E63B1}" type="slidenum">
              <a:rPr lang="tr-TR"/>
              <a:pPr/>
              <a:t>25</a:t>
            </a:fld>
            <a:endParaRPr lang="tr-TR"/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400050"/>
            <a:ext cx="72294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276600" y="4713288"/>
            <a:ext cx="1704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fit, “elbow”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3203575" y="44370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756712-1969-48E5-B41B-1EADF359533A}" type="slidenum">
              <a:rPr lang="tr-TR"/>
              <a:pPr/>
              <a:t>26</a:t>
            </a:fld>
            <a:endParaRPr lang="tr-TR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Cross-validation: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Measure generalization accuracy by testing on data unused during training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Regularization: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Penalize complex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E’=error on data + λ model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complexity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Akaike’s information criterion (AIC), Bayesian information criterion (BIC)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Minimum description length (MDL):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Kolmogorov complexity, shortest description of data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Structural risk minimization (SRM)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Bayesian Model Selection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AA43BF-00AD-474E-B2EC-6D3F6FA21203}" type="slidenum">
              <a:rPr lang="tr-TR"/>
              <a:pPr/>
              <a:t>27</a:t>
            </a:fld>
            <a:endParaRPr lang="tr-TR"/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655763" y="2570163"/>
          <a:ext cx="5689600" cy="915987"/>
        </p:xfrm>
        <a:graphic>
          <a:graphicData uri="http://schemas.openxmlformats.org/presentationml/2006/ole">
            <p:oleObj spid="_x0000_s210949" name="Equation" r:id="rId3" imgW="2603160" imgH="419040" progId="Equation.3">
              <p:embed/>
            </p:oleObj>
          </a:graphicData>
        </a:graphic>
      </p:graphicFrame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71688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Prior on models,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Regularization, when prior favors simpler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Bayes, MAP of the posterior,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(model|data)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Average over a number of models with high posterior (voting, ensembles: Chapter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17)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724648"/>
          </a:xfrm>
        </p:spPr>
        <p:txBody>
          <a:bodyPr>
            <a:noAutofit/>
          </a:bodyPr>
          <a:lstStyle/>
          <a:p>
            <a:r>
              <a:rPr lang="tr-TR" dirty="0" smtClean="0"/>
              <a:t>Regression example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0AD7C3-E12A-4BB1-B11B-67710BB9F2EE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214942" y="1571612"/>
            <a:ext cx="36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Coefficients increase in magnitude as order increases: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1: [-0.0769, 0.0016]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2: [0.1682, -0.6657, 0.0080]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3: [0.4238, -2.5778, 3.4675, -0.0002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4: [-0.1093, 1.4356, 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-5.5007, 6.0454, -0.0019]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50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3347864" y="5589240"/>
          <a:ext cx="5561012" cy="1027113"/>
        </p:xfrm>
        <a:graphic>
          <a:graphicData uri="http://schemas.openxmlformats.org/presentationml/2006/ole">
            <p:oleObj spid="_x0000_s425989" name="Equation" r:id="rId4" imgW="247644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5877272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Regularization (L2):</a:t>
            </a:r>
            <a:endParaRPr lang="tr-T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= {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estimate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 smtClean="0">
                <a:solidFill>
                  <a:schemeClr val="tx2"/>
                </a:solidFill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e.g., N (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71448B-E8AA-4D1F-9506-381EAEFE5035}" type="slidenum">
              <a:rPr lang="tr-TR"/>
              <a:pPr/>
              <a:t>4</a:t>
            </a:fld>
            <a:endParaRPr lang="tr-TR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5</a:t>
            </a:fld>
            <a:endParaRPr lang="tr-T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Bernoulli: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Two states, failure/success,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) 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r>
              <a:rPr lang="tr-TR" sz="2400" i="1" baseline="30000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tr-TR" sz="2400" i="1" baseline="30000" dirty="0"/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states,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) = 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i="1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endParaRPr lang="en-GB" sz="2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p:oleObj spid="_x0000_s167956" name="Equation" r:id="rId3" imgW="1854000" imgH="507960" progId="Equation.3">
              <p:embed/>
            </p:oleObj>
          </a:graphicData>
        </a:graphic>
      </p:graphicFrame>
      <p:graphicFrame>
        <p:nvGraphicFramePr>
          <p:cNvPr id="167958" name="Object 22"/>
          <p:cNvGraphicFramePr>
            <a:graphicFrameLocks noChangeAspect="1"/>
          </p:cNvGraphicFramePr>
          <p:nvPr>
            <p:ph sz="quarter" idx="2"/>
          </p:nvPr>
        </p:nvGraphicFramePr>
        <p:xfrm>
          <a:off x="1949450" y="4387850"/>
          <a:ext cx="1054100" cy="1092200"/>
        </p:xfrm>
        <a:graphic>
          <a:graphicData uri="http://schemas.openxmlformats.org/presentationml/2006/ole">
            <p:oleObj spid="_x0000_s167958" name="Equation" r:id="rId4" imgW="1054080" imgH="1091880" progId="Equation.3">
              <p:embed/>
            </p:oleObj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6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p:oleObj spid="_x0000_s167960" name="Equation" r:id="rId6" imgW="1828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A05309-7D62-4CB4-AC5F-9F81C23AB40C}" type="slidenum">
              <a:rPr lang="tr-TR"/>
              <a:pPr/>
              <a:t>7</a:t>
            </a:fld>
            <a:endParaRPr lang="tr-TR"/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428868"/>
            <a:ext cx="4505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9750" y="1844675"/>
            <a:ext cx="45223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Unknown parameter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Symbol" pitchFamily="18" charset="2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= d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on sample 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Bias: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sz="2400" i="1" baseline="-25000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Variance: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Mean square error: 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	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latin typeface="+mj-lt"/>
              </a:rPr>
              <a:t>	=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Bias</a:t>
            </a:r>
            <a:r>
              <a:rPr lang="tr-TR" sz="2400" baseline="30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tr-TR" sz="2400" dirty="0">
                <a:latin typeface="+mj-lt"/>
              </a:rPr>
              <a:t> + 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Variance</a:t>
            </a:r>
            <a:r>
              <a:rPr lang="tr-TR" sz="2400" dirty="0">
                <a:latin typeface="+mj-lt"/>
              </a:rPr>
              <a:t> 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6858016" y="37147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i="1" dirty="0" smtClean="0">
                <a:latin typeface="Symbol" pitchFamily="18" charset="2"/>
              </a:rPr>
              <a:t>q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Estimator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54A59C-DDAE-4347-9095-17E6B1F05CA2}" type="slidenum">
              <a:rPr lang="tr-TR"/>
              <a:pPr/>
              <a:t>8</a:t>
            </a:fld>
            <a:endParaRPr lang="tr-TR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Treat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as a random var with prior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Bayes’ rule</a:t>
            </a:r>
            <a:r>
              <a:rPr lang="tr-TR" dirty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/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Full: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endParaRPr lang="tr-TR" i="1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a Posteriori (MAP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):</a:t>
            </a:r>
          </a:p>
          <a:p>
            <a:pPr>
              <a:buNone/>
            </a:pPr>
            <a:r>
              <a:rPr lang="tr-TR" i="1" dirty="0" smtClean="0">
                <a:solidFill>
                  <a:schemeClr val="accent1"/>
                </a:solidFill>
                <a:latin typeface="+mj-lt"/>
              </a:rPr>
              <a:t>	</a:t>
            </a:r>
            <a:r>
              <a:rPr lang="tr-TR" i="1" dirty="0" smtClean="0">
                <a:solidFill>
                  <a:schemeClr val="accent1"/>
                </a:solidFill>
                <a:latin typeface="+mj-lt"/>
              </a:rPr>
              <a:t>	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(ML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): 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Bayes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’: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 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147248" cy="864096"/>
          </a:xfrm>
        </p:spPr>
        <p:txBody>
          <a:bodyPr>
            <a:normAutofit/>
          </a:bodyPr>
          <a:lstStyle/>
          <a:p>
            <a:r>
              <a:rPr lang="tr-TR" dirty="0"/>
              <a:t>Bayes’ Estimator: Example</a:t>
            </a:r>
            <a:endParaRPr lang="en-GB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4040188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, σ</a:t>
            </a:r>
            <a:r>
              <a:rPr lang="tr-TR" baseline="-25000" dirty="0">
                <a:solidFill>
                  <a:schemeClr val="tx2"/>
                </a:solidFill>
              </a:rPr>
              <a:t>o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527175" y="3429000"/>
          <a:ext cx="6196013" cy="1123950"/>
        </p:xfrm>
        <a:graphic>
          <a:graphicData uri="http://schemas.openxmlformats.org/presentationml/2006/ole">
            <p:oleObj spid="_x0000_s179207" name="Equation" r:id="rId3" imgW="2730240" imgH="4950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F91E-EBD6-4DBB-8B45-AC5FF2FF4F04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3641</TotalTime>
  <Words>501</Words>
  <Application>Microsoft Office PowerPoint</Application>
  <PresentationFormat>On-screen Show (4:3)</PresentationFormat>
  <Paragraphs>167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Median</vt:lpstr>
      <vt:lpstr>Equation</vt:lpstr>
      <vt:lpstr>Microsoft Equation 3.0</vt:lpstr>
      <vt:lpstr>INTRODUCTION  TO  Machine  Learning 3rd Edition</vt:lpstr>
      <vt:lpstr>CHAPTER 4:  Parametric Methods</vt:lpstr>
      <vt:lpstr>Parametric Estimation</vt:lpstr>
      <vt:lpstr>Maximum Likelihood Estimation</vt:lpstr>
      <vt:lpstr>Examples: Bernoulli/Multinomial</vt:lpstr>
      <vt:lpstr>Gaussian (Normal) Distribution</vt:lpstr>
      <vt:lpstr>Bias and Variance</vt:lpstr>
      <vt:lpstr>Bayes’ Estimator</vt:lpstr>
      <vt:lpstr>Bayes’ Estimator: Example</vt:lpstr>
      <vt:lpstr>Parametric Classification</vt:lpstr>
      <vt:lpstr>Slide 11</vt:lpstr>
      <vt:lpstr>Slide 12</vt:lpstr>
      <vt:lpstr>Slide 13</vt:lpstr>
      <vt:lpstr>Slide 14</vt:lpstr>
      <vt:lpstr>Regression</vt:lpstr>
      <vt:lpstr>Regression: From LogL to Error</vt:lpstr>
      <vt:lpstr>Linear Regression</vt:lpstr>
      <vt:lpstr>Polynomial Regression</vt:lpstr>
      <vt:lpstr>Other Error Measures</vt:lpstr>
      <vt:lpstr>Bias and Variance</vt:lpstr>
      <vt:lpstr>Estimating Bias and Variance</vt:lpstr>
      <vt:lpstr>Bias/Variance Dilemma</vt:lpstr>
      <vt:lpstr>Slide 23</vt:lpstr>
      <vt:lpstr>Polynomial Regression</vt:lpstr>
      <vt:lpstr>Slide 25</vt:lpstr>
      <vt:lpstr>Model Selection</vt:lpstr>
      <vt:lpstr>Bayesian Model Selection</vt:lpstr>
      <vt:lpstr>Regression example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205</cp:revision>
  <dcterms:created xsi:type="dcterms:W3CDTF">2005-01-24T14:46:28Z</dcterms:created>
  <dcterms:modified xsi:type="dcterms:W3CDTF">2014-07-08T12:55:32Z</dcterms:modified>
</cp:coreProperties>
</file>