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28"/>
  </p:notesMasterIdLst>
  <p:handoutMasterIdLst>
    <p:handoutMasterId r:id="rId29"/>
  </p:handoutMasterIdLst>
  <p:sldIdLst>
    <p:sldId id="377" r:id="rId2"/>
    <p:sldId id="323" r:id="rId3"/>
    <p:sldId id="352" r:id="rId4"/>
    <p:sldId id="353" r:id="rId5"/>
    <p:sldId id="354" r:id="rId6"/>
    <p:sldId id="355" r:id="rId7"/>
    <p:sldId id="356" r:id="rId8"/>
    <p:sldId id="357" r:id="rId9"/>
    <p:sldId id="360" r:id="rId10"/>
    <p:sldId id="358" r:id="rId11"/>
    <p:sldId id="359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5" r:id="rId24"/>
    <p:sldId id="372" r:id="rId25"/>
    <p:sldId id="373" r:id="rId26"/>
    <p:sldId id="374" r:id="rId27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66FF33"/>
    <a:srgbClr val="3333FF"/>
    <a:srgbClr val="990033"/>
    <a:srgbClr val="FF6600"/>
    <a:srgbClr val="FF0000"/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241" autoAdjust="0"/>
  </p:normalViewPr>
  <p:slideViewPr>
    <p:cSldViewPr>
      <p:cViewPr varScale="1">
        <p:scale>
          <a:sx n="86" d="100"/>
          <a:sy n="86" d="100"/>
        </p:scale>
        <p:origin x="-148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313286B5-297C-4D3F-9C4E-A56875127038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04506FD6-8F6E-4C06-8964-22E83D2C06AE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1B1DEFF-2761-427B-BCAA-21C2B136BFED}" type="datetime1">
              <a:rPr lang="en-US" smtClean="0"/>
              <a:t>7/8/2014</a:t>
            </a:fld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A1C11D-E6EE-4133-BEA3-53A572EC1A3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BE35-581D-489E-87D5-D5BB36D2F5EB}" type="datetime1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2A4F-994D-4E1E-8679-69E95688B32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C931712-2D44-48E6-8E22-A556799CF43D}" type="datetime1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AC62D0E-840A-4C7B-8731-3F4AC8F773E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3C877F8-4BAB-4470-9716-52367E9B59A2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C74D-AE97-477A-9ECD-8AC400BEEEA5}" type="datetime1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50DE53-2D62-46ED-A14C-DA14665A4C4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6132-CD60-4A6A-A06A-5B3BB997AAE4}" type="datetime1">
              <a:rPr lang="en-US" smtClean="0"/>
              <a:t>7/8/2014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A3B8941-ED15-400D-9DFF-D7D6E93C31B9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1108589-D849-42BF-9780-C3976392D9B0}" type="datetime1">
              <a:rPr lang="en-US" smtClean="0"/>
              <a:t>7/8/2014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531D8F2-206D-4639-AED9-617C99335324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87C72C8-4638-4484-8236-EF2B147EE46D}" type="datetime1">
              <a:rPr lang="en-US" smtClean="0"/>
              <a:t>7/8/2014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E52A4DB-EAF0-41A7-A367-CE13A9BBAAC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4613-DF8D-4831-B993-4415125239FE}" type="datetime1">
              <a:rPr lang="en-US" smtClean="0"/>
              <a:t>7/8/2014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155D5A-30CD-4816-9B40-2F1B21FC755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5B4C-AEE6-4804-BC46-A691ADD31286}" type="datetime1">
              <a:rPr lang="en-US" smtClean="0"/>
              <a:t>7/8/2014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CCC9F3-4B64-4209-ABA0-46275F2A6FE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12B3-095B-4FC5-8976-9A9A5F8B0889}" type="datetime1">
              <a:rPr lang="en-US" smtClean="0"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790507-3438-4F96-AD9D-2CA96FA7480C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B5D451-F16C-4DA1-B469-A891AFEDAB1C}" type="datetime1">
              <a:rPr lang="en-US" smtClean="0"/>
              <a:t>7/8/2014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0EFC679-59F3-4488-94E1-7C9C803A23F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6579269-0D91-4576-B0F5-2C8785130C0E}" type="datetime1">
              <a:rPr lang="en-US" smtClean="0"/>
              <a:t>7/8/2014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42DF75-D6D9-46A3-83C5-13E8096430D9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2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31840" y="1988840"/>
            <a:ext cx="4915272" cy="2160240"/>
          </a:xfrm>
        </p:spPr>
        <p:txBody>
          <a:bodyPr>
            <a:normAutofit fontScale="90000"/>
          </a:bodyPr>
          <a:lstStyle/>
          <a:p>
            <a:r>
              <a:rPr lang="tr-TR" i="0" dirty="0"/>
              <a:t>INTRODUCTION </a:t>
            </a:r>
            <a:r>
              <a:rPr lang="tr-TR" i="0" dirty="0" smtClean="0"/>
              <a:t/>
            </a:r>
            <a:br>
              <a:rPr lang="tr-TR" i="0" dirty="0" smtClean="0"/>
            </a:br>
            <a:r>
              <a:rPr lang="tr-TR" i="0" dirty="0" smtClean="0"/>
              <a:t>TO</a:t>
            </a:r>
            <a:r>
              <a:rPr lang="tr-TR" dirty="0" smtClean="0"/>
              <a:t> 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Machine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Learning</a:t>
            </a:r>
            <a:br>
              <a:rPr lang="tr-TR" dirty="0" smtClean="0"/>
            </a:br>
            <a:r>
              <a:rPr lang="tr-TR" sz="2800" dirty="0" smtClean="0"/>
              <a:t>3rd Edition</a:t>
            </a:r>
            <a:endParaRPr lang="tr-TR" sz="2800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39552" y="4149080"/>
            <a:ext cx="7344816" cy="1584176"/>
          </a:xfrm>
          <a:prstGeom prst="rect">
            <a:avLst/>
          </a:prstGeom>
        </p:spPr>
        <p:txBody>
          <a:bodyPr vert="horz" anchor="ctr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ETHEM ALPAYDIN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© The MIT Press, 2014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tr-TR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alpaydin@boun.edu.tr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http://www.cmpe.boun.edu.tr/~ethem/i2ml3e</a:t>
            </a:r>
            <a:endParaRPr kumimoji="0" lang="tr-TR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131840" y="836712"/>
            <a:ext cx="4895850" cy="36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Lecture Slides for</a:t>
            </a:r>
          </a:p>
        </p:txBody>
      </p:sp>
      <p:pic>
        <p:nvPicPr>
          <p:cNvPr id="15" name="Picture 2" descr="http://mitpress.mit.edu/sites/default/files/imagecache/booklist_node/978026202818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08720"/>
            <a:ext cx="2095500" cy="23717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74EEF4-207C-4F6D-882D-044F2E2B6F4F}" type="slidenum">
              <a:rPr lang="tr-TR"/>
              <a:pPr/>
              <a:t>10</a:t>
            </a:fld>
            <a:endParaRPr lang="tr-TR"/>
          </a:p>
        </p:txBody>
      </p:sp>
      <p:pic>
        <p:nvPicPr>
          <p:cNvPr id="21812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476250"/>
            <a:ext cx="7372350" cy="615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Independent Inputs: Naive Bayes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67BA215-60DD-4387-9842-6FD10EB5354D}" type="slidenum">
              <a:rPr lang="tr-TR"/>
              <a:pPr/>
              <a:t>11</a:t>
            </a:fld>
            <a:endParaRPr lang="tr-TR"/>
          </a:p>
        </p:txBody>
      </p:sp>
      <p:graphicFrame>
        <p:nvGraphicFramePr>
          <p:cNvPr id="219142" name="Object 6"/>
          <p:cNvGraphicFramePr>
            <a:graphicFrameLocks noChangeAspect="1"/>
          </p:cNvGraphicFramePr>
          <p:nvPr>
            <p:ph sz="quarter" idx="1"/>
          </p:nvPr>
        </p:nvGraphicFramePr>
        <p:xfrm>
          <a:off x="1000125" y="3357563"/>
          <a:ext cx="7208838" cy="1519237"/>
        </p:xfrm>
        <a:graphic>
          <a:graphicData uri="http://schemas.openxmlformats.org/presentationml/2006/ole">
            <p:oleObj spid="_x0000_s219142" name="Equation" r:id="rId3" imgW="3314520" imgH="698400" progId="Equation.3">
              <p:embed/>
            </p:oleObj>
          </a:graphicData>
        </a:graphic>
      </p:graphicFrame>
      <p:sp>
        <p:nvSpPr>
          <p:cNvPr id="21914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2000250"/>
            <a:ext cx="8229600" cy="3886200"/>
          </a:xfrm>
        </p:spPr>
        <p:txBody>
          <a:bodyPr>
            <a:normAutofit fontScale="92500" lnSpcReduction="10000"/>
          </a:bodyPr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If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are independent, offdiagonals of </a:t>
            </a:r>
            <a:r>
              <a:rPr lang="tr-TR" sz="28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are 0, Mahalanobis distance reduces to weighted (by 1/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σ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Euclidean distance: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If variances are also equal, reduces to Euclidean distance</a:t>
            </a:r>
          </a:p>
          <a:p>
            <a:pPr>
              <a:buFont typeface="Wingdings" pitchFamily="2" charset="2"/>
              <a:buNone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8075240" cy="936104"/>
          </a:xfrm>
        </p:spPr>
        <p:txBody>
          <a:bodyPr>
            <a:normAutofit/>
          </a:bodyPr>
          <a:lstStyle/>
          <a:p>
            <a:r>
              <a:rPr lang="tr-TR" dirty="0"/>
              <a:t>Parametric Classification</a:t>
            </a:r>
            <a:endParaRPr lang="tr-TR" sz="4400" i="0" dirty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If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|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C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 ~ N (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, </a:t>
            </a:r>
            <a:r>
              <a:rPr lang="tr-TR" sz="24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</a:t>
            </a: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Discriminant 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functions</a:t>
            </a:r>
            <a:endParaRPr lang="tr-TR" sz="2400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221193" name="Object 9"/>
          <p:cNvGraphicFramePr>
            <a:graphicFrameLocks noChangeAspect="1"/>
          </p:cNvGraphicFramePr>
          <p:nvPr>
            <p:ph sz="quarter" idx="2"/>
          </p:nvPr>
        </p:nvGraphicFramePr>
        <p:xfrm>
          <a:off x="1073150" y="2433638"/>
          <a:ext cx="7023100" cy="1027112"/>
        </p:xfrm>
        <a:graphic>
          <a:graphicData uri="http://schemas.openxmlformats.org/presentationml/2006/ole">
            <p:oleObj spid="_x0000_s221193" name="Equation" r:id="rId3" imgW="3213000" imgH="469800" progId="Equation.3">
              <p:embed/>
            </p:oleObj>
          </a:graphicData>
        </a:graphic>
      </p:graphicFrame>
      <p:graphicFrame>
        <p:nvGraphicFramePr>
          <p:cNvPr id="221195" name="Object 11"/>
          <p:cNvGraphicFramePr>
            <a:graphicFrameLocks noChangeAspect="1"/>
          </p:cNvGraphicFramePr>
          <p:nvPr>
            <p:ph sz="quarter" idx="3"/>
          </p:nvPr>
        </p:nvGraphicFramePr>
        <p:xfrm>
          <a:off x="644525" y="4162425"/>
          <a:ext cx="7889875" cy="1279525"/>
        </p:xfrm>
        <a:graphic>
          <a:graphicData uri="http://schemas.openxmlformats.org/presentationml/2006/ole">
            <p:oleObj spid="_x0000_s221195" name="Equation" r:id="rId4" imgW="3759120" imgH="609480" progId="Equation.3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7C4004-C347-45D8-90E1-BDDF4F9783AA}" type="slidenum">
              <a:rPr lang="tr-TR"/>
              <a:pPr/>
              <a:t>12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Estimation of Parameters</a:t>
            </a:r>
          </a:p>
        </p:txBody>
      </p:sp>
      <p:graphicFrame>
        <p:nvGraphicFramePr>
          <p:cNvPr id="222215" name="Object 7"/>
          <p:cNvGraphicFramePr>
            <a:graphicFrameLocks noChangeAspect="1"/>
          </p:cNvGraphicFramePr>
          <p:nvPr>
            <p:ph sz="quarter" idx="1"/>
          </p:nvPr>
        </p:nvGraphicFramePr>
        <p:xfrm>
          <a:off x="1071563" y="2071688"/>
          <a:ext cx="4210050" cy="3225800"/>
        </p:xfrm>
        <a:graphic>
          <a:graphicData uri="http://schemas.openxmlformats.org/presentationml/2006/ole">
            <p:oleObj spid="_x0000_s222215" name="Equation" r:id="rId3" imgW="1955520" imgH="1498320" progId="Equation.3">
              <p:embed/>
            </p:oleObj>
          </a:graphicData>
        </a:graphic>
      </p:graphicFrame>
      <p:graphicFrame>
        <p:nvGraphicFramePr>
          <p:cNvPr id="222217" name="Object 9"/>
          <p:cNvGraphicFramePr>
            <a:graphicFrameLocks noChangeAspect="1"/>
          </p:cNvGraphicFramePr>
          <p:nvPr>
            <p:ph sz="quarter" idx="2"/>
          </p:nvPr>
        </p:nvGraphicFramePr>
        <p:xfrm>
          <a:off x="1214438" y="5357813"/>
          <a:ext cx="6904037" cy="849312"/>
        </p:xfrm>
        <a:graphic>
          <a:graphicData uri="http://schemas.openxmlformats.org/presentationml/2006/ole">
            <p:oleObj spid="_x0000_s222217" name="Equation" r:id="rId4" imgW="3200400" imgH="393480" progId="Equation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79703DE4-3C38-4D55-87C0-550690D3BF90}" type="slidenum">
              <a:rPr lang="tr-TR"/>
              <a:pPr/>
              <a:t>13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8075240" cy="936104"/>
          </a:xfrm>
        </p:spPr>
        <p:txBody>
          <a:bodyPr>
            <a:normAutofit/>
          </a:bodyPr>
          <a:lstStyle/>
          <a:p>
            <a:r>
              <a:rPr lang="tr-TR" dirty="0"/>
              <a:t>Different </a:t>
            </a:r>
            <a:r>
              <a:rPr lang="tr-TR" sz="4400" b="1" dirty="0"/>
              <a:t>S</a:t>
            </a:r>
            <a:r>
              <a:rPr lang="tr-TR" baseline="-25000" dirty="0"/>
              <a:t>i</a:t>
            </a:r>
            <a:r>
              <a:rPr lang="tr-TR" dirty="0"/>
              <a:t> 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Quadratic discriminant</a:t>
            </a:r>
          </a:p>
        </p:txBody>
      </p:sp>
      <p:graphicFrame>
        <p:nvGraphicFramePr>
          <p:cNvPr id="223240" name="Object 8"/>
          <p:cNvGraphicFramePr>
            <a:graphicFrameLocks noChangeAspect="1"/>
          </p:cNvGraphicFramePr>
          <p:nvPr>
            <p:ph sz="quarter" idx="2"/>
          </p:nvPr>
        </p:nvGraphicFramePr>
        <p:xfrm>
          <a:off x="6610350" y="2806700"/>
          <a:ext cx="114300" cy="215900"/>
        </p:xfrm>
        <a:graphic>
          <a:graphicData uri="http://schemas.openxmlformats.org/presentationml/2006/ole">
            <p:oleObj spid="_x0000_s223240" name="Equation" r:id="rId3" imgW="114120" imgH="215640" progId="Equation.3">
              <p:embed/>
            </p:oleObj>
          </a:graphicData>
        </a:graphic>
      </p:graphicFrame>
      <p:graphicFrame>
        <p:nvGraphicFramePr>
          <p:cNvPr id="223242" name="Object 10"/>
          <p:cNvGraphicFramePr>
            <a:graphicFrameLocks noChangeAspect="1"/>
          </p:cNvGraphicFramePr>
          <p:nvPr>
            <p:ph sz="quarter" idx="3"/>
          </p:nvPr>
        </p:nvGraphicFramePr>
        <p:xfrm>
          <a:off x="1087438" y="2516188"/>
          <a:ext cx="7329487" cy="3594100"/>
        </p:xfrm>
        <a:graphic>
          <a:graphicData uri="http://schemas.openxmlformats.org/presentationml/2006/ole">
            <p:oleObj spid="_x0000_s223242" name="Equation" r:id="rId4" imgW="3936960" imgH="1930320" progId="Equation.3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4DDC88-9079-44E0-9D05-64830EAF71EA}" type="slidenum">
              <a:rPr lang="tr-TR"/>
              <a:pPr/>
              <a:t>14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6F87-273E-43FD-8ADA-A6BEAA7F5465}" type="slidenum">
              <a:rPr lang="tr-TR"/>
              <a:pPr/>
              <a:t>15</a:t>
            </a:fld>
            <a:endParaRPr lang="tr-TR"/>
          </a:p>
        </p:txBody>
      </p:sp>
      <p:pic>
        <p:nvPicPr>
          <p:cNvPr id="22426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476250"/>
            <a:ext cx="508635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426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463" y="3284538"/>
            <a:ext cx="367665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4266" name="Text Box 10"/>
          <p:cNvSpPr txBox="1">
            <a:spLocks noChangeArrowheads="1"/>
          </p:cNvSpPr>
          <p:nvPr/>
        </p:nvSpPr>
        <p:spPr bwMode="auto">
          <a:xfrm>
            <a:off x="250825" y="1916113"/>
            <a:ext cx="11676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likelihoods</a:t>
            </a:r>
          </a:p>
        </p:txBody>
      </p:sp>
      <p:sp>
        <p:nvSpPr>
          <p:cNvPr id="224267" name="Text Box 11"/>
          <p:cNvSpPr txBox="1">
            <a:spLocks noChangeArrowheads="1"/>
          </p:cNvSpPr>
          <p:nvPr/>
        </p:nvSpPr>
        <p:spPr bwMode="auto">
          <a:xfrm>
            <a:off x="250825" y="4292600"/>
            <a:ext cx="15922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posterior for C</a:t>
            </a:r>
            <a:r>
              <a:rPr lang="tr-TR" sz="1800" i="1" baseline="-25000" dirty="0">
                <a:solidFill>
                  <a:schemeClr val="tx2"/>
                </a:solidFill>
                <a:latin typeface="+mj-lt"/>
              </a:rPr>
              <a:t>1</a:t>
            </a:r>
          </a:p>
        </p:txBody>
      </p:sp>
      <p:sp>
        <p:nvSpPr>
          <p:cNvPr id="224268" name="Text Box 12"/>
          <p:cNvSpPr txBox="1">
            <a:spLocks noChangeArrowheads="1"/>
          </p:cNvSpPr>
          <p:nvPr/>
        </p:nvSpPr>
        <p:spPr bwMode="auto">
          <a:xfrm>
            <a:off x="6443663" y="1773238"/>
            <a:ext cx="16161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 dirty="0">
                <a:solidFill>
                  <a:schemeClr val="tx2"/>
                </a:solidFill>
                <a:latin typeface="+mj-lt"/>
              </a:rPr>
              <a:t>discriminant: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</a:t>
            </a:r>
          </a:p>
          <a:p>
            <a:r>
              <a:rPr lang="tr-TR" sz="2000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(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C</a:t>
            </a:r>
            <a:r>
              <a:rPr lang="tr-TR" sz="2000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 = 0.5</a:t>
            </a:r>
          </a:p>
        </p:txBody>
      </p:sp>
      <p:sp>
        <p:nvSpPr>
          <p:cNvPr id="224269" name="Line 13"/>
          <p:cNvSpPr>
            <a:spLocks noChangeShapeType="1"/>
          </p:cNvSpPr>
          <p:nvPr/>
        </p:nvSpPr>
        <p:spPr bwMode="auto">
          <a:xfrm>
            <a:off x="7019925" y="2708275"/>
            <a:ext cx="288925" cy="7207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24271" name="Line 15"/>
          <p:cNvSpPr>
            <a:spLocks noChangeShapeType="1"/>
          </p:cNvSpPr>
          <p:nvPr/>
        </p:nvSpPr>
        <p:spPr bwMode="auto">
          <a:xfrm flipH="1">
            <a:off x="3995738" y="2708275"/>
            <a:ext cx="2663825" cy="6492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Common Covariance Matrix </a:t>
            </a:r>
            <a:r>
              <a:rPr lang="tr-TR" sz="4400" b="1"/>
              <a:t>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6285B68-4BD1-42A1-B61C-5C1DD361CBE8}" type="slidenum">
              <a:rPr lang="tr-TR"/>
              <a:pPr/>
              <a:t>16</a:t>
            </a:fld>
            <a:endParaRPr lang="tr-TR"/>
          </a:p>
        </p:txBody>
      </p:sp>
      <p:graphicFrame>
        <p:nvGraphicFramePr>
          <p:cNvPr id="225293" name="Object 13"/>
          <p:cNvGraphicFramePr>
            <a:graphicFrameLocks noChangeAspect="1"/>
          </p:cNvGraphicFramePr>
          <p:nvPr>
            <p:ph sz="quarter" idx="1"/>
          </p:nvPr>
        </p:nvGraphicFramePr>
        <p:xfrm>
          <a:off x="4500563" y="2428875"/>
          <a:ext cx="1871662" cy="708025"/>
        </p:xfrm>
        <a:graphic>
          <a:graphicData uri="http://schemas.openxmlformats.org/presentationml/2006/ole">
            <p:oleObj spid="_x0000_s225293" name="Equation" r:id="rId3" imgW="939600" imgH="355320" progId="Equation.3">
              <p:embed/>
            </p:oleObj>
          </a:graphicData>
        </a:graphic>
      </p:graphicFrame>
      <p:sp>
        <p:nvSpPr>
          <p:cNvPr id="2252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700808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Shared common sample covariance 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S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Discriminant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reduces to</a:t>
            </a:r>
          </a:p>
          <a:p>
            <a:pPr lvl="1"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 lvl="1">
              <a:buFont typeface="Wingdings" pitchFamily="2" charset="2"/>
              <a:buNone/>
            </a:pPr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pPr lvl="1">
              <a:buFont typeface="Wingdings" pitchFamily="2" charset="2"/>
              <a:buNone/>
            </a:pPr>
            <a:r>
              <a:rPr lang="tr-TR" dirty="0" smtClean="0">
                <a:solidFill>
                  <a:schemeClr val="tx2"/>
                </a:solidFill>
                <a:latin typeface="+mj-lt"/>
              </a:rPr>
              <a:t>which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is a linear discriminant</a:t>
            </a:r>
            <a:endParaRPr lang="tr-TR" b="1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225295" name="Object 15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267744" y="3429000"/>
          <a:ext cx="5608637" cy="776287"/>
        </p:xfrm>
        <a:graphic>
          <a:graphicData uri="http://schemas.openxmlformats.org/presentationml/2006/ole">
            <p:oleObj spid="_x0000_s225295" name="Equation" r:id="rId4" imgW="2844720" imgH="393480" progId="Equation.3">
              <p:embed/>
            </p:oleObj>
          </a:graphicData>
        </a:graphic>
      </p:graphicFrame>
      <p:graphicFrame>
        <p:nvGraphicFramePr>
          <p:cNvPr id="225297" name="Object 17"/>
          <p:cNvGraphicFramePr>
            <a:graphicFrameLocks noChangeAspect="1"/>
          </p:cNvGraphicFramePr>
          <p:nvPr/>
        </p:nvGraphicFramePr>
        <p:xfrm>
          <a:off x="2123728" y="4797152"/>
          <a:ext cx="5598508" cy="1857388"/>
        </p:xfrm>
        <a:graphic>
          <a:graphicData uri="http://schemas.openxmlformats.org/presentationml/2006/ole">
            <p:oleObj spid="_x0000_s225297" name="Equation" r:id="rId5" imgW="2603160" imgH="863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Common Covariance Matrix </a:t>
            </a:r>
            <a:r>
              <a:rPr lang="tr-TR" sz="4400" b="1"/>
              <a:t>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C288CF7-3E0A-4742-9B79-32F08AE5C93E}" type="slidenum">
              <a:rPr lang="tr-TR"/>
              <a:pPr/>
              <a:t>17</a:t>
            </a:fld>
            <a:endParaRPr lang="tr-TR"/>
          </a:p>
        </p:txBody>
      </p:sp>
      <p:pic>
        <p:nvPicPr>
          <p:cNvPr id="2263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413" y="2133600"/>
            <a:ext cx="44577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Diagonal </a:t>
            </a:r>
            <a:r>
              <a:rPr lang="tr-TR" sz="4400" b="1"/>
              <a:t>S</a:t>
            </a:r>
            <a:r>
              <a:rPr lang="tr-TR"/>
              <a:t>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C1B035D-134F-4CDA-BF8B-7F250D5FBDCF}" type="slidenum">
              <a:rPr lang="tr-TR"/>
              <a:pPr/>
              <a:t>18</a:t>
            </a:fld>
            <a:endParaRPr lang="tr-TR"/>
          </a:p>
        </p:txBody>
      </p:sp>
      <p:graphicFrame>
        <p:nvGraphicFramePr>
          <p:cNvPr id="227334" name="Object 6"/>
          <p:cNvGraphicFramePr>
            <a:graphicFrameLocks noChangeAspect="1"/>
          </p:cNvGraphicFramePr>
          <p:nvPr>
            <p:ph sz="quarter" idx="1"/>
          </p:nvPr>
        </p:nvGraphicFramePr>
        <p:xfrm>
          <a:off x="1922463" y="3116263"/>
          <a:ext cx="4865687" cy="1181100"/>
        </p:xfrm>
        <a:graphic>
          <a:graphicData uri="http://schemas.openxmlformats.org/presentationml/2006/ole">
            <p:oleObj spid="_x0000_s227334" name="Equation" r:id="rId3" imgW="2197080" imgH="533160" progId="Equation.3">
              <p:embed/>
            </p:oleObj>
          </a:graphicData>
        </a:graphic>
      </p:graphicFrame>
      <p:sp>
        <p:nvSpPr>
          <p:cNvPr id="2273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2000250"/>
            <a:ext cx="8229600" cy="3886200"/>
          </a:xfrm>
        </p:spPr>
        <p:txBody>
          <a:bodyPr>
            <a:normAutofit lnSpcReduction="10000"/>
          </a:bodyPr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When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j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 1,..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are independent, 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is diagonal</a:t>
            </a:r>
          </a:p>
          <a:p>
            <a:pPr>
              <a:buFont typeface="Wingdings" pitchFamily="2" charset="2"/>
              <a:buNone/>
            </a:pPr>
            <a:r>
              <a:rPr lang="tr-TR" i="1" dirty="0">
                <a:solidFill>
                  <a:schemeClr val="tx2"/>
                </a:solidFill>
                <a:latin typeface="+mj-lt"/>
              </a:rPr>
              <a:t>	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C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= ∏</a:t>
            </a:r>
            <a:r>
              <a:rPr lang="tr-TR" i="1" baseline="-40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C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	(Naive Bayes’ assumption)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Classify based on weighted Euclidean distance (in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units) to the nearest mean</a:t>
            </a:r>
            <a:endParaRPr lang="tr-TR" i="1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Diagonal </a:t>
            </a:r>
            <a:r>
              <a:rPr lang="tr-TR" sz="4400" b="1"/>
              <a:t>S</a:t>
            </a:r>
            <a:endParaRPr lang="tr-TR" b="1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9E2C24B-71B2-4564-8D45-10B1708DD8D1}" type="slidenum">
              <a:rPr lang="tr-TR"/>
              <a:pPr/>
              <a:t>19</a:t>
            </a:fld>
            <a:endParaRPr lang="tr-TR"/>
          </a:p>
        </p:txBody>
      </p:sp>
      <p:pic>
        <p:nvPicPr>
          <p:cNvPr id="2283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975" y="1844675"/>
            <a:ext cx="442912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6227763" y="3716338"/>
            <a:ext cx="2117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Lucida Bright" pitchFamily="18" charset="0"/>
              </a:rPr>
              <a:t>variances may be</a:t>
            </a:r>
          </a:p>
          <a:p>
            <a:r>
              <a:rPr lang="tr-TR" sz="1800" i="1" dirty="0">
                <a:solidFill>
                  <a:schemeClr val="tx2"/>
                </a:solidFill>
                <a:latin typeface="Lucida Bright" pitchFamily="18" charset="0"/>
              </a:rPr>
              <a:t>different</a:t>
            </a:r>
          </a:p>
        </p:txBody>
      </p:sp>
      <p:sp>
        <p:nvSpPr>
          <p:cNvPr id="228360" name="Line 8"/>
          <p:cNvSpPr>
            <a:spLocks noChangeShapeType="1"/>
          </p:cNvSpPr>
          <p:nvPr/>
        </p:nvSpPr>
        <p:spPr bwMode="auto">
          <a:xfrm>
            <a:off x="5724525" y="3429000"/>
            <a:ext cx="0" cy="143986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28361" name="Line 9"/>
          <p:cNvSpPr>
            <a:spLocks noChangeShapeType="1"/>
          </p:cNvSpPr>
          <p:nvPr/>
        </p:nvSpPr>
        <p:spPr bwMode="auto">
          <a:xfrm flipH="1">
            <a:off x="4572000" y="5157788"/>
            <a:ext cx="1008063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2000" i="0"/>
              <a:t>CHAPTER 5:</a:t>
            </a:r>
            <a:r>
              <a:rPr lang="tr-TR" sz="2800"/>
              <a:t> </a:t>
            </a:r>
            <a:br>
              <a:rPr lang="tr-TR" sz="2800"/>
            </a:br>
            <a:r>
              <a:rPr lang="tr-TR"/>
              <a:t>Multivariate Methods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Diagonal </a:t>
            </a:r>
            <a:r>
              <a:rPr lang="tr-TR" sz="4400" b="1" dirty="0"/>
              <a:t>S</a:t>
            </a:r>
            <a:r>
              <a:rPr lang="tr-TR" sz="4400" dirty="0"/>
              <a:t>, equal variances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4D0D9F2-FD96-48A9-A97B-643AA45BE71E}" type="slidenum">
              <a:rPr lang="tr-TR"/>
              <a:pPr/>
              <a:t>20</a:t>
            </a:fld>
            <a:endParaRPr lang="tr-TR"/>
          </a:p>
        </p:txBody>
      </p:sp>
      <p:graphicFrame>
        <p:nvGraphicFramePr>
          <p:cNvPr id="229382" name="Object 6"/>
          <p:cNvGraphicFramePr>
            <a:graphicFrameLocks noChangeAspect="1"/>
          </p:cNvGraphicFramePr>
          <p:nvPr>
            <p:ph sz="quarter" idx="1"/>
          </p:nvPr>
        </p:nvGraphicFramePr>
        <p:xfrm>
          <a:off x="1925638" y="2852738"/>
          <a:ext cx="4930775" cy="2073275"/>
        </p:xfrm>
        <a:graphic>
          <a:graphicData uri="http://schemas.openxmlformats.org/presentationml/2006/ole">
            <p:oleObj spid="_x0000_s229382" name="Equation" r:id="rId3" imgW="2234880" imgH="939600" progId="Equation.3">
              <p:embed/>
            </p:oleObj>
          </a:graphicData>
        </a:graphic>
      </p:graphicFrame>
      <p:sp>
        <p:nvSpPr>
          <p:cNvPr id="2293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2000250"/>
            <a:ext cx="8229600" cy="3886200"/>
          </a:xfrm>
        </p:spPr>
        <p:txBody>
          <a:bodyPr>
            <a:normAutofit fontScale="92500" lnSpcReduction="20000"/>
          </a:bodyPr>
          <a:lstStyle/>
          <a:p>
            <a:r>
              <a:rPr lang="tr-TR" dirty="0">
                <a:solidFill>
                  <a:schemeClr val="accent1"/>
                </a:solidFill>
                <a:latin typeface="+mj-lt"/>
              </a:rPr>
              <a:t>Nearest mean classifier: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Classify based on Euclidean distance to the nearest mean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Each mean can be considered a prototype or template and this is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template matching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Diagonal </a:t>
            </a:r>
            <a:r>
              <a:rPr lang="tr-TR" sz="4400" b="1" dirty="0"/>
              <a:t>S</a:t>
            </a:r>
            <a:r>
              <a:rPr lang="tr-TR" sz="4400" dirty="0"/>
              <a:t>, equal variances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329BF20-73D6-45BA-8EB7-DB97D16C09D7}" type="slidenum">
              <a:rPr lang="tr-TR"/>
              <a:pPr/>
              <a:t>21</a:t>
            </a:fld>
            <a:endParaRPr lang="tr-TR"/>
          </a:p>
        </p:txBody>
      </p:sp>
      <p:pic>
        <p:nvPicPr>
          <p:cNvPr id="23040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413" y="1916113"/>
            <a:ext cx="433387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4211638" y="2133600"/>
            <a:ext cx="342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dirty="0">
                <a:solidFill>
                  <a:schemeClr val="tx2"/>
                </a:solidFill>
              </a:rPr>
              <a:t>*</a:t>
            </a:r>
          </a:p>
        </p:txBody>
      </p:sp>
      <p:sp>
        <p:nvSpPr>
          <p:cNvPr id="230407" name="Line 7"/>
          <p:cNvSpPr>
            <a:spLocks noChangeShapeType="1"/>
          </p:cNvSpPr>
          <p:nvPr/>
        </p:nvSpPr>
        <p:spPr bwMode="auto">
          <a:xfrm flipV="1">
            <a:off x="3779838" y="2420938"/>
            <a:ext cx="576262" cy="1008062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30408" name="Line 8"/>
          <p:cNvSpPr>
            <a:spLocks noChangeShapeType="1"/>
          </p:cNvSpPr>
          <p:nvPr/>
        </p:nvSpPr>
        <p:spPr bwMode="auto">
          <a:xfrm flipH="1" flipV="1">
            <a:off x="4356100" y="2349500"/>
            <a:ext cx="360363" cy="2087563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30409" name="Text Box 9"/>
          <p:cNvSpPr txBox="1">
            <a:spLocks noChangeArrowheads="1"/>
          </p:cNvSpPr>
          <p:nvPr/>
        </p:nvSpPr>
        <p:spPr bwMode="auto">
          <a:xfrm>
            <a:off x="4427538" y="2043113"/>
            <a:ext cx="3794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dirty="0">
                <a:solidFill>
                  <a:schemeClr val="tx2"/>
                </a:solidFill>
                <a:latin typeface="Lucida Bright" pitchFamily="18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Model Selection</a:t>
            </a:r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480A13-7088-4BC0-900B-96D87967EDE9}" type="slidenum">
              <a:rPr lang="tr-TR"/>
              <a:pPr/>
              <a:t>22</a:t>
            </a:fld>
            <a:endParaRPr lang="tr-TR"/>
          </a:p>
        </p:txBody>
      </p:sp>
      <p:graphicFrame>
        <p:nvGraphicFramePr>
          <p:cNvPr id="232503" name="Group 55"/>
          <p:cNvGraphicFramePr>
            <a:graphicFrameLocks noGrp="1"/>
          </p:cNvGraphicFramePr>
          <p:nvPr>
            <p:ph sz="quarter" idx="1"/>
          </p:nvPr>
        </p:nvGraphicFramePr>
        <p:xfrm>
          <a:off x="323850" y="1773238"/>
          <a:ext cx="8569325" cy="2196465"/>
        </p:xfrm>
        <a:graphic>
          <a:graphicData uri="http://schemas.openxmlformats.org/drawingml/2006/table">
            <a:tbl>
              <a:tblPr/>
              <a:tblGrid>
                <a:gridCol w="3498850"/>
                <a:gridCol w="2549525"/>
                <a:gridCol w="2520950"/>
              </a:tblGrid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Assumption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Covariance matrix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No of parameters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Shared, Hyperspheric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S</a:t>
                      </a:r>
                      <a:r>
                        <a:rPr kumimoji="0" lang="tr-TR" sz="20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i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=</a:t>
                      </a:r>
                      <a:r>
                        <a:rPr kumimoji="0" 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S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=</a:t>
                      </a:r>
                      <a:r>
                        <a:rPr kumimoji="0" lang="tr-T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s</a:t>
                      </a:r>
                      <a:r>
                        <a:rPr kumimoji="0" lang="tr-TR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Shared, Axis-aligned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S</a:t>
                      </a:r>
                      <a:r>
                        <a:rPr kumimoji="0" lang="tr-TR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i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=</a:t>
                      </a:r>
                      <a:r>
                        <a:rPr kumimoji="0" 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S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, with </a:t>
                      </a:r>
                      <a:r>
                        <a:rPr kumimoji="0" lang="tr-T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s</a:t>
                      </a:r>
                      <a:r>
                        <a:rPr kumimoji="0" lang="tr-TR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ij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=0</a:t>
                      </a:r>
                      <a:endParaRPr kumimoji="0" lang="tr-T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Shared, Hyperellipsoidal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S</a:t>
                      </a:r>
                      <a:r>
                        <a:rPr kumimoji="0" lang="tr-TR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i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=</a:t>
                      </a:r>
                      <a:r>
                        <a:rPr kumimoji="0" 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d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kumimoji="0" lang="tr-T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d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+1)/2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Different, Hyperellipsoidal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S</a:t>
                      </a:r>
                      <a:r>
                        <a:rPr kumimoji="0" lang="tr-TR" sz="20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K d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kumimoji="0" lang="tr-T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d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+1)/2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245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2000250"/>
            <a:ext cx="8229600" cy="3886200"/>
          </a:xfrm>
        </p:spPr>
        <p:txBody>
          <a:bodyPr>
            <a:normAutofit fontScale="92500" lnSpcReduction="20000"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As we increase complexity (less restricted 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), bias decreases and variance increases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Assume simple models (allow some bias) to control variance (regularization)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C9F3-4B64-4209-ABA0-46275F2A6FEF}" type="slidenum">
              <a:rPr lang="tr-TR" smtClean="0"/>
              <a:pPr/>
              <a:t>23</a:t>
            </a:fld>
            <a:endParaRPr lang="tr-TR"/>
          </a:p>
        </p:txBody>
      </p:sp>
      <p:pic>
        <p:nvPicPr>
          <p:cNvPr id="435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428604"/>
            <a:ext cx="6067425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Discrete Features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AEA590A-4414-4CD3-8DB6-AAB08F2761A4}" type="slidenum">
              <a:rPr lang="tr-TR"/>
              <a:pPr/>
              <a:t>24</a:t>
            </a:fld>
            <a:endParaRPr lang="tr-TR"/>
          </a:p>
        </p:txBody>
      </p:sp>
      <p:graphicFrame>
        <p:nvGraphicFramePr>
          <p:cNvPr id="233488" name="Object 16"/>
          <p:cNvGraphicFramePr>
            <a:graphicFrameLocks noChangeAspect="1"/>
          </p:cNvGraphicFramePr>
          <p:nvPr>
            <p:ph sz="quarter" idx="1"/>
          </p:nvPr>
        </p:nvGraphicFramePr>
        <p:xfrm>
          <a:off x="1115616" y="4437112"/>
          <a:ext cx="6242050" cy="1206500"/>
        </p:xfrm>
        <a:graphic>
          <a:graphicData uri="http://schemas.openxmlformats.org/presentationml/2006/ole">
            <p:oleObj spid="_x0000_s233488" name="Equation" r:id="rId3" imgW="3022560" imgH="583920" progId="Equation.3">
              <p:embed/>
            </p:oleObj>
          </a:graphicData>
        </a:graphic>
      </p:graphicFrame>
      <p:sp>
        <p:nvSpPr>
          <p:cNvPr id="233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772816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accent1"/>
                </a:solidFill>
                <a:latin typeface="+mj-lt"/>
              </a:rPr>
              <a:t>Binary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features: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if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are independent (Naive Bayes’)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the discriminant is linear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</a:p>
        </p:txBody>
      </p:sp>
      <p:graphicFrame>
        <p:nvGraphicFramePr>
          <p:cNvPr id="233483" name="Object 11"/>
          <p:cNvGraphicFramePr>
            <a:graphicFrameLocks noChangeAspect="1"/>
          </p:cNvGraphicFramePr>
          <p:nvPr>
            <p:ph sz="half" idx="4294967295"/>
          </p:nvPr>
        </p:nvGraphicFramePr>
        <p:xfrm>
          <a:off x="3923928" y="1844824"/>
          <a:ext cx="2119313" cy="488950"/>
        </p:xfrm>
        <a:graphic>
          <a:graphicData uri="http://schemas.openxmlformats.org/presentationml/2006/ole">
            <p:oleObj spid="_x0000_s233483" name="Equation" r:id="rId4" imgW="990360" imgH="228600" progId="Equation.3">
              <p:embed/>
            </p:oleObj>
          </a:graphicData>
        </a:graphic>
      </p:graphicFrame>
      <p:graphicFrame>
        <p:nvGraphicFramePr>
          <p:cNvPr id="233485" name="Object 13"/>
          <p:cNvGraphicFramePr>
            <a:graphicFrameLocks noChangeAspect="1"/>
          </p:cNvGraphicFramePr>
          <p:nvPr>
            <p:ph sz="half" idx="4294967295"/>
          </p:nvPr>
        </p:nvGraphicFramePr>
        <p:xfrm>
          <a:off x="2843808" y="2924944"/>
          <a:ext cx="3532188" cy="936625"/>
        </p:xfrm>
        <a:graphic>
          <a:graphicData uri="http://schemas.openxmlformats.org/presentationml/2006/ole">
            <p:oleObj spid="_x0000_s233485" name="Equation" r:id="rId5" imgW="1676160" imgH="444240" progId="Equation.3">
              <p:embed/>
            </p:oleObj>
          </a:graphicData>
        </a:graphic>
      </p:graphicFrame>
      <p:graphicFrame>
        <p:nvGraphicFramePr>
          <p:cNvPr id="233490" name="Object 18"/>
          <p:cNvGraphicFramePr>
            <a:graphicFrameLocks noChangeAspect="1"/>
          </p:cNvGraphicFramePr>
          <p:nvPr>
            <p:ph sz="quarter" idx="4294967295"/>
          </p:nvPr>
        </p:nvGraphicFramePr>
        <p:xfrm>
          <a:off x="5220072" y="5589240"/>
          <a:ext cx="1685925" cy="1054100"/>
        </p:xfrm>
        <a:graphic>
          <a:graphicData uri="http://schemas.openxmlformats.org/presentationml/2006/ole">
            <p:oleObj spid="_x0000_s233490" name="Equation" r:id="rId6" imgW="812520" imgH="507960" progId="Equation.3">
              <p:embed/>
            </p:oleObj>
          </a:graphicData>
        </a:graphic>
      </p:graphicFrame>
      <p:sp>
        <p:nvSpPr>
          <p:cNvPr id="233482" name="Text Box 10"/>
          <p:cNvSpPr txBox="1">
            <a:spLocks noChangeArrowheads="1"/>
          </p:cNvSpPr>
          <p:nvPr/>
        </p:nvSpPr>
        <p:spPr bwMode="auto">
          <a:xfrm>
            <a:off x="1476375" y="5661025"/>
            <a:ext cx="29300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Estimated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Discrete Features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4827EAA-DCEE-44A3-9544-765A8D2C5AB4}" type="slidenum">
              <a:rPr lang="tr-TR"/>
              <a:pPr/>
              <a:t>25</a:t>
            </a:fld>
            <a:endParaRPr lang="tr-TR"/>
          </a:p>
        </p:txBody>
      </p:sp>
      <p:graphicFrame>
        <p:nvGraphicFramePr>
          <p:cNvPr id="234505" name="Object 9"/>
          <p:cNvGraphicFramePr>
            <a:graphicFrameLocks noChangeAspect="1"/>
          </p:cNvGraphicFramePr>
          <p:nvPr>
            <p:ph sz="quarter" idx="1"/>
          </p:nvPr>
        </p:nvGraphicFramePr>
        <p:xfrm>
          <a:off x="1691680" y="2204864"/>
          <a:ext cx="4683125" cy="550862"/>
        </p:xfrm>
        <a:graphic>
          <a:graphicData uri="http://schemas.openxmlformats.org/presentationml/2006/ole">
            <p:oleObj spid="_x0000_s234505" name="Equation" r:id="rId3" imgW="1942920" imgH="228600" progId="Equation.3">
              <p:embed/>
            </p:oleObj>
          </a:graphicData>
        </a:graphic>
      </p:graphicFrame>
      <p:sp>
        <p:nvSpPr>
          <p:cNvPr id="2344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62880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accent1"/>
                </a:solidFill>
                <a:latin typeface="+mj-lt"/>
              </a:rPr>
              <a:t>Multinomial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(1-of-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features: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Î {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v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v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,...,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v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i="1" baseline="-50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if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are independent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234507" name="Object 11"/>
          <p:cNvGraphicFramePr>
            <a:graphicFrameLocks noChangeAspect="1"/>
          </p:cNvGraphicFramePr>
          <p:nvPr>
            <p:ph sz="quarter" idx="4294967295"/>
          </p:nvPr>
        </p:nvGraphicFramePr>
        <p:xfrm>
          <a:off x="1979712" y="3212976"/>
          <a:ext cx="4549775" cy="2708275"/>
        </p:xfrm>
        <a:graphic>
          <a:graphicData uri="http://schemas.openxmlformats.org/presentationml/2006/ole">
            <p:oleObj spid="_x0000_s234507" name="Equation" r:id="rId4" imgW="2133360" imgH="1269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Multivariate Regression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99229D-2240-4590-86F3-B438EB8F8B34}" type="slidenum">
              <a:rPr lang="tr-TR">
                <a:latin typeface="+mj-lt"/>
              </a:rPr>
              <a:pPr/>
              <a:t>26</a:t>
            </a:fld>
            <a:endParaRPr lang="tr-TR">
              <a:latin typeface="+mj-lt"/>
            </a:endParaRPr>
          </a:p>
        </p:txBody>
      </p:sp>
      <p:graphicFrame>
        <p:nvGraphicFramePr>
          <p:cNvPr id="235529" name="Object 9"/>
          <p:cNvGraphicFramePr>
            <a:graphicFrameLocks noChangeAspect="1"/>
          </p:cNvGraphicFramePr>
          <p:nvPr>
            <p:ph sz="quarter" idx="1"/>
          </p:nvPr>
        </p:nvGraphicFramePr>
        <p:xfrm>
          <a:off x="1691680" y="1700809"/>
          <a:ext cx="4887912" cy="648072"/>
        </p:xfrm>
        <a:graphic>
          <a:graphicData uri="http://schemas.openxmlformats.org/presentationml/2006/ole">
            <p:oleObj spid="_x0000_s235529" name="Equation" r:id="rId3" imgW="1650960" imgH="241200" progId="Equation.3">
              <p:embed/>
            </p:oleObj>
          </a:graphicData>
        </a:graphic>
      </p:graphicFrame>
      <p:sp>
        <p:nvSpPr>
          <p:cNvPr id="235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2420888"/>
            <a:ext cx="8229600" cy="396044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tr-TR" dirty="0" smtClean="0">
                <a:solidFill>
                  <a:schemeClr val="tx2"/>
                </a:solidFill>
                <a:latin typeface="+mj-lt"/>
              </a:rPr>
              <a:t>Multivariate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linear model</a:t>
            </a: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Multivariate polynomial model: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sz="2000" dirty="0">
                <a:solidFill>
                  <a:schemeClr val="tx2"/>
                </a:solidFill>
                <a:latin typeface="+mj-lt"/>
              </a:rPr>
              <a:t>		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Define new higher-order variables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			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3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400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4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5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		and use the linear model in this new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space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		(basis functions, kernel 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trick: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Chapter 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13)</a:t>
            </a:r>
            <a:endParaRPr lang="tr-TR" sz="2400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235531" name="Object 11"/>
          <p:cNvGraphicFramePr>
            <a:graphicFrameLocks noChangeAspect="1"/>
          </p:cNvGraphicFramePr>
          <p:nvPr>
            <p:ph sz="quarter" idx="4294967295"/>
          </p:nvPr>
        </p:nvGraphicFramePr>
        <p:xfrm>
          <a:off x="1043608" y="2780928"/>
          <a:ext cx="7275512" cy="1465833"/>
        </p:xfrm>
        <a:graphic>
          <a:graphicData uri="http://schemas.openxmlformats.org/presentationml/2006/ole">
            <p:oleObj spid="_x0000_s235531" name="Equation" r:id="rId4" imgW="3314520" imgH="634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Multivariate Data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EE2E8B0-0E84-4385-9558-F606E6E587BE}" type="slidenum">
              <a:rPr lang="tr-TR"/>
              <a:pPr/>
              <a:t>3</a:t>
            </a:fld>
            <a:endParaRPr lang="tr-TR"/>
          </a:p>
        </p:txBody>
      </p:sp>
      <p:graphicFrame>
        <p:nvGraphicFramePr>
          <p:cNvPr id="211973" name="Object 5"/>
          <p:cNvGraphicFramePr>
            <a:graphicFrameLocks noChangeAspect="1"/>
          </p:cNvGraphicFramePr>
          <p:nvPr>
            <p:ph sz="quarter" idx="1"/>
          </p:nvPr>
        </p:nvGraphicFramePr>
        <p:xfrm>
          <a:off x="2047875" y="3500438"/>
          <a:ext cx="4038600" cy="2470150"/>
        </p:xfrm>
        <a:graphic>
          <a:graphicData uri="http://schemas.openxmlformats.org/presentationml/2006/ole">
            <p:oleObj spid="_x0000_s211973" name="Equation" r:id="rId3" imgW="1536480" imgH="939600" progId="Equation.3">
              <p:embed/>
            </p:oleObj>
          </a:graphicData>
        </a:graphic>
      </p:graphicFrame>
      <p:sp>
        <p:nvSpPr>
          <p:cNvPr id="211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700808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Multiple measurements (sensors)</a:t>
            </a:r>
          </a:p>
          <a:p>
            <a:r>
              <a:rPr lang="tr-TR" i="1" dirty="0">
                <a:solidFill>
                  <a:schemeClr val="accent1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inputs/features/attributes: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-variate </a:t>
            </a:r>
          </a:p>
          <a:p>
            <a:r>
              <a:rPr lang="tr-TR" i="1" dirty="0">
                <a:solidFill>
                  <a:schemeClr val="accent1"/>
                </a:solidFill>
                <a:latin typeface="+mj-lt"/>
              </a:rPr>
              <a:t>N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instances/observations/examples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Multivariate Parameters</a:t>
            </a:r>
          </a:p>
        </p:txBody>
      </p:sp>
      <p:graphicFrame>
        <p:nvGraphicFramePr>
          <p:cNvPr id="213005" name="Object 13"/>
          <p:cNvGraphicFramePr>
            <a:graphicFrameLocks noChangeAspect="1"/>
          </p:cNvGraphicFramePr>
          <p:nvPr>
            <p:ph sz="quarter" idx="1"/>
          </p:nvPr>
        </p:nvGraphicFramePr>
        <p:xfrm>
          <a:off x="1187624" y="3861048"/>
          <a:ext cx="6495316" cy="1800200"/>
        </p:xfrm>
        <a:graphic>
          <a:graphicData uri="http://schemas.openxmlformats.org/presentationml/2006/ole">
            <p:oleObj spid="_x0000_s213005" name="Equation" r:id="rId3" imgW="3390840" imgH="939600" progId="Equation.3">
              <p:embed/>
            </p:oleObj>
          </a:graphicData>
        </a:graphic>
      </p:graphicFrame>
      <p:graphicFrame>
        <p:nvGraphicFramePr>
          <p:cNvPr id="213003" name="Object 11"/>
          <p:cNvGraphicFramePr>
            <a:graphicFrameLocks noChangeAspect="1"/>
          </p:cNvGraphicFramePr>
          <p:nvPr>
            <p:ph sz="quarter" idx="2"/>
          </p:nvPr>
        </p:nvGraphicFramePr>
        <p:xfrm>
          <a:off x="1043608" y="1772816"/>
          <a:ext cx="4768850" cy="1933575"/>
        </p:xfrm>
        <a:graphic>
          <a:graphicData uri="http://schemas.openxmlformats.org/presentationml/2006/ole">
            <p:oleObj spid="_x0000_s213003" name="Equation" r:id="rId4" imgW="2349360" imgH="952200" progId="Equation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BCB74DE1-5D12-4E18-96D8-5E2BE0E4D2AC}" type="slidenum">
              <a:rPr lang="tr-TR"/>
              <a:pPr/>
              <a:t>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8147248" cy="864096"/>
          </a:xfrm>
        </p:spPr>
        <p:txBody>
          <a:bodyPr>
            <a:normAutofit/>
          </a:bodyPr>
          <a:lstStyle/>
          <a:p>
            <a:r>
              <a:rPr lang="tr-TR" dirty="0"/>
              <a:t>Parameter Estimation</a:t>
            </a:r>
          </a:p>
        </p:txBody>
      </p:sp>
      <p:graphicFrame>
        <p:nvGraphicFramePr>
          <p:cNvPr id="214025" name="Object 9"/>
          <p:cNvGraphicFramePr>
            <a:graphicFrameLocks noChangeAspect="1"/>
          </p:cNvGraphicFramePr>
          <p:nvPr>
            <p:ph sz="quarter" idx="2"/>
          </p:nvPr>
        </p:nvGraphicFramePr>
        <p:xfrm>
          <a:off x="1155700" y="2138363"/>
          <a:ext cx="6399213" cy="2935287"/>
        </p:xfrm>
        <a:graphic>
          <a:graphicData uri="http://schemas.openxmlformats.org/presentationml/2006/ole">
            <p:oleObj spid="_x0000_s214025" name="Equation" r:id="rId3" imgW="3073320" imgH="1409400" progId="Equation.3">
              <p:embed/>
            </p:oleObj>
          </a:graphicData>
        </a:graphic>
      </p:graphicFrame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4FE7F0-2532-4D12-95E5-10FF6594793F}" type="slidenum">
              <a:rPr lang="tr-TR"/>
              <a:pPr/>
              <a:t>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Estimation of Missing Values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09A2D61-2319-49BA-B585-00F0178B2A9F}" type="slidenum">
              <a:rPr lang="tr-TR"/>
              <a:pPr/>
              <a:t>6</a:t>
            </a:fld>
            <a:endParaRPr lang="tr-TR"/>
          </a:p>
        </p:txBody>
      </p:sp>
      <p:sp>
        <p:nvSpPr>
          <p:cNvPr id="2150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What to do if certain instances have missing attributes?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Ignore those instances: not a good idea if the sample is small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Use ‘missing’ as an attribute: may give information</a:t>
            </a: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Imputation: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Fill in the missing value</a:t>
            </a:r>
          </a:p>
          <a:p>
            <a:pPr lvl="1"/>
            <a:r>
              <a:rPr lang="tr-TR" dirty="0">
                <a:solidFill>
                  <a:schemeClr val="tx2"/>
                </a:solidFill>
                <a:latin typeface="+mj-lt"/>
              </a:rPr>
              <a:t>Mean imputation: Use the most likely value (e.g., mean)</a:t>
            </a:r>
          </a:p>
          <a:p>
            <a:pPr lvl="1"/>
            <a:r>
              <a:rPr lang="tr-TR" dirty="0">
                <a:solidFill>
                  <a:schemeClr val="tx2"/>
                </a:solidFill>
                <a:latin typeface="+mj-lt"/>
              </a:rPr>
              <a:t>Imputation by regression: Predict based on other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0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1071546"/>
            <a:ext cx="5500726" cy="4506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8229600" cy="928694"/>
          </a:xfrm>
        </p:spPr>
        <p:txBody>
          <a:bodyPr>
            <a:normAutofit/>
          </a:bodyPr>
          <a:lstStyle/>
          <a:p>
            <a:r>
              <a:rPr lang="tr-TR" dirty="0"/>
              <a:t>Multivariate Normal Distribution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89761D-F8EE-469B-918C-005E7D032ACF}" type="slidenum">
              <a:rPr lang="tr-TR"/>
              <a:pPr/>
              <a:t>7</a:t>
            </a:fld>
            <a:endParaRPr lang="tr-TR"/>
          </a:p>
        </p:txBody>
      </p:sp>
      <p:graphicFrame>
        <p:nvGraphicFramePr>
          <p:cNvPr id="216072" name="Object 8"/>
          <p:cNvGraphicFramePr>
            <a:graphicFrameLocks noChangeAspect="1"/>
          </p:cNvGraphicFramePr>
          <p:nvPr>
            <p:ph sz="quarter" idx="1"/>
          </p:nvPr>
        </p:nvGraphicFramePr>
        <p:xfrm>
          <a:off x="430213" y="4572000"/>
          <a:ext cx="6900862" cy="1663700"/>
        </p:xfrm>
        <a:graphic>
          <a:graphicData uri="http://schemas.openxmlformats.org/presentationml/2006/ole">
            <p:oleObj spid="_x0000_s216072" name="Equation" r:id="rId4" imgW="2844720" imgH="685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896144"/>
          </a:xfrm>
        </p:spPr>
        <p:txBody>
          <a:bodyPr>
            <a:normAutofit/>
          </a:bodyPr>
          <a:lstStyle/>
          <a:p>
            <a:r>
              <a:rPr lang="tr-TR" dirty="0"/>
              <a:t>Multivariate Normal Distribution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16F5B4F-5919-4910-9122-A076B4399795}" type="slidenum">
              <a:rPr lang="tr-TR"/>
              <a:pPr/>
              <a:t>8</a:t>
            </a:fld>
            <a:endParaRPr lang="tr-TR"/>
          </a:p>
        </p:txBody>
      </p:sp>
      <p:graphicFrame>
        <p:nvGraphicFramePr>
          <p:cNvPr id="217101" name="Object 13"/>
          <p:cNvGraphicFramePr>
            <a:graphicFrameLocks noChangeAspect="1"/>
          </p:cNvGraphicFramePr>
          <p:nvPr>
            <p:ph sz="quarter" idx="1"/>
          </p:nvPr>
        </p:nvGraphicFramePr>
        <p:xfrm>
          <a:off x="9029700" y="2806700"/>
          <a:ext cx="114300" cy="215900"/>
        </p:xfrm>
        <a:graphic>
          <a:graphicData uri="http://schemas.openxmlformats.org/presentationml/2006/ole">
            <p:oleObj spid="_x0000_s217101" name="Equation" r:id="rId3" imgW="114120" imgH="215640" progId="Equation.3">
              <p:embed/>
            </p:oleObj>
          </a:graphicData>
        </a:graphic>
      </p:graphicFrame>
      <p:sp>
        <p:nvSpPr>
          <p:cNvPr id="21709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772816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Mahalanobis distance: (</a:t>
            </a:r>
            <a:r>
              <a:rPr lang="tr-TR" sz="2800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– </a:t>
            </a:r>
            <a:r>
              <a:rPr lang="tr-TR" sz="2800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8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sz="2800" baseline="30000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sz="2800" b="1" baseline="30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800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– </a:t>
            </a:r>
            <a:r>
              <a:rPr lang="tr-TR" sz="2800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</a:t>
            </a:r>
          </a:p>
          <a:p>
            <a:pPr lvl="1"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measures the distance from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to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in terms of </a:t>
            </a:r>
            <a:r>
              <a:rPr lang="tr-TR" sz="24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(normalizes for difference in variances and correlations)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Bivariate: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 2</a:t>
            </a:r>
          </a:p>
          <a:p>
            <a:pPr>
              <a:buFont typeface="Wingdings" pitchFamily="2" charset="2"/>
              <a:buNone/>
            </a:pPr>
            <a:endParaRPr lang="tr-TR" dirty="0">
              <a:latin typeface="+mj-lt"/>
            </a:endParaRPr>
          </a:p>
        </p:txBody>
      </p:sp>
      <p:graphicFrame>
        <p:nvGraphicFramePr>
          <p:cNvPr id="217103" name="Object 15"/>
          <p:cNvGraphicFramePr>
            <a:graphicFrameLocks noChangeAspect="1"/>
          </p:cNvGraphicFramePr>
          <p:nvPr>
            <p:ph sz="quarter" idx="4294967295"/>
          </p:nvPr>
        </p:nvGraphicFramePr>
        <p:xfrm>
          <a:off x="3851920" y="3356992"/>
          <a:ext cx="2880320" cy="1282244"/>
        </p:xfrm>
        <a:graphic>
          <a:graphicData uri="http://schemas.openxmlformats.org/presentationml/2006/ole">
            <p:oleObj spid="_x0000_s217103" name="Equation" r:id="rId4" imgW="1346040" imgH="482400" progId="Equation.3">
              <p:embed/>
            </p:oleObj>
          </a:graphicData>
        </a:graphic>
      </p:graphicFrame>
      <p:graphicFrame>
        <p:nvGraphicFramePr>
          <p:cNvPr id="217105" name="Object 17"/>
          <p:cNvGraphicFramePr>
            <a:graphicFrameLocks noChangeAspect="1"/>
          </p:cNvGraphicFramePr>
          <p:nvPr/>
        </p:nvGraphicFramePr>
        <p:xfrm>
          <a:off x="971600" y="4941168"/>
          <a:ext cx="7359650" cy="1425575"/>
        </p:xfrm>
        <a:graphic>
          <a:graphicData uri="http://schemas.openxmlformats.org/presentationml/2006/ole">
            <p:oleObj spid="_x0000_s217105" name="Equation" r:id="rId5" imgW="367020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1628800"/>
            <a:ext cx="6026496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8075240" cy="864096"/>
          </a:xfrm>
        </p:spPr>
        <p:txBody>
          <a:bodyPr>
            <a:normAutofit/>
          </a:bodyPr>
          <a:lstStyle/>
          <a:p>
            <a:r>
              <a:rPr lang="tr-TR" dirty="0"/>
              <a:t>Bivariate Normal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BFFA06F-D51B-44D4-A139-D23E3421C7E4}" type="slidenum">
              <a:rPr lang="tr-TR"/>
              <a:pPr/>
              <a:t>9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3627</TotalTime>
  <Words>407</Words>
  <Application>Microsoft Office PowerPoint</Application>
  <PresentationFormat>On-screen Show (4:3)</PresentationFormat>
  <Paragraphs>147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Median</vt:lpstr>
      <vt:lpstr>Equation</vt:lpstr>
      <vt:lpstr>INTRODUCTION  TO  Machine  Learning 3rd Edition</vt:lpstr>
      <vt:lpstr>CHAPTER 5:  Multivariate Methods</vt:lpstr>
      <vt:lpstr>Multivariate Data</vt:lpstr>
      <vt:lpstr>Multivariate Parameters</vt:lpstr>
      <vt:lpstr>Parameter Estimation</vt:lpstr>
      <vt:lpstr>Estimation of Missing Values</vt:lpstr>
      <vt:lpstr>Multivariate Normal Distribution</vt:lpstr>
      <vt:lpstr>Multivariate Normal Distribution</vt:lpstr>
      <vt:lpstr>Bivariate Normal</vt:lpstr>
      <vt:lpstr>Slide 10</vt:lpstr>
      <vt:lpstr>Independent Inputs: Naive Bayes</vt:lpstr>
      <vt:lpstr>Parametric Classification</vt:lpstr>
      <vt:lpstr>Estimation of Parameters</vt:lpstr>
      <vt:lpstr>Different Si </vt:lpstr>
      <vt:lpstr>Slide 15</vt:lpstr>
      <vt:lpstr>Common Covariance Matrix S</vt:lpstr>
      <vt:lpstr>Common Covariance Matrix S</vt:lpstr>
      <vt:lpstr>Diagonal S </vt:lpstr>
      <vt:lpstr>Diagonal S</vt:lpstr>
      <vt:lpstr>Diagonal S, equal variances</vt:lpstr>
      <vt:lpstr>Diagonal S, equal variances</vt:lpstr>
      <vt:lpstr>Model Selection</vt:lpstr>
      <vt:lpstr>Slide 23</vt:lpstr>
      <vt:lpstr>Discrete Features</vt:lpstr>
      <vt:lpstr>Discrete Features</vt:lpstr>
      <vt:lpstr>Multivariate Regression</vt:lpstr>
    </vt:vector>
  </TitlesOfParts>
  <Company>BOGAZICI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ethem alpaydın</cp:lastModifiedBy>
  <cp:revision>207</cp:revision>
  <dcterms:created xsi:type="dcterms:W3CDTF">2005-01-24T14:46:28Z</dcterms:created>
  <dcterms:modified xsi:type="dcterms:W3CDTF">2014-07-08T12:02:00Z</dcterms:modified>
</cp:coreProperties>
</file>