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0"/>
  </p:notesMasterIdLst>
  <p:handoutMasterIdLst>
    <p:handoutMasterId r:id="rId31"/>
  </p:handoutMasterIdLst>
  <p:sldIdLst>
    <p:sldId id="454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55" r:id="rId16"/>
    <p:sldId id="456" r:id="rId17"/>
    <p:sldId id="457" r:id="rId18"/>
    <p:sldId id="458" r:id="rId19"/>
    <p:sldId id="459" r:id="rId20"/>
    <p:sldId id="436" r:id="rId21"/>
    <p:sldId id="437" r:id="rId22"/>
    <p:sldId id="452" r:id="rId23"/>
    <p:sldId id="438" r:id="rId24"/>
    <p:sldId id="439" r:id="rId25"/>
    <p:sldId id="440" r:id="rId26"/>
    <p:sldId id="441" r:id="rId27"/>
    <p:sldId id="442" r:id="rId28"/>
    <p:sldId id="453" r:id="rId2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2" autoAdjust="0"/>
    <p:restoredTop sz="94241" autoAdjust="0"/>
  </p:normalViewPr>
  <p:slideViewPr>
    <p:cSldViewPr>
      <p:cViewPr varScale="1">
        <p:scale>
          <a:sx n="91" d="100"/>
          <a:sy n="91" d="100"/>
        </p:scale>
        <p:origin x="-156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D6EA8A16-011D-4E2E-9687-DEF1631FCF6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D805E358-E3DA-4891-80A7-EFACE7062687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DA84AA-B716-4472-96B2-77405A2739D9}" type="datetime1">
              <a:rPr lang="en-US" smtClean="0"/>
              <a:t>7/9/2014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AFF5B-2492-4D49-8D8A-7696FD86ED9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CA62-03FE-41AF-BD6C-3795280E738A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BE03-2F63-4C3C-93EB-24ADD30B45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88A4AC8-F759-43C0-AC01-3E9D75823696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ACFF7E4-0F78-4909-B8EB-7EF604016F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D071-EE99-444E-971D-616ADB2B8B33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C23778-06C0-4309-BC62-17E91E2C95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772F-4464-4208-9FCD-CD479131402B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1369AAD-EB70-4BF5-9675-B6C9F0FC1F8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CE743C-837D-4E72-9A77-242DFC3FA459}" type="datetime1">
              <a:rPr lang="en-US" smtClean="0"/>
              <a:t>7/9/2014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154A25-DB6C-4DF8-BD21-32996D1C41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238B15-7021-4474-86F4-95D238B5BA7A}" type="datetime1">
              <a:rPr lang="en-US" smtClean="0"/>
              <a:t>7/9/2014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E1852D-4A4E-476D-AB30-51534629173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0D7-8853-4A74-BDC1-62DA1413F09E}" type="datetime1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044F51-CD0E-4B2C-914B-8F299439219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64B-F5BE-4E4D-8DB3-1C3846E774C0}" type="datetime1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2BF4CC-46E2-4D2B-BDD7-A929928ADD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2C14-A390-4FF8-9F3E-405BAEB789C0}" type="datetime1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21DD95-4AB4-4072-ABC2-A332E64C5FE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2B10139-C20D-42FA-8B31-04E72A939DA6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FEEA33-800B-4FEC-A5DF-4F06E8B7C0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AB824D-304E-4043-A54F-06A0B8100972}" type="datetime1">
              <a:rPr lang="en-US" smtClean="0"/>
              <a:t>7/9/2014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72463D-86BE-4EF3-BB23-E317EFFD9E3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9426-5653-42DF-9C39-A8A7A9500CFE}" type="slidenum">
              <a:rPr lang="tr-TR"/>
              <a:pPr/>
              <a:t>10</a:t>
            </a:fld>
            <a:endParaRPr lang="tr-TR"/>
          </a:p>
        </p:txBody>
      </p:sp>
      <p:pic>
        <p:nvPicPr>
          <p:cNvPr id="3287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604838"/>
            <a:ext cx="69723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72816"/>
            <a:ext cx="8229600" cy="3886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Kernel density estimator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Multivariate Gaussian kernel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spheric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ellipsoid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667AD51-2664-4174-A0D2-E23252F8B5AA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329736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2627784" y="2204864"/>
          <a:ext cx="3325812" cy="1062038"/>
        </p:xfrm>
        <a:graphic>
          <a:graphicData uri="http://schemas.openxmlformats.org/presentationml/2006/ole">
            <p:oleObj spid="_x0000_s329736" name="Equation" r:id="rId3" imgW="1511280" imgH="482400" progId="Equation.3">
              <p:embed/>
            </p:oleObj>
          </a:graphicData>
        </a:graphic>
      </p:graphicFrame>
      <p:graphicFrame>
        <p:nvGraphicFramePr>
          <p:cNvPr id="329738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627784" y="4077072"/>
          <a:ext cx="4792662" cy="2216150"/>
        </p:xfrm>
        <a:graphic>
          <a:graphicData uri="http://schemas.openxmlformats.org/presentationml/2006/ole">
            <p:oleObj spid="_x0000_s329738" name="Equation" r:id="rId4" imgW="219708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and use Bayes’ rule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Kernel estimator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-NN estimator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Nonparametric Classification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29E3C7-05BA-4AEC-AAB9-135CEEEEA60E}" type="slidenum">
              <a:rPr lang="tr-TR"/>
              <a:pPr/>
              <a:t>12</a:t>
            </a:fld>
            <a:endParaRPr lang="tr-TR"/>
          </a:p>
        </p:txBody>
      </p:sp>
      <p:graphicFrame>
        <p:nvGraphicFramePr>
          <p:cNvPr id="330764" name="Object 12"/>
          <p:cNvGraphicFramePr>
            <a:graphicFrameLocks noChangeAspect="1"/>
          </p:cNvGraphicFramePr>
          <p:nvPr>
            <p:ph sz="quarter" idx="1"/>
          </p:nvPr>
        </p:nvGraphicFramePr>
        <p:xfrm>
          <a:off x="1907704" y="2708920"/>
          <a:ext cx="5272088" cy="2003425"/>
        </p:xfrm>
        <a:graphic>
          <a:graphicData uri="http://schemas.openxmlformats.org/presentationml/2006/ole">
            <p:oleObj spid="_x0000_s330764" name="Equation" r:id="rId3" imgW="2539800" imgH="965160" progId="Equation.3">
              <p:embed/>
            </p:oleObj>
          </a:graphicData>
        </a:graphic>
      </p:graphicFrame>
      <p:graphicFrame>
        <p:nvGraphicFramePr>
          <p:cNvPr id="330766" name="Object 1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907704" y="5517232"/>
          <a:ext cx="6078537" cy="968375"/>
        </p:xfrm>
        <a:graphic>
          <a:graphicData uri="http://schemas.openxmlformats.org/presentationml/2006/ole">
            <p:oleObj spid="_x0000_s330766" name="Equation" r:id="rId4" imgW="28699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214686"/>
            <a:ext cx="37719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Condensed Nearest Neighbor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A27B7B9-FA78-4E01-BB64-7476A9CD60CC}" type="slidenum">
              <a:rPr lang="tr-TR"/>
              <a:pPr/>
              <a:t>13</a:t>
            </a:fld>
            <a:endParaRPr lang="tr-TR"/>
          </a:p>
        </p:txBody>
      </p:sp>
      <p:graphicFrame>
        <p:nvGraphicFramePr>
          <p:cNvPr id="331786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4067175" y="3435350"/>
          <a:ext cx="4038600" cy="568325"/>
        </p:xfrm>
        <a:graphic>
          <a:graphicData uri="http://schemas.openxmlformats.org/presentationml/2006/ole">
            <p:oleObj spid="_x0000_s331786" name="Equation" r:id="rId4" imgW="1625400" imgH="228600" progId="Equation.3">
              <p:embed/>
            </p:oleObj>
          </a:graphicData>
        </a:graphic>
      </p:graphicFrame>
      <p:sp>
        <p:nvSpPr>
          <p:cNvPr id="331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Time/space complexity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-NN is O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Find a subset Z of X that is small and is accurate in classifying X (Hart, 1968)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sp>
        <p:nvSpPr>
          <p:cNvPr id="331784" name="Oval 8"/>
          <p:cNvSpPr>
            <a:spLocks noChangeArrowheads="1"/>
          </p:cNvSpPr>
          <p:nvPr/>
        </p:nvSpPr>
        <p:spPr bwMode="auto">
          <a:xfrm>
            <a:off x="2268538" y="5084763"/>
            <a:ext cx="431800" cy="4318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31785" name="Oval 9"/>
          <p:cNvSpPr>
            <a:spLocks noChangeArrowheads="1"/>
          </p:cNvSpPr>
          <p:nvPr/>
        </p:nvSpPr>
        <p:spPr bwMode="auto">
          <a:xfrm>
            <a:off x="4716463" y="5373688"/>
            <a:ext cx="431800" cy="4318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Condensed Nearest Neighbor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68AF097-9E1F-4F31-A35E-5F44FF2DD30E}" type="slidenum">
              <a:rPr lang="tr-TR"/>
              <a:pPr/>
              <a:t>14</a:t>
            </a:fld>
            <a:endParaRPr lang="tr-TR"/>
          </a:p>
        </p:txBody>
      </p:sp>
      <p:sp>
        <p:nvSpPr>
          <p:cNvPr id="332806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Incremental algorithm: Add instance if needed</a:t>
            </a:r>
          </a:p>
        </p:txBody>
      </p:sp>
      <p:pic>
        <p:nvPicPr>
          <p:cNvPr id="3328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636838"/>
            <a:ext cx="74485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2051050" y="4292600"/>
            <a:ext cx="45370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Distance-based Classification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C23778-06C0-4309-BC62-17E91E2C954A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Find a distance function </a:t>
            </a:r>
            <a:r>
              <a:rPr lang="tr-TR" i="1" dirty="0" smtClean="0"/>
              <a:t>D</a:t>
            </a:r>
            <a:r>
              <a:rPr lang="tr-TR" dirty="0" smtClean="0"/>
              <a:t>(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r</a:t>
            </a:r>
            <a:r>
              <a:rPr lang="tr-TR" dirty="0" smtClean="0"/>
              <a:t>,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s</a:t>
            </a:r>
            <a:r>
              <a:rPr lang="tr-TR" dirty="0" smtClean="0"/>
              <a:t>) such that </a:t>
            </a:r>
          </a:p>
          <a:p>
            <a:pPr>
              <a:buNone/>
            </a:pPr>
            <a:r>
              <a:rPr lang="tr-TR" dirty="0" smtClean="0"/>
              <a:t>	if 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r</a:t>
            </a:r>
            <a:r>
              <a:rPr lang="tr-TR" dirty="0" smtClean="0"/>
              <a:t>and </a:t>
            </a:r>
            <a:r>
              <a:rPr lang="tr-TR" b="1" i="1" dirty="0" smtClean="0"/>
              <a:t>x</a:t>
            </a:r>
            <a:r>
              <a:rPr lang="tr-TR" i="1" baseline="30000" dirty="0" smtClean="0"/>
              <a:t>s</a:t>
            </a:r>
            <a:r>
              <a:rPr lang="tr-TR" dirty="0" smtClean="0"/>
              <a:t>belong to the same class, distance is small and if they belong to different classes, distance is large </a:t>
            </a:r>
          </a:p>
          <a:p>
            <a:r>
              <a:rPr lang="tr-TR" dirty="0" smtClean="0"/>
              <a:t>Assume a parametric model and learn its parameters using data, e.g.,</a:t>
            </a:r>
            <a:endParaRPr lang="tr-TR" dirty="0"/>
          </a:p>
        </p:txBody>
      </p:sp>
      <p:pic>
        <p:nvPicPr>
          <p:cNvPr id="353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581128"/>
            <a:ext cx="51845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Learning a Distance Function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C23778-06C0-4309-BC62-17E91E2C954A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The three-way relationship between distances, dimensionality reduction, and feature extraction.</a:t>
            </a:r>
          </a:p>
          <a:p>
            <a:r>
              <a:rPr lang="tr-TR" b="1" dirty="0" smtClean="0"/>
              <a:t>M</a:t>
            </a:r>
            <a:r>
              <a:rPr lang="tr-TR" dirty="0" smtClean="0"/>
              <a:t>=</a:t>
            </a:r>
            <a:r>
              <a:rPr lang="tr-TR" b="1" dirty="0" smtClean="0"/>
              <a:t>L</a:t>
            </a:r>
            <a:r>
              <a:rPr lang="tr-TR" i="1" baseline="30000" dirty="0" smtClean="0"/>
              <a:t>T</a:t>
            </a:r>
            <a:r>
              <a:rPr lang="tr-TR" b="1" dirty="0" smtClean="0"/>
              <a:t>L</a:t>
            </a:r>
            <a:r>
              <a:rPr lang="tr-TR" dirty="0" smtClean="0"/>
              <a:t> is </a:t>
            </a:r>
            <a:r>
              <a:rPr lang="tr-TR" i="1" dirty="0" smtClean="0"/>
              <a:t>d</a:t>
            </a:r>
            <a:r>
              <a:rPr lang="tr-TR" dirty="0" smtClean="0"/>
              <a:t>x</a:t>
            </a:r>
            <a:r>
              <a:rPr lang="tr-TR" i="1" dirty="0" smtClean="0"/>
              <a:t>d</a:t>
            </a:r>
            <a:r>
              <a:rPr lang="tr-TR" dirty="0" smtClean="0"/>
              <a:t> and </a:t>
            </a:r>
            <a:r>
              <a:rPr lang="tr-TR" b="1" dirty="0" smtClean="0"/>
              <a:t>L</a:t>
            </a:r>
            <a:r>
              <a:rPr lang="tr-TR" dirty="0" smtClean="0"/>
              <a:t> is </a:t>
            </a:r>
            <a:r>
              <a:rPr lang="tr-TR" i="1" dirty="0" smtClean="0"/>
              <a:t>k</a:t>
            </a:r>
            <a:r>
              <a:rPr lang="tr-TR" dirty="0" smtClean="0"/>
              <a:t>x</a:t>
            </a:r>
            <a:r>
              <a:rPr lang="tr-TR" i="1" dirty="0" smtClean="0"/>
              <a:t>d</a:t>
            </a:r>
            <a:r>
              <a:rPr lang="tr-TR" dirty="0" smtClean="0"/>
              <a:t>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Similarity-based representation using similarity scores</a:t>
            </a:r>
          </a:p>
          <a:p>
            <a:r>
              <a:rPr lang="tr-TR" dirty="0" smtClean="0"/>
              <a:t>Large-margin nearest neighbor (chapter 13)</a:t>
            </a:r>
            <a:endParaRPr lang="tr-TR" dirty="0"/>
          </a:p>
        </p:txBody>
      </p:sp>
      <p:pic>
        <p:nvPicPr>
          <p:cNvPr id="354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73533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F4CC-46E2-4D2B-BDD7-A929928ADDBB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355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76672"/>
            <a:ext cx="4392488" cy="404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4581128"/>
            <a:ext cx="845802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latin typeface="+mj-lt"/>
              </a:rPr>
              <a:t>Euclidean distance (circle) is not suitable, </a:t>
            </a:r>
          </a:p>
          <a:p>
            <a:r>
              <a:rPr lang="tr-TR" sz="2400" dirty="0" smtClean="0">
                <a:latin typeface="+mj-lt"/>
              </a:rPr>
              <a:t>Mahalanobis distance using an </a:t>
            </a:r>
            <a:r>
              <a:rPr lang="tr-TR" sz="2400" b="1" dirty="0" smtClean="0">
                <a:latin typeface="+mj-lt"/>
              </a:rPr>
              <a:t>M</a:t>
            </a:r>
            <a:r>
              <a:rPr lang="tr-TR" sz="2400" dirty="0" smtClean="0">
                <a:latin typeface="+mj-lt"/>
              </a:rPr>
              <a:t> (ellipse) is suitable.</a:t>
            </a:r>
          </a:p>
          <a:p>
            <a:r>
              <a:rPr lang="tr-TR" sz="2400" dirty="0" smtClean="0">
                <a:latin typeface="+mj-lt"/>
              </a:rPr>
              <a:t>After the data is projected along </a:t>
            </a:r>
            <a:r>
              <a:rPr lang="tr-TR" sz="2400" b="1" dirty="0" smtClean="0">
                <a:latin typeface="+mj-lt"/>
              </a:rPr>
              <a:t>L</a:t>
            </a:r>
            <a:r>
              <a:rPr lang="tr-TR" sz="2400" dirty="0" smtClean="0">
                <a:latin typeface="+mj-lt"/>
              </a:rPr>
              <a:t>, Euclidean distance can be used.</a:t>
            </a:r>
          </a:p>
          <a:p>
            <a:endParaRPr lang="tr-TR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Outlier Detection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C23778-06C0-4309-BC62-17E91E2C954A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Find outlier/novelty points</a:t>
            </a:r>
          </a:p>
          <a:p>
            <a:r>
              <a:rPr lang="tr-TR" dirty="0" smtClean="0"/>
              <a:t>Not a two-class problem because outliers are very few, of many types, and seldom labeled</a:t>
            </a:r>
          </a:p>
          <a:p>
            <a:r>
              <a:rPr lang="tr-TR" dirty="0" smtClean="0"/>
              <a:t>Instead, one-class classification problem: Find instances that have low probability</a:t>
            </a:r>
          </a:p>
          <a:p>
            <a:r>
              <a:rPr lang="tr-TR" dirty="0" smtClean="0"/>
              <a:t>In nonparametric case: Find instances far away from other instances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Outlier Factor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C23778-06C0-4309-BC62-17E91E2C954A}" type="slidenum">
              <a:rPr lang="tr-TR" smtClean="0"/>
              <a:pPr/>
              <a:t>19</a:t>
            </a:fld>
            <a:endParaRPr lang="tr-TR"/>
          </a:p>
        </p:txBody>
      </p:sp>
      <p:pic>
        <p:nvPicPr>
          <p:cNvPr id="3563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992888" cy="41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556792"/>
            <a:ext cx="38576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8:</a:t>
            </a:r>
            <a:br>
              <a:rPr lang="tr-TR" sz="2000" i="0"/>
            </a:br>
            <a:r>
              <a:rPr lang="tr-TR"/>
              <a:t>Nonparametric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Nonparametric Regression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62672D4-88DD-4125-B504-B06B8410C2E3}" type="slidenum">
              <a:rPr lang="tr-TR"/>
              <a:pPr/>
              <a:t>20</a:t>
            </a:fld>
            <a:endParaRPr lang="tr-TR"/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1979712" y="2924944"/>
          <a:ext cx="5389906" cy="2520280"/>
        </p:xfrm>
        <a:graphic>
          <a:graphicData uri="http://schemas.openxmlformats.org/presentationml/2006/ole">
            <p:oleObj spid="_x0000_s333830" name="Equation" r:id="rId3" imgW="2743200" imgH="1282680" progId="Equation.3">
              <p:embed/>
            </p:oleObj>
          </a:graphicData>
        </a:graphic>
      </p:graphicFrame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Aka smoothing models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Regressogram</a:t>
            </a:r>
          </a:p>
          <a:p>
            <a:endParaRPr lang="tr-T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CAA-1A5D-4F69-8684-7749E87CC136}" type="slidenum">
              <a:rPr lang="tr-TR"/>
              <a:pPr/>
              <a:t>21</a:t>
            </a:fld>
            <a:endParaRPr lang="tr-TR"/>
          </a:p>
        </p:txBody>
      </p:sp>
      <p:pic>
        <p:nvPicPr>
          <p:cNvPr id="3348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533400"/>
            <a:ext cx="68770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BEF-E365-4964-A1DE-AF97ADAB370B}" type="slidenum">
              <a:rPr lang="tr-TR"/>
              <a:pPr/>
              <a:t>22</a:t>
            </a:fld>
            <a:endParaRPr lang="tr-TR"/>
          </a:p>
        </p:txBody>
      </p:sp>
      <p:pic>
        <p:nvPicPr>
          <p:cNvPr id="3522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500063"/>
            <a:ext cx="69151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Running Mean/Kernel Smoother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772816"/>
            <a:ext cx="4038600" cy="42560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2800" dirty="0">
                <a:solidFill>
                  <a:schemeClr val="tx2"/>
                </a:solidFill>
                <a:latin typeface="+mj-lt"/>
              </a:rPr>
              <a:t>Running mean smoother</a:t>
            </a: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tr-TR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Running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line smoother</a:t>
            </a:r>
          </a:p>
        </p:txBody>
      </p:sp>
      <p:sp>
        <p:nvSpPr>
          <p:cNvPr id="335877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788024" y="1772816"/>
            <a:ext cx="38862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2800" dirty="0">
                <a:solidFill>
                  <a:schemeClr val="tx2"/>
                </a:solidFill>
                <a:latin typeface="+mj-lt"/>
              </a:rPr>
              <a:t>Kernel smoother</a:t>
            </a: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where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( ) is 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Gaussian</a:t>
            </a: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sz="2800" dirty="0">
                <a:solidFill>
                  <a:schemeClr val="tx2"/>
                </a:solidFill>
                <a:latin typeface="+mj-lt"/>
              </a:rPr>
              <a:t>Additive models (Hastie and Tibshirani, 1990)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0302E2E-7D77-476C-A02C-75D170E1B23F}" type="slidenum">
              <a:rPr lang="tr-TR"/>
              <a:pPr/>
              <a:t>23</a:t>
            </a:fld>
            <a:endParaRPr lang="tr-TR"/>
          </a:p>
        </p:txBody>
      </p:sp>
      <p:graphicFrame>
        <p:nvGraphicFramePr>
          <p:cNvPr id="335879" name="Object 7"/>
          <p:cNvGraphicFramePr>
            <a:graphicFrameLocks noChangeAspect="1"/>
          </p:cNvGraphicFramePr>
          <p:nvPr/>
        </p:nvGraphicFramePr>
        <p:xfrm>
          <a:off x="933450" y="2360613"/>
          <a:ext cx="2882900" cy="3070225"/>
        </p:xfrm>
        <a:graphic>
          <a:graphicData uri="http://schemas.openxmlformats.org/presentationml/2006/ole">
            <p:oleObj spid="_x0000_s335879" name="Equation" r:id="rId3" imgW="1536480" imgH="1638000" progId="Equation.3">
              <p:embed/>
            </p:oleObj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5220072" y="2132856"/>
          <a:ext cx="2967037" cy="1792287"/>
        </p:xfrm>
        <a:graphic>
          <a:graphicData uri="http://schemas.openxmlformats.org/presentationml/2006/ole">
            <p:oleObj spid="_x0000_s335880" name="Equation" r:id="rId4" imgW="151128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476-9FE9-43F9-8E51-1EE33ABA5054}" type="slidenum">
              <a:rPr lang="tr-TR"/>
              <a:pPr/>
              <a:t>24</a:t>
            </a:fld>
            <a:endParaRPr lang="tr-TR"/>
          </a:p>
        </p:txBody>
      </p:sp>
      <p:pic>
        <p:nvPicPr>
          <p:cNvPr id="3379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552450"/>
            <a:ext cx="68865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B72-0BBD-4D3B-8818-7FFB6ED6B9CC}" type="slidenum">
              <a:rPr lang="tr-TR"/>
              <a:pPr/>
              <a:t>25</a:t>
            </a:fld>
            <a:endParaRPr lang="tr-TR"/>
          </a:p>
        </p:txBody>
      </p:sp>
      <p:pic>
        <p:nvPicPr>
          <p:cNvPr id="3389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533400"/>
            <a:ext cx="68961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565A-AD77-4A3E-B80B-1590C00CBFAB}" type="slidenum">
              <a:rPr lang="tr-TR"/>
              <a:pPr/>
              <a:t>26</a:t>
            </a:fld>
            <a:endParaRPr lang="tr-TR"/>
          </a:p>
        </p:txBody>
      </p:sp>
      <p:pic>
        <p:nvPicPr>
          <p:cNvPr id="3399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528638"/>
            <a:ext cx="68389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Choose </a:t>
            </a:r>
            <a:r>
              <a:rPr lang="tr-TR" i="1" dirty="0"/>
              <a:t>k</a:t>
            </a:r>
            <a:r>
              <a:rPr lang="tr-TR" dirty="0"/>
              <a:t> or </a:t>
            </a:r>
            <a:r>
              <a:rPr lang="tr-TR" i="1" dirty="0" smtClean="0"/>
              <a:t>h</a:t>
            </a:r>
            <a:r>
              <a:rPr lang="tr-TR" dirty="0" smtClean="0"/>
              <a:t> ?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1AC291D-0A20-4016-B521-4B446035541D}" type="slidenum">
              <a:rPr lang="tr-TR"/>
              <a:pPr/>
              <a:t>27</a:t>
            </a:fld>
            <a:endParaRPr lang="tr-TR"/>
          </a:p>
        </p:txBody>
      </p:sp>
      <p:sp>
        <p:nvSpPr>
          <p:cNvPr id="340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small, single instances matter; bias is small, variance is large (undersmoothing): High complexity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increases, we average over more instances and variance decreases but bias increases (oversmoothing): Low complexity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Cross-validation is used to finetune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F4CC-46E2-4D2B-BDD7-A929928ADDBB}" type="slidenum">
              <a:rPr lang="tr-TR" smtClean="0"/>
              <a:pPr/>
              <a:t>28</a:t>
            </a:fld>
            <a:endParaRPr lang="tr-TR"/>
          </a:p>
        </p:txBody>
      </p:sp>
      <p:pic>
        <p:nvPicPr>
          <p:cNvPr id="408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000108"/>
            <a:ext cx="59531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Nonparametric Estimation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C574A7-8DFE-4C64-9381-AFD17CCA421B}" type="slidenum">
              <a:rPr lang="tr-TR"/>
              <a:pPr/>
              <a:t>3</a:t>
            </a:fld>
            <a:endParaRPr lang="tr-TR"/>
          </a:p>
        </p:txBody>
      </p:sp>
      <p:sp>
        <p:nvSpPr>
          <p:cNvPr id="320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Parametric (single global model), semiparametric (small number of local models)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Nonparametric: Similar inputs have similar outputs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Functions (pdf, discriminant, regression) change smoothly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Keep the training data;“let the data speak for itself”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Given x, find a small number of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closest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training instances and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interpolate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from these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Aka lazy/memory-based/case-based/instance-based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Density Estimation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AF1A43-47DF-4BE2-9E45-CA68E79E2833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321544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3159125" y="2954338"/>
          <a:ext cx="3833813" cy="762000"/>
        </p:xfrm>
        <a:graphic>
          <a:graphicData uri="http://schemas.openxmlformats.org/presentationml/2006/ole">
            <p:oleObj spid="_x0000_s321544" name="Equation" r:id="rId3" imgW="2108160" imgH="419040" progId="Equation.3">
              <p:embed/>
            </p:oleObj>
          </a:graphicData>
        </a:graphic>
      </p:graphicFrame>
      <p:sp>
        <p:nvSpPr>
          <p:cNvPr id="321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Given the training set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={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800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drawn iid from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Divide data into bins of size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h</a:t>
            </a:r>
          </a:p>
          <a:p>
            <a:r>
              <a:rPr lang="tr-TR" sz="2800" dirty="0">
                <a:solidFill>
                  <a:schemeClr val="accent1"/>
                </a:solidFill>
                <a:latin typeface="+mj-lt"/>
              </a:rPr>
              <a:t>Histogram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endParaRPr lang="tr-TR" sz="2800" dirty="0">
              <a:solidFill>
                <a:schemeClr val="tx2"/>
              </a:solidFill>
              <a:latin typeface="+mj-lt"/>
            </a:endParaRPr>
          </a:p>
          <a:p>
            <a:r>
              <a:rPr lang="tr-TR" sz="2800" dirty="0">
                <a:solidFill>
                  <a:schemeClr val="accent1"/>
                </a:solidFill>
                <a:latin typeface="+mj-lt"/>
              </a:rPr>
              <a:t>Naive estimator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endParaRPr lang="tr-TR" sz="2800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800" dirty="0">
                <a:latin typeface="+mj-lt"/>
              </a:rPr>
              <a:t>	or</a:t>
            </a:r>
          </a:p>
          <a:p>
            <a:endParaRPr lang="tr-TR" dirty="0">
              <a:latin typeface="+mj-lt"/>
            </a:endParaRPr>
          </a:p>
          <a:p>
            <a:endParaRPr lang="tr-TR" dirty="0"/>
          </a:p>
        </p:txBody>
      </p:sp>
      <p:graphicFrame>
        <p:nvGraphicFramePr>
          <p:cNvPr id="321546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563888" y="4005064"/>
          <a:ext cx="3449637" cy="882650"/>
        </p:xfrm>
        <a:graphic>
          <a:graphicData uri="http://schemas.openxmlformats.org/presentationml/2006/ole">
            <p:oleObj spid="_x0000_s321546" name="Equation" r:id="rId4" imgW="1638000" imgH="419040" progId="Equation.3">
              <p:embed/>
            </p:oleObj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1547664" y="5229200"/>
          <a:ext cx="6367463" cy="995362"/>
        </p:xfrm>
        <a:graphic>
          <a:graphicData uri="http://schemas.openxmlformats.org/presentationml/2006/ole">
            <p:oleObj spid="_x0000_s321548" name="Equation" r:id="rId5" imgW="30859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9D30-29A7-4E30-9B16-2A33E59E2F6E}" type="slidenum">
              <a:rPr lang="tr-TR"/>
              <a:pPr/>
              <a:t>5</a:t>
            </a:fld>
            <a:endParaRPr lang="tr-TR"/>
          </a:p>
        </p:txBody>
      </p:sp>
      <p:pic>
        <p:nvPicPr>
          <p:cNvPr id="3235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576263"/>
            <a:ext cx="68961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849-2BF5-4FFE-8457-B84FAEC9FF8C}" type="slidenum">
              <a:rPr lang="tr-TR"/>
              <a:pPr/>
              <a:t>6</a:t>
            </a:fld>
            <a:endParaRPr lang="tr-TR"/>
          </a:p>
        </p:txBody>
      </p:sp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549275"/>
            <a:ext cx="70008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Kernel Estimator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6B4991D-469A-4DA8-9093-B2326E1E731B}" type="slidenum">
              <a:rPr lang="tr-TR"/>
              <a:pPr/>
              <a:t>7</a:t>
            </a:fld>
            <a:endParaRPr lang="tr-TR"/>
          </a:p>
        </p:txBody>
      </p:sp>
      <p:graphicFrame>
        <p:nvGraphicFramePr>
          <p:cNvPr id="325638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2699792" y="4509120"/>
          <a:ext cx="3243262" cy="1090613"/>
        </p:xfrm>
        <a:graphic>
          <a:graphicData uri="http://schemas.openxmlformats.org/presentationml/2006/ole">
            <p:oleObj spid="_x0000_s325638" name="Equation" r:id="rId3" imgW="1434960" imgH="482400" progId="Equation.3">
              <p:embed/>
            </p:oleObj>
          </a:graphicData>
        </a:graphic>
      </p:graphicFrame>
      <p:sp>
        <p:nvSpPr>
          <p:cNvPr id="325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Kernel function, e.g., Gaussian kernel: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Kernel estimator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(Parzen windows)</a:t>
            </a:r>
          </a:p>
        </p:txBody>
      </p:sp>
      <p:graphicFrame>
        <p:nvGraphicFramePr>
          <p:cNvPr id="325640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555776" y="2420888"/>
          <a:ext cx="3263900" cy="1117600"/>
        </p:xfrm>
        <a:graphic>
          <a:graphicData uri="http://schemas.openxmlformats.org/presentationml/2006/ole">
            <p:oleObj spid="_x0000_s325640" name="Equation" r:id="rId4" imgW="14094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9A76-80D9-4B2D-B331-4EE4B4027FBC}" type="slidenum">
              <a:rPr lang="tr-TR"/>
              <a:pPr/>
              <a:t>8</a:t>
            </a:fld>
            <a:endParaRPr lang="tr-TR"/>
          </a:p>
        </p:txBody>
      </p:sp>
      <p:pic>
        <p:nvPicPr>
          <p:cNvPr id="326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549275"/>
            <a:ext cx="690562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k-Nearest Neighbor Estimator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229676-9D34-48E9-ABC7-6A487049019F}" type="slidenum">
              <a:rPr lang="tr-TR"/>
              <a:pPr/>
              <a:t>9</a:t>
            </a:fld>
            <a:endParaRPr lang="tr-TR"/>
          </a:p>
        </p:txBody>
      </p:sp>
      <p:graphicFrame>
        <p:nvGraphicFramePr>
          <p:cNvPr id="327685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3101975" y="3213100"/>
          <a:ext cx="2146300" cy="973138"/>
        </p:xfrm>
        <a:graphic>
          <a:graphicData uri="http://schemas.openxmlformats.org/presentationml/2006/ole">
            <p:oleObj spid="_x0000_s327685" name="Equation" r:id="rId3" imgW="952200" imgH="431640" progId="Equation.3">
              <p:embed/>
            </p:oleObj>
          </a:graphicData>
        </a:graphic>
      </p:graphicFrame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7281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Instead of fixing bin width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counting the number of instances, fix the instances (neighbors)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 check bin width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distance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th closest instance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3633</TotalTime>
  <Words>461</Words>
  <Application>Microsoft Office PowerPoint</Application>
  <PresentationFormat>On-screen Show (4:3)</PresentationFormat>
  <Paragraphs>128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Median</vt:lpstr>
      <vt:lpstr>Equation</vt:lpstr>
      <vt:lpstr>INTRODUCTION  TO  Machine  Learning 3rd Edition</vt:lpstr>
      <vt:lpstr>CHAPTER 8: Nonparametric Methods</vt:lpstr>
      <vt:lpstr>Nonparametric Estimation</vt:lpstr>
      <vt:lpstr>Density Estimation</vt:lpstr>
      <vt:lpstr>Slide 5</vt:lpstr>
      <vt:lpstr>Slide 6</vt:lpstr>
      <vt:lpstr>Kernel Estimator</vt:lpstr>
      <vt:lpstr>Slide 8</vt:lpstr>
      <vt:lpstr>k-Nearest Neighbor Estimator</vt:lpstr>
      <vt:lpstr>Slide 10</vt:lpstr>
      <vt:lpstr>Multivariate Data</vt:lpstr>
      <vt:lpstr>Nonparametric Classification</vt:lpstr>
      <vt:lpstr>Condensed Nearest Neighbor</vt:lpstr>
      <vt:lpstr>Condensed Nearest Neighbor</vt:lpstr>
      <vt:lpstr>Distance-based Classification</vt:lpstr>
      <vt:lpstr>Learning a Distance Function</vt:lpstr>
      <vt:lpstr>Slide 17</vt:lpstr>
      <vt:lpstr>Outlier Detection</vt:lpstr>
      <vt:lpstr>Local Outlier Factor</vt:lpstr>
      <vt:lpstr>Nonparametric Regression</vt:lpstr>
      <vt:lpstr>Slide 21</vt:lpstr>
      <vt:lpstr>Slide 22</vt:lpstr>
      <vt:lpstr>Running Mean/Kernel Smoother</vt:lpstr>
      <vt:lpstr>Slide 24</vt:lpstr>
      <vt:lpstr>Slide 25</vt:lpstr>
      <vt:lpstr>Slide 26</vt:lpstr>
      <vt:lpstr>How to Choose k or h ?</vt:lpstr>
      <vt:lpstr>Slide 28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198</cp:revision>
  <dcterms:created xsi:type="dcterms:W3CDTF">2005-01-24T14:46:28Z</dcterms:created>
  <dcterms:modified xsi:type="dcterms:W3CDTF">2014-07-09T09:53:50Z</dcterms:modified>
</cp:coreProperties>
</file>