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710" r:id="rId2"/>
  </p:sldMasterIdLst>
  <p:sldIdLst>
    <p:sldId id="256" r:id="rId3"/>
    <p:sldId id="257" r:id="rId4"/>
    <p:sldId id="258" r:id="rId5"/>
    <p:sldId id="280" r:id="rId6"/>
    <p:sldId id="259" r:id="rId7"/>
    <p:sldId id="260" r:id="rId8"/>
    <p:sldId id="261" r:id="rId9"/>
    <p:sldId id="262" r:id="rId10"/>
    <p:sldId id="325" r:id="rId11"/>
    <p:sldId id="263" r:id="rId12"/>
    <p:sldId id="264" r:id="rId13"/>
    <p:sldId id="265" r:id="rId14"/>
    <p:sldId id="266" r:id="rId15"/>
    <p:sldId id="267" r:id="rId16"/>
    <p:sldId id="268" r:id="rId17"/>
    <p:sldId id="270" r:id="rId18"/>
    <p:sldId id="271" r:id="rId19"/>
    <p:sldId id="272" r:id="rId20"/>
    <p:sldId id="273" r:id="rId21"/>
    <p:sldId id="276" r:id="rId22"/>
    <p:sldId id="275" r:id="rId23"/>
    <p:sldId id="278" r:id="rId24"/>
    <p:sldId id="281" r:id="rId25"/>
    <p:sldId id="282" r:id="rId26"/>
    <p:sldId id="279" r:id="rId27"/>
    <p:sldId id="283" r:id="rId28"/>
    <p:sldId id="284" r:id="rId29"/>
    <p:sldId id="285" r:id="rId30"/>
    <p:sldId id="286" r:id="rId31"/>
    <p:sldId id="287" r:id="rId32"/>
    <p:sldId id="288" r:id="rId33"/>
    <p:sldId id="289" r:id="rId34"/>
    <p:sldId id="290" r:id="rId35"/>
    <p:sldId id="291" r:id="rId36"/>
    <p:sldId id="329" r:id="rId37"/>
    <p:sldId id="292" r:id="rId38"/>
    <p:sldId id="293" r:id="rId39"/>
    <p:sldId id="294" r:id="rId40"/>
    <p:sldId id="299" r:id="rId41"/>
    <p:sldId id="295" r:id="rId42"/>
    <p:sldId id="296" r:id="rId43"/>
    <p:sldId id="297" r:id="rId44"/>
    <p:sldId id="298" r:id="rId45"/>
    <p:sldId id="300" r:id="rId46"/>
    <p:sldId id="301" r:id="rId47"/>
    <p:sldId id="302" r:id="rId48"/>
    <p:sldId id="303" r:id="rId49"/>
    <p:sldId id="304" r:id="rId50"/>
    <p:sldId id="305" r:id="rId51"/>
    <p:sldId id="306" r:id="rId52"/>
    <p:sldId id="320" r:id="rId53"/>
    <p:sldId id="316" r:id="rId54"/>
    <p:sldId id="321" r:id="rId55"/>
    <p:sldId id="323" r:id="rId56"/>
    <p:sldId id="318" r:id="rId57"/>
    <p:sldId id="326" r:id="rId58"/>
    <p:sldId id="324" r:id="rId59"/>
    <p:sldId id="327" r:id="rId60"/>
    <p:sldId id="328" r:id="rId61"/>
    <p:sldId id="331" r:id="rId62"/>
    <p:sldId id="330"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24" autoAdjust="0"/>
    <p:restoredTop sz="94660"/>
  </p:normalViewPr>
  <p:slideViewPr>
    <p:cSldViewPr snapToGrid="0">
      <p:cViewPr varScale="1">
        <p:scale>
          <a:sx n="65" d="100"/>
          <a:sy n="65" d="100"/>
        </p:scale>
        <p:origin x="5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4B53A7-3209-46A6-9454-F38EAC8F11E7}"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181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956846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083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292003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83873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741044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615950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t>5/26/2024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101242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4B53A7-3209-46A6-9454-F38EAC8F11E7}" type="datetimeFigureOut">
              <a:rPr lang="en-US" smtClean="0"/>
              <a:t>5/26/2024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7150396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t>5/26/2024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4149081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481234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6575240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9151858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646308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528365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599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583686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t>5/26/2024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094730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4B53A7-3209-46A6-9454-F38EAC8F11E7}" type="datetimeFigureOut">
              <a:rPr lang="en-US" smtClean="0"/>
              <a:t>5/26/2024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727749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t>5/26/2024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572898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71547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540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A4B53A7-3209-46A6-9454-F38EAC8F11E7}" type="datetimeFigureOut">
              <a:rPr lang="en-US" smtClean="0"/>
              <a:pPr/>
              <a:t>5/26/2024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7CE633F-9882-4A5C-83A2-1109D0C73261}"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315186"/>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B53A7-3209-46A6-9454-F38EAC8F11E7}" type="datetimeFigureOut">
              <a:rPr lang="en-US" smtClean="0"/>
              <a:pPr/>
              <a:t>5/26/2024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17763248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5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hyperlink" Target="https://towardsdatascience.com/hyperopt-demystified-3e14006eb6fa" TargetMode="External"/><Relationship Id="rId13" Type="http://schemas.openxmlformats.org/officeDocument/2006/relationships/hyperlink" Target="https://blog.bioturing.com/2018/06/14/principal-component-analysis-explained-simply/" TargetMode="External"/><Relationship Id="rId3" Type="http://schemas.openxmlformats.org/officeDocument/2006/relationships/hyperlink" Target="https://towardsdatascience.com/evaluating-categorical-models-ii-sensitivity-and-specificity-e181e573cff8#:~:text=Sensitivity%20is%20the%20metric%20that,apply%20to%20any%20categorical%20model." TargetMode="External"/><Relationship Id="rId7" Type="http://schemas.openxmlformats.org/officeDocument/2006/relationships/hyperlink" Target="https://towardsdatascience.com/8-simple-techniques-to-prevent-overfitting-4d443da2ef7d" TargetMode="External"/><Relationship Id="rId12" Type="http://schemas.openxmlformats.org/officeDocument/2006/relationships/hyperlink" Target="https://bioturing.medium.com/the-why-when-and-how-of-3d-pca-bdb5c209f693" TargetMode="External"/><Relationship Id="rId2" Type="http://schemas.openxmlformats.org/officeDocument/2006/relationships/hyperlink" Target="https://github.com/mf-caglar/cert-nexus-certified-data-scientist" TargetMode="External"/><Relationship Id="rId1" Type="http://schemas.openxmlformats.org/officeDocument/2006/relationships/slideLayout" Target="../slideLayouts/slideLayout2.xml"/><Relationship Id="rId6" Type="http://schemas.openxmlformats.org/officeDocument/2006/relationships/hyperlink" Target="https://machinelearningmastery.com/what-is-imbalanced-classification/" TargetMode="External"/><Relationship Id="rId11" Type="http://schemas.openxmlformats.org/officeDocument/2006/relationships/hyperlink" Target="https://medium.com/analytics-vidhya/what-is-a-pipeline-in-machine-learning-how-to-create-one-bda91d0ceaca" TargetMode="External"/><Relationship Id="rId5" Type="http://schemas.openxmlformats.org/officeDocument/2006/relationships/hyperlink" Target="https://developers.google.com/machine-learning/crash-course/classification/precision-and-recall" TargetMode="External"/><Relationship Id="rId10" Type="http://schemas.openxmlformats.org/officeDocument/2006/relationships/hyperlink" Target="https://www.vidora.com/docs/classification-pipeline/" TargetMode="External"/><Relationship Id="rId4" Type="http://schemas.openxmlformats.org/officeDocument/2006/relationships/hyperlink" Target="https://developers.google.com/machine-learning/crash-course/classification/roc-and-auc" TargetMode="External"/><Relationship Id="rId9" Type="http://schemas.openxmlformats.org/officeDocument/2006/relationships/hyperlink" Target="https://ishwaryasriraman.medium.com/understanding-the-basics-of-lift-chart-1971d7a1bed2" TargetMode="External"/><Relationship Id="rId14" Type="http://schemas.openxmlformats.org/officeDocument/2006/relationships/hyperlink" Target="https://blog.bioturing.com/2018/06/18/how-to-read-pca-biplots-and-scree-plots/"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how to set up an online store">
            <a:extLst>
              <a:ext uri="{FF2B5EF4-FFF2-40B4-BE49-F238E27FC236}">
                <a16:creationId xmlns:a16="http://schemas.microsoft.com/office/drawing/2014/main" id="{4F2803C9-96DF-0511-434C-B8E5F94D5C87}"/>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20460" b="4540"/>
          <a:stretch/>
        </p:blipFill>
        <p:spPr bwMode="auto">
          <a:xfrm>
            <a:off x="1"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49B74EA-1F32-FE94-7517-2BFF7525DAFB}"/>
              </a:ext>
            </a:extLst>
          </p:cNvPr>
          <p:cNvSpPr txBox="1"/>
          <p:nvPr/>
        </p:nvSpPr>
        <p:spPr>
          <a:xfrm>
            <a:off x="275303" y="3420692"/>
            <a:ext cx="6528619" cy="3724096"/>
          </a:xfrm>
          <a:prstGeom prst="rect">
            <a:avLst/>
          </a:prstGeom>
          <a:noFill/>
        </p:spPr>
        <p:txBody>
          <a:bodyPr wrap="square" rtlCol="0">
            <a:spAutoFit/>
          </a:bodyPr>
          <a:lstStyle/>
          <a:p>
            <a:r>
              <a:rPr lang="en-US" sz="3600" b="1" dirty="0">
                <a:solidFill>
                  <a:schemeClr val="accent5">
                    <a:lumMod val="50000"/>
                  </a:schemeClr>
                </a:solidFill>
                <a:latin typeface="Amasis MT Pro Medium" panose="020F0502020204030204" pitchFamily="18" charset="0"/>
              </a:rPr>
              <a:t>HOW TO PREVENT WASTEFUL SPENDING IN ONLINE RETAIL BUSINESS ?</a:t>
            </a:r>
          </a:p>
          <a:p>
            <a:endParaRPr lang="en-US" sz="3600" b="1" dirty="0">
              <a:solidFill>
                <a:schemeClr val="accent5">
                  <a:lumMod val="50000"/>
                </a:schemeClr>
              </a:solidFill>
              <a:latin typeface="Amasis MT Pro Medium" panose="020F0502020204030204" pitchFamily="18" charset="0"/>
            </a:endParaRPr>
          </a:p>
          <a:p>
            <a:r>
              <a:rPr lang="en-US" sz="2400" b="1" dirty="0">
                <a:solidFill>
                  <a:schemeClr val="accent5">
                    <a:lumMod val="50000"/>
                  </a:schemeClr>
                </a:solidFill>
                <a:latin typeface="Amasis MT Pro Medium" panose="020F0502020204030204" pitchFamily="18" charset="0"/>
              </a:rPr>
              <a:t>Fatih Çağlar</a:t>
            </a:r>
          </a:p>
          <a:p>
            <a:r>
              <a:rPr lang="en-US" sz="2400" b="1" dirty="0">
                <a:solidFill>
                  <a:schemeClr val="accent5">
                    <a:lumMod val="50000"/>
                  </a:schemeClr>
                </a:solidFill>
                <a:latin typeface="Amasis MT Pro Medium" panose="020F0502020204030204" pitchFamily="18" charset="0"/>
              </a:rPr>
              <a:t>5/23/2024</a:t>
            </a:r>
            <a:r>
              <a:rPr lang="en-US" sz="3600" b="1" dirty="0">
                <a:solidFill>
                  <a:schemeClr val="accent5">
                    <a:lumMod val="50000"/>
                  </a:schemeClr>
                </a:solidFill>
                <a:latin typeface="Amasis MT Pro Medium" panose="020F0502020204030204" pitchFamily="18" charset="0"/>
              </a:rPr>
              <a:t> </a:t>
            </a:r>
          </a:p>
          <a:p>
            <a:endParaRPr lang="en-US" sz="3200" b="1" dirty="0">
              <a:latin typeface="Amasis MT Pro Medium" panose="020F0502020204030204" pitchFamily="18" charset="0"/>
            </a:endParaRPr>
          </a:p>
        </p:txBody>
      </p:sp>
      <p:sp>
        <p:nvSpPr>
          <p:cNvPr id="6" name="TextBox 5">
            <a:extLst>
              <a:ext uri="{FF2B5EF4-FFF2-40B4-BE49-F238E27FC236}">
                <a16:creationId xmlns:a16="http://schemas.microsoft.com/office/drawing/2014/main" id="{D4716287-399E-211B-1108-C57F98F1BA51}"/>
              </a:ext>
            </a:extLst>
          </p:cNvPr>
          <p:cNvSpPr txBox="1"/>
          <p:nvPr/>
        </p:nvSpPr>
        <p:spPr>
          <a:xfrm>
            <a:off x="9689690" y="186813"/>
            <a:ext cx="5004619" cy="338554"/>
          </a:xfrm>
          <a:prstGeom prst="rect">
            <a:avLst/>
          </a:prstGeom>
          <a:noFill/>
        </p:spPr>
        <p:txBody>
          <a:bodyPr wrap="square" rtlCol="0">
            <a:spAutoFit/>
          </a:bodyPr>
          <a:lstStyle/>
          <a:p>
            <a:r>
              <a:rPr lang="en-US" sz="1600" i="1" dirty="0">
                <a:solidFill>
                  <a:schemeClr val="accent5">
                    <a:lumMod val="50000"/>
                  </a:schemeClr>
                </a:solidFill>
                <a:latin typeface="Amasis MT Pro Medium" panose="020F0502020204030204" pitchFamily="18" charset="0"/>
              </a:rPr>
              <a:t>for technical audience</a:t>
            </a:r>
            <a:endParaRPr lang="en-US" sz="1000" i="1" dirty="0"/>
          </a:p>
        </p:txBody>
      </p:sp>
    </p:spTree>
    <p:extLst>
      <p:ext uri="{BB962C8B-B14F-4D97-AF65-F5344CB8AC3E}">
        <p14:creationId xmlns:p14="http://schemas.microsoft.com/office/powerpoint/2010/main" val="2066354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61DB4-54E0-059C-85C5-9AB8E94C7901}"/>
              </a:ext>
            </a:extLst>
          </p:cNvPr>
          <p:cNvSpPr>
            <a:spLocks noGrp="1"/>
          </p:cNvSpPr>
          <p:nvPr>
            <p:ph type="title"/>
          </p:nvPr>
        </p:nvSpPr>
        <p:spPr/>
        <p:txBody>
          <a:bodyPr/>
          <a:lstStyle/>
          <a:p>
            <a:r>
              <a:rPr lang="en-US" dirty="0"/>
              <a:t>ETL</a:t>
            </a:r>
          </a:p>
        </p:txBody>
      </p:sp>
      <p:sp>
        <p:nvSpPr>
          <p:cNvPr id="3" name="Content Placeholder 2">
            <a:extLst>
              <a:ext uri="{FF2B5EF4-FFF2-40B4-BE49-F238E27FC236}">
                <a16:creationId xmlns:a16="http://schemas.microsoft.com/office/drawing/2014/main" id="{0F8306CC-D59C-E4F0-7B9A-2C8ED3A19DCF}"/>
              </a:ext>
            </a:extLst>
          </p:cNvPr>
          <p:cNvSpPr>
            <a:spLocks noGrp="1"/>
          </p:cNvSpPr>
          <p:nvPr>
            <p:ph idx="1"/>
          </p:nvPr>
        </p:nvSpPr>
        <p:spPr>
          <a:xfrm>
            <a:off x="1024127" y="1686560"/>
            <a:ext cx="9720073" cy="4023360"/>
          </a:xfrm>
        </p:spPr>
        <p:txBody>
          <a:bodyPr/>
          <a:lstStyle/>
          <a:p>
            <a:pPr>
              <a:buFont typeface="Wingdings" panose="05000000000000000000" pitchFamily="2" charset="2"/>
              <a:buChar char="Ø"/>
            </a:pPr>
            <a:r>
              <a:rPr lang="en-US" dirty="0"/>
              <a:t> Online retail history data – 15321 observations for 8 features: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Ø"/>
            </a:pPr>
            <a:r>
              <a:rPr lang="en-US" dirty="0"/>
              <a:t> Stock Description data – 3952 observations for 2 features:</a:t>
            </a:r>
          </a:p>
          <a:p>
            <a:pPr marL="0" indent="0">
              <a:buNone/>
            </a:pPr>
            <a:endParaRPr lang="en-US" dirty="0"/>
          </a:p>
        </p:txBody>
      </p:sp>
      <p:pic>
        <p:nvPicPr>
          <p:cNvPr id="5" name="Picture 4">
            <a:extLst>
              <a:ext uri="{FF2B5EF4-FFF2-40B4-BE49-F238E27FC236}">
                <a16:creationId xmlns:a16="http://schemas.microsoft.com/office/drawing/2014/main" id="{9E2A5EF7-1A90-5614-DEDA-FCA3201308A2}"/>
              </a:ext>
            </a:extLst>
          </p:cNvPr>
          <p:cNvPicPr>
            <a:picLocks noChangeAspect="1"/>
          </p:cNvPicPr>
          <p:nvPr/>
        </p:nvPicPr>
        <p:blipFill>
          <a:blip r:embed="rId2"/>
          <a:stretch>
            <a:fillRect/>
          </a:stretch>
        </p:blipFill>
        <p:spPr>
          <a:xfrm>
            <a:off x="1447798" y="2218376"/>
            <a:ext cx="7067667" cy="2018343"/>
          </a:xfrm>
          <a:prstGeom prst="rect">
            <a:avLst/>
          </a:prstGeom>
        </p:spPr>
      </p:pic>
      <p:pic>
        <p:nvPicPr>
          <p:cNvPr id="6" name="Picture 5">
            <a:extLst>
              <a:ext uri="{FF2B5EF4-FFF2-40B4-BE49-F238E27FC236}">
                <a16:creationId xmlns:a16="http://schemas.microsoft.com/office/drawing/2014/main" id="{62346AD1-B524-CB02-BB3A-8E7C401D0E33}"/>
              </a:ext>
            </a:extLst>
          </p:cNvPr>
          <p:cNvPicPr>
            <a:picLocks noChangeAspect="1"/>
          </p:cNvPicPr>
          <p:nvPr/>
        </p:nvPicPr>
        <p:blipFill>
          <a:blip r:embed="rId3"/>
          <a:stretch>
            <a:fillRect/>
          </a:stretch>
        </p:blipFill>
        <p:spPr>
          <a:xfrm>
            <a:off x="8288528" y="4257994"/>
            <a:ext cx="3263392" cy="2014790"/>
          </a:xfrm>
          <a:prstGeom prst="rect">
            <a:avLst/>
          </a:prstGeom>
        </p:spPr>
      </p:pic>
    </p:spTree>
    <p:extLst>
      <p:ext uri="{BB962C8B-B14F-4D97-AF65-F5344CB8AC3E}">
        <p14:creationId xmlns:p14="http://schemas.microsoft.com/office/powerpoint/2010/main" val="1667162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7FBCE-5CA7-4B11-EDE9-7F1209E86554}"/>
              </a:ext>
            </a:extLst>
          </p:cNvPr>
          <p:cNvSpPr>
            <a:spLocks noGrp="1"/>
          </p:cNvSpPr>
          <p:nvPr>
            <p:ph type="title"/>
          </p:nvPr>
        </p:nvSpPr>
        <p:spPr/>
        <p:txBody>
          <a:bodyPr/>
          <a:lstStyle/>
          <a:p>
            <a:r>
              <a:rPr lang="en-US" dirty="0"/>
              <a:t>ETL</a:t>
            </a:r>
          </a:p>
        </p:txBody>
      </p:sp>
      <p:sp>
        <p:nvSpPr>
          <p:cNvPr id="3" name="Content Placeholder 2">
            <a:extLst>
              <a:ext uri="{FF2B5EF4-FFF2-40B4-BE49-F238E27FC236}">
                <a16:creationId xmlns:a16="http://schemas.microsoft.com/office/drawing/2014/main" id="{613A2863-24CE-F509-3561-E6FCAD946465}"/>
              </a:ext>
            </a:extLst>
          </p:cNvPr>
          <p:cNvSpPr>
            <a:spLocks noGrp="1"/>
          </p:cNvSpPr>
          <p:nvPr>
            <p:ph idx="1"/>
          </p:nvPr>
        </p:nvSpPr>
        <p:spPr/>
        <p:txBody>
          <a:bodyPr/>
          <a:lstStyle/>
          <a:p>
            <a:pPr>
              <a:buFont typeface="Wingdings" panose="05000000000000000000" pitchFamily="2" charset="2"/>
              <a:buChar char="Ø"/>
            </a:pPr>
            <a:r>
              <a:rPr lang="en-US" dirty="0"/>
              <a:t> Aggregated data by left-joining stocks to retails – 17032 observations for 9 features:</a:t>
            </a:r>
          </a:p>
          <a:p>
            <a:pPr marL="0" indent="0">
              <a:buNone/>
            </a:pPr>
            <a:endParaRPr lang="en-US" dirty="0"/>
          </a:p>
        </p:txBody>
      </p:sp>
      <p:pic>
        <p:nvPicPr>
          <p:cNvPr id="7" name="Picture 6">
            <a:extLst>
              <a:ext uri="{FF2B5EF4-FFF2-40B4-BE49-F238E27FC236}">
                <a16:creationId xmlns:a16="http://schemas.microsoft.com/office/drawing/2014/main" id="{4013B6AF-EA8C-AD41-ED28-15ADFEF75D68}"/>
              </a:ext>
            </a:extLst>
          </p:cNvPr>
          <p:cNvPicPr>
            <a:picLocks noChangeAspect="1"/>
          </p:cNvPicPr>
          <p:nvPr/>
        </p:nvPicPr>
        <p:blipFill>
          <a:blip r:embed="rId2"/>
          <a:stretch>
            <a:fillRect/>
          </a:stretch>
        </p:blipFill>
        <p:spPr>
          <a:xfrm>
            <a:off x="1024128" y="3278494"/>
            <a:ext cx="10505440" cy="2222445"/>
          </a:xfrm>
          <a:prstGeom prst="rect">
            <a:avLst/>
          </a:prstGeom>
        </p:spPr>
      </p:pic>
    </p:spTree>
    <p:extLst>
      <p:ext uri="{BB962C8B-B14F-4D97-AF65-F5344CB8AC3E}">
        <p14:creationId xmlns:p14="http://schemas.microsoft.com/office/powerpoint/2010/main" val="3252220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E602-C8EF-3FEC-BE52-51065E910A3F}"/>
              </a:ext>
            </a:extLst>
          </p:cNvPr>
          <p:cNvSpPr>
            <a:spLocks noGrp="1"/>
          </p:cNvSpPr>
          <p:nvPr>
            <p:ph type="title"/>
          </p:nvPr>
        </p:nvSpPr>
        <p:spPr/>
        <p:txBody>
          <a:bodyPr/>
          <a:lstStyle/>
          <a:p>
            <a:r>
              <a:rPr lang="en-US" dirty="0"/>
              <a:t>ETL</a:t>
            </a:r>
          </a:p>
        </p:txBody>
      </p:sp>
      <p:sp>
        <p:nvSpPr>
          <p:cNvPr id="3" name="Content Placeholder 2">
            <a:extLst>
              <a:ext uri="{FF2B5EF4-FFF2-40B4-BE49-F238E27FC236}">
                <a16:creationId xmlns:a16="http://schemas.microsoft.com/office/drawing/2014/main" id="{AA274113-BA01-B77C-1360-E0A5D4A9F603}"/>
              </a:ext>
            </a:extLst>
          </p:cNvPr>
          <p:cNvSpPr>
            <a:spLocks noGrp="1"/>
          </p:cNvSpPr>
          <p:nvPr>
            <p:ph idx="1"/>
          </p:nvPr>
        </p:nvSpPr>
        <p:spPr/>
        <p:txBody>
          <a:bodyPr/>
          <a:lstStyle/>
          <a:p>
            <a:pPr>
              <a:buFont typeface="Wingdings" panose="05000000000000000000" pitchFamily="2" charset="2"/>
              <a:buChar char="Ø"/>
            </a:pPr>
            <a:r>
              <a:rPr lang="en-US" dirty="0"/>
              <a:t> 1711 records of unknown description and 115 duplicated records were removed.</a:t>
            </a:r>
          </a:p>
          <a:p>
            <a:pPr>
              <a:buFont typeface="Wingdings" panose="05000000000000000000" pitchFamily="2" charset="2"/>
              <a:buChar char="Ø"/>
            </a:pPr>
            <a:r>
              <a:rPr lang="en-US" dirty="0"/>
              <a:t> Date formats were corrected.</a:t>
            </a:r>
          </a:p>
          <a:p>
            <a:pPr>
              <a:buFont typeface="Wingdings" panose="05000000000000000000" pitchFamily="2" charset="2"/>
              <a:buChar char="Ø"/>
            </a:pPr>
            <a:r>
              <a:rPr lang="en-US" dirty="0"/>
              <a:t> We ended up with 15206 records.</a:t>
            </a:r>
          </a:p>
        </p:txBody>
      </p:sp>
    </p:spTree>
    <p:extLst>
      <p:ext uri="{BB962C8B-B14F-4D97-AF65-F5344CB8AC3E}">
        <p14:creationId xmlns:p14="http://schemas.microsoft.com/office/powerpoint/2010/main" val="540413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FB03-3DFF-C31A-185E-D17D285CF370}"/>
              </a:ext>
            </a:extLst>
          </p:cNvPr>
          <p:cNvSpPr>
            <a:spLocks noGrp="1"/>
          </p:cNvSpPr>
          <p:nvPr>
            <p:ph type="title"/>
          </p:nvPr>
        </p:nvSpPr>
        <p:spPr/>
        <p:txBody>
          <a:bodyPr/>
          <a:lstStyle/>
          <a:p>
            <a:r>
              <a:rPr lang="en-US" dirty="0"/>
              <a:t>ANALYSIS – INITIAL LOOKS</a:t>
            </a:r>
          </a:p>
        </p:txBody>
      </p:sp>
      <p:sp>
        <p:nvSpPr>
          <p:cNvPr id="3" name="Content Placeholder 2">
            <a:extLst>
              <a:ext uri="{FF2B5EF4-FFF2-40B4-BE49-F238E27FC236}">
                <a16:creationId xmlns:a16="http://schemas.microsoft.com/office/drawing/2014/main" id="{D8FB8A97-9568-BB81-53B3-5B50783D5DAA}"/>
              </a:ext>
            </a:extLst>
          </p:cNvPr>
          <p:cNvSpPr>
            <a:spLocks noGrp="1"/>
          </p:cNvSpPr>
          <p:nvPr>
            <p:ph idx="1"/>
          </p:nvPr>
        </p:nvSpPr>
        <p:spPr>
          <a:xfrm>
            <a:off x="1024127" y="1838960"/>
            <a:ext cx="9720073" cy="466344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lvl="1">
              <a:buFont typeface="Wingdings" panose="05000000000000000000" pitchFamily="2" charset="2"/>
              <a:buChar char="ü"/>
            </a:pPr>
            <a:r>
              <a:rPr lang="en-US" dirty="0"/>
              <a:t> There are 10 different products sold between Dec 1, 2010 and Dec 9, 2011.</a:t>
            </a:r>
          </a:p>
          <a:p>
            <a:pPr lvl="1">
              <a:buFont typeface="Wingdings" panose="05000000000000000000" pitchFamily="2" charset="2"/>
              <a:buChar char="ü"/>
            </a:pPr>
            <a:r>
              <a:rPr lang="en-US" dirty="0"/>
              <a:t> There are 2473 different customers making purchases.</a:t>
            </a:r>
          </a:p>
          <a:p>
            <a:pPr lvl="1">
              <a:buFont typeface="Wingdings" panose="05000000000000000000" pitchFamily="2" charset="2"/>
              <a:buChar char="ü"/>
            </a:pPr>
            <a:r>
              <a:rPr lang="en-US" dirty="0"/>
              <a:t> Most purchased product is Cream Hanging Heart T- Light </a:t>
            </a:r>
            <a:r>
              <a:rPr lang="en-US" dirty="0" err="1"/>
              <a:t>Hodler</a:t>
            </a:r>
            <a:r>
              <a:rPr lang="en-US" dirty="0"/>
              <a:t> purchased 2163 times.</a:t>
            </a:r>
          </a:p>
          <a:p>
            <a:pPr lvl="1">
              <a:buFont typeface="Wingdings" panose="05000000000000000000" pitchFamily="2" charset="2"/>
              <a:buChar char="ü"/>
            </a:pPr>
            <a:r>
              <a:rPr lang="en-US" dirty="0"/>
              <a:t> There are 68 days at no one purchased anything.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AB564943-839C-C370-53A5-87DADBB5CFC0}"/>
              </a:ext>
            </a:extLst>
          </p:cNvPr>
          <p:cNvPicPr>
            <a:picLocks noChangeAspect="1"/>
          </p:cNvPicPr>
          <p:nvPr/>
        </p:nvPicPr>
        <p:blipFill>
          <a:blip r:embed="rId2"/>
          <a:stretch>
            <a:fillRect/>
          </a:stretch>
        </p:blipFill>
        <p:spPr>
          <a:xfrm>
            <a:off x="1024126" y="1798597"/>
            <a:ext cx="9350155" cy="2145237"/>
          </a:xfrm>
          <a:prstGeom prst="rect">
            <a:avLst/>
          </a:prstGeom>
        </p:spPr>
      </p:pic>
    </p:spTree>
    <p:extLst>
      <p:ext uri="{BB962C8B-B14F-4D97-AF65-F5344CB8AC3E}">
        <p14:creationId xmlns:p14="http://schemas.microsoft.com/office/powerpoint/2010/main" val="2494766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1B9C-05AF-DC09-65CF-484EA11919EB}"/>
              </a:ext>
            </a:extLst>
          </p:cNvPr>
          <p:cNvSpPr>
            <a:spLocks noGrp="1"/>
          </p:cNvSpPr>
          <p:nvPr>
            <p:ph type="title"/>
          </p:nvPr>
        </p:nvSpPr>
        <p:spPr/>
        <p:txBody>
          <a:bodyPr/>
          <a:lstStyle/>
          <a:p>
            <a:r>
              <a:rPr lang="en-US" dirty="0"/>
              <a:t>ANALYSIS – INITIAL LOOKS</a:t>
            </a:r>
          </a:p>
        </p:txBody>
      </p:sp>
      <p:sp>
        <p:nvSpPr>
          <p:cNvPr id="3" name="Content Placeholder 2">
            <a:extLst>
              <a:ext uri="{FF2B5EF4-FFF2-40B4-BE49-F238E27FC236}">
                <a16:creationId xmlns:a16="http://schemas.microsoft.com/office/drawing/2014/main" id="{8CE709E2-5358-AA3E-0396-641C2AB3FBEB}"/>
              </a:ext>
            </a:extLst>
          </p:cNvPr>
          <p:cNvSpPr>
            <a:spLocks noGrp="1"/>
          </p:cNvSpPr>
          <p:nvPr>
            <p:ph idx="1"/>
          </p:nvPr>
        </p:nvSpPr>
        <p:spPr>
          <a:xfrm>
            <a:off x="6096001" y="2128830"/>
            <a:ext cx="4648200" cy="3979361"/>
          </a:xfrm>
        </p:spPr>
        <p:txBody>
          <a:bodyPr/>
          <a:lstStyle/>
          <a:p>
            <a:pPr>
              <a:buFont typeface="Wingdings" panose="05000000000000000000" pitchFamily="2" charset="2"/>
              <a:buChar char="Ø"/>
            </a:pPr>
            <a:r>
              <a:rPr lang="en-US" dirty="0"/>
              <a:t> The distributions for quantity, price and total amount are all right-skewed. The skewness decreases through quantity, total amount and price respectively.</a:t>
            </a:r>
          </a:p>
          <a:p>
            <a:pPr>
              <a:buFont typeface="Wingdings" panose="05000000000000000000" pitchFamily="2" charset="2"/>
              <a:buChar char="Ø"/>
            </a:pPr>
            <a:r>
              <a:rPr lang="en-US" dirty="0"/>
              <a:t> The standard deviations shows that there are many outliers for total amount and quantity.</a:t>
            </a:r>
          </a:p>
        </p:txBody>
      </p:sp>
      <p:pic>
        <p:nvPicPr>
          <p:cNvPr id="7" name="Picture 6">
            <a:extLst>
              <a:ext uri="{FF2B5EF4-FFF2-40B4-BE49-F238E27FC236}">
                <a16:creationId xmlns:a16="http://schemas.microsoft.com/office/drawing/2014/main" id="{4B0BDAA2-D964-6C44-0C81-9BAA9E0A164A}"/>
              </a:ext>
            </a:extLst>
          </p:cNvPr>
          <p:cNvPicPr>
            <a:picLocks noChangeAspect="1"/>
          </p:cNvPicPr>
          <p:nvPr/>
        </p:nvPicPr>
        <p:blipFill>
          <a:blip r:embed="rId2"/>
          <a:stretch>
            <a:fillRect/>
          </a:stretch>
        </p:blipFill>
        <p:spPr>
          <a:xfrm>
            <a:off x="1024128" y="2128831"/>
            <a:ext cx="4473351" cy="3979361"/>
          </a:xfrm>
          <a:prstGeom prst="rect">
            <a:avLst/>
          </a:prstGeom>
        </p:spPr>
      </p:pic>
    </p:spTree>
    <p:extLst>
      <p:ext uri="{BB962C8B-B14F-4D97-AF65-F5344CB8AC3E}">
        <p14:creationId xmlns:p14="http://schemas.microsoft.com/office/powerpoint/2010/main" val="509329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4" name="Straight Connector 13">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390687" y="5020266"/>
            <a:ext cx="7772400" cy="1463040"/>
          </a:xfrm>
        </p:spPr>
        <p:txBody>
          <a:bodyPr vert="horz" lIns="91440" tIns="45720" rIns="91440" bIns="45720" rtlCol="0" anchor="ctr">
            <a:normAutofit/>
          </a:bodyPr>
          <a:lstStyle/>
          <a:p>
            <a:pPr algn="r"/>
            <a:r>
              <a:rPr lang="en-US" kern="1200" cap="all" spc="200" baseline="0" dirty="0">
                <a:solidFill>
                  <a:schemeClr val="tx1">
                    <a:lumMod val="95000"/>
                    <a:lumOff val="5000"/>
                  </a:schemeClr>
                </a:solidFill>
                <a:latin typeface="+mj-lt"/>
                <a:ea typeface="+mj-ea"/>
                <a:cs typeface="+mj-cs"/>
              </a:rPr>
              <a:t>ANALYSIS - INSIGHTS</a:t>
            </a: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531941" y="5020266"/>
            <a:ext cx="3578351" cy="1463040"/>
          </a:xfrm>
        </p:spPr>
        <p:txBody>
          <a:bodyPr vert="horz" lIns="91440" tIns="45720" rIns="91440" bIns="45720" rtlCol="0" anchor="ctr">
            <a:normAutofit/>
          </a:bodyPr>
          <a:lstStyle/>
          <a:p>
            <a:pPr marL="0" indent="0">
              <a:lnSpc>
                <a:spcPct val="100000"/>
              </a:lnSpc>
              <a:spcBef>
                <a:spcPts val="0"/>
              </a:spcBef>
              <a:buNone/>
            </a:pPr>
            <a:r>
              <a:rPr lang="en-US" sz="2400" b="1" dirty="0">
                <a:solidFill>
                  <a:schemeClr val="tx1">
                    <a:lumMod val="95000"/>
                    <a:lumOff val="5000"/>
                  </a:schemeClr>
                </a:solidFill>
              </a:rPr>
              <a:t>AVERAGE PRICE PER ITEM</a:t>
            </a:r>
          </a:p>
        </p:txBody>
      </p:sp>
      <p:sp useBgFill="1">
        <p:nvSpPr>
          <p:cNvPr id="16" name="Rectangle 15">
            <a:extLst>
              <a:ext uri="{FF2B5EF4-FFF2-40B4-BE49-F238E27FC236}">
                <a16:creationId xmlns:a16="http://schemas.microsoft.com/office/drawing/2014/main" id="{C6D18C07-B1F9-42F0-8956-B88FC37A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blue squares&#10;&#10;Description automatically generated">
            <a:extLst>
              <a:ext uri="{FF2B5EF4-FFF2-40B4-BE49-F238E27FC236}">
                <a16:creationId xmlns:a16="http://schemas.microsoft.com/office/drawing/2014/main" id="{E9D40356-96FF-63C0-3C1F-67932514A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19" y="102212"/>
            <a:ext cx="9043833" cy="4815842"/>
          </a:xfrm>
          <a:prstGeom prst="rect">
            <a:avLst/>
          </a:prstGeom>
        </p:spPr>
      </p:pic>
      <p:sp>
        <p:nvSpPr>
          <p:cNvPr id="6" name="TextBox 5">
            <a:extLst>
              <a:ext uri="{FF2B5EF4-FFF2-40B4-BE49-F238E27FC236}">
                <a16:creationId xmlns:a16="http://schemas.microsoft.com/office/drawing/2014/main" id="{AD74D884-AE37-0069-6EC6-2FA7A3AB441F}"/>
              </a:ext>
            </a:extLst>
          </p:cNvPr>
          <p:cNvSpPr txBox="1"/>
          <p:nvPr/>
        </p:nvSpPr>
        <p:spPr>
          <a:xfrm>
            <a:off x="8386843" y="701652"/>
            <a:ext cx="3421110" cy="1107996"/>
          </a:xfrm>
          <a:prstGeom prst="rect">
            <a:avLst/>
          </a:prstGeom>
          <a:noFill/>
        </p:spPr>
        <p:txBody>
          <a:bodyPr wrap="square" rtlCol="0">
            <a:spAutoFit/>
          </a:bodyPr>
          <a:lstStyle/>
          <a:p>
            <a:pPr marL="285750" indent="-285750">
              <a:buFont typeface="Wingdings" panose="05000000000000000000" pitchFamily="2" charset="2"/>
              <a:buChar char="ü"/>
            </a:pPr>
            <a:r>
              <a:rPr lang="en-US" sz="2200" dirty="0"/>
              <a:t>There are three items significantly more expensive than others.</a:t>
            </a:r>
          </a:p>
        </p:txBody>
      </p:sp>
    </p:spTree>
    <p:extLst>
      <p:ext uri="{BB962C8B-B14F-4D97-AF65-F5344CB8AC3E}">
        <p14:creationId xmlns:p14="http://schemas.microsoft.com/office/powerpoint/2010/main" val="1120983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457200" y="5100320"/>
            <a:ext cx="7772400" cy="1463040"/>
          </a:xfrm>
        </p:spPr>
        <p:txBody>
          <a:bodyPr vert="horz" lIns="91440" tIns="45720" rIns="91440" bIns="45720" rtlCol="0" anchor="ctr">
            <a:normAutofit/>
          </a:bodyPr>
          <a:lstStyle/>
          <a:p>
            <a:pPr algn="r"/>
            <a:r>
              <a:rPr lang="en-US" kern="1200" cap="all" spc="200" baseline="0" dirty="0">
                <a:solidFill>
                  <a:schemeClr val="tx1">
                    <a:lumMod val="95000"/>
                    <a:lumOff val="5000"/>
                  </a:schemeClr>
                </a:solidFill>
                <a:latin typeface="+mj-lt"/>
                <a:ea typeface="+mj-ea"/>
                <a:cs typeface="+mj-cs"/>
              </a:rPr>
              <a:t>ANALYSIS - </a:t>
            </a:r>
            <a:r>
              <a:rPr lang="en-US" spc="200" dirty="0"/>
              <a:t>INSIGHTS</a:t>
            </a:r>
            <a:endParaRPr lang="en-US" kern="1200" cap="all" spc="200" baseline="0" dirty="0">
              <a:solidFill>
                <a:schemeClr val="tx1">
                  <a:lumMod val="95000"/>
                  <a:lumOff val="5000"/>
                </a:schemeClr>
              </a:solidFill>
              <a:latin typeface="+mj-lt"/>
              <a:ea typeface="+mj-ea"/>
              <a:cs typeface="+mj-cs"/>
            </a:endParaRP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718755" y="5028790"/>
            <a:ext cx="3315929" cy="1463040"/>
          </a:xfrm>
        </p:spPr>
        <p:txBody>
          <a:bodyPr vert="horz" lIns="91440" tIns="45720" rIns="91440" bIns="45720" rtlCol="0" anchor="ctr">
            <a:normAutofit/>
          </a:bodyPr>
          <a:lstStyle/>
          <a:p>
            <a:pPr marL="0" indent="0">
              <a:lnSpc>
                <a:spcPct val="100000"/>
              </a:lnSpc>
              <a:spcBef>
                <a:spcPts val="0"/>
              </a:spcBef>
              <a:buNone/>
            </a:pPr>
            <a:r>
              <a:rPr lang="en-US" sz="2400" b="1" dirty="0">
                <a:solidFill>
                  <a:schemeClr val="tx1">
                    <a:lumMod val="95000"/>
                    <a:lumOff val="5000"/>
                  </a:schemeClr>
                </a:solidFill>
              </a:rPr>
              <a:t>PRICE DENSITY</a:t>
            </a:r>
          </a:p>
        </p:txBody>
      </p:sp>
      <p:sp>
        <p:nvSpPr>
          <p:cNvPr id="6" name="TextBox 5">
            <a:extLst>
              <a:ext uri="{FF2B5EF4-FFF2-40B4-BE49-F238E27FC236}">
                <a16:creationId xmlns:a16="http://schemas.microsoft.com/office/drawing/2014/main" id="{AD74D884-AE37-0069-6EC6-2FA7A3AB441F}"/>
              </a:ext>
            </a:extLst>
          </p:cNvPr>
          <p:cNvSpPr txBox="1"/>
          <p:nvPr/>
        </p:nvSpPr>
        <p:spPr>
          <a:xfrm>
            <a:off x="8229600" y="789867"/>
            <a:ext cx="3421110" cy="1446550"/>
          </a:xfrm>
          <a:prstGeom prst="rect">
            <a:avLst/>
          </a:prstGeom>
          <a:noFill/>
        </p:spPr>
        <p:txBody>
          <a:bodyPr wrap="square" rtlCol="0">
            <a:spAutoFit/>
          </a:bodyPr>
          <a:lstStyle/>
          <a:p>
            <a:pPr marL="285750" indent="-285750">
              <a:buFont typeface="Wingdings" panose="05000000000000000000" pitchFamily="2" charset="2"/>
              <a:buChar char="ü"/>
            </a:pPr>
            <a:r>
              <a:rPr lang="en-US" sz="2200" dirty="0"/>
              <a:t>Price concentrates mainly on the range up to £7.5. The rest is around £10- £15 and £25.</a:t>
            </a:r>
          </a:p>
        </p:txBody>
      </p:sp>
      <p:pic>
        <p:nvPicPr>
          <p:cNvPr id="7" name="Picture 6" descr="A blue and black graph&#10;&#10;Description automatically generated">
            <a:extLst>
              <a:ext uri="{FF2B5EF4-FFF2-40B4-BE49-F238E27FC236}">
                <a16:creationId xmlns:a16="http://schemas.microsoft.com/office/drawing/2014/main" id="{588EFB99-EF08-9E6A-490D-1B1A206CC6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90" y="290548"/>
            <a:ext cx="7782648" cy="4669589"/>
          </a:xfrm>
          <a:prstGeom prst="rect">
            <a:avLst/>
          </a:prstGeom>
        </p:spPr>
      </p:pic>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408874"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50520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457200" y="5100320"/>
            <a:ext cx="7772400" cy="1463040"/>
          </a:xfrm>
        </p:spPr>
        <p:txBody>
          <a:bodyPr vert="horz" lIns="91440" tIns="45720" rIns="91440" bIns="45720" rtlCol="0" anchor="ctr">
            <a:normAutofit/>
          </a:bodyPr>
          <a:lstStyle/>
          <a:p>
            <a:pPr algn="r"/>
            <a:r>
              <a:rPr lang="en-US" kern="1200" cap="all" spc="200" baseline="0" dirty="0">
                <a:solidFill>
                  <a:schemeClr val="tx1">
                    <a:lumMod val="95000"/>
                    <a:lumOff val="5000"/>
                  </a:schemeClr>
                </a:solidFill>
                <a:latin typeface="+mj-lt"/>
                <a:ea typeface="+mj-ea"/>
                <a:cs typeface="+mj-cs"/>
              </a:rPr>
              <a:t>ANALYSIS - </a:t>
            </a:r>
            <a:r>
              <a:rPr lang="en-US" spc="200" dirty="0"/>
              <a:t>INSIGHTS</a:t>
            </a:r>
            <a:endParaRPr lang="en-US" kern="1200" cap="all" spc="200" baseline="0" dirty="0">
              <a:solidFill>
                <a:schemeClr val="tx1">
                  <a:lumMod val="95000"/>
                  <a:lumOff val="5000"/>
                </a:schemeClr>
              </a:solidFill>
              <a:latin typeface="+mj-lt"/>
              <a:ea typeface="+mj-ea"/>
              <a:cs typeface="+mj-cs"/>
            </a:endParaRP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502445" y="5012300"/>
            <a:ext cx="3315929" cy="1463040"/>
          </a:xfrm>
        </p:spPr>
        <p:txBody>
          <a:bodyPr vert="horz" lIns="91440" tIns="45720" rIns="91440" bIns="45720" rtlCol="0" anchor="ctr">
            <a:normAutofit/>
          </a:bodyPr>
          <a:lstStyle/>
          <a:p>
            <a:pPr marL="0" indent="0">
              <a:lnSpc>
                <a:spcPct val="100000"/>
              </a:lnSpc>
              <a:spcBef>
                <a:spcPts val="0"/>
              </a:spcBef>
              <a:buNone/>
            </a:pPr>
            <a:r>
              <a:rPr lang="en-US" sz="2400" b="1" dirty="0">
                <a:solidFill>
                  <a:schemeClr val="tx1">
                    <a:lumMod val="95000"/>
                    <a:lumOff val="5000"/>
                  </a:schemeClr>
                </a:solidFill>
              </a:rPr>
              <a:t>CORRELATION MATRIX</a:t>
            </a:r>
          </a:p>
        </p:txBody>
      </p:sp>
      <p:sp>
        <p:nvSpPr>
          <p:cNvPr id="6" name="TextBox 5">
            <a:extLst>
              <a:ext uri="{FF2B5EF4-FFF2-40B4-BE49-F238E27FC236}">
                <a16:creationId xmlns:a16="http://schemas.microsoft.com/office/drawing/2014/main" id="{AD74D884-AE37-0069-6EC6-2FA7A3AB441F}"/>
              </a:ext>
            </a:extLst>
          </p:cNvPr>
          <p:cNvSpPr txBox="1"/>
          <p:nvPr/>
        </p:nvSpPr>
        <p:spPr>
          <a:xfrm>
            <a:off x="8229600" y="789867"/>
            <a:ext cx="3421110" cy="1785104"/>
          </a:xfrm>
          <a:prstGeom prst="rect">
            <a:avLst/>
          </a:prstGeom>
          <a:noFill/>
        </p:spPr>
        <p:txBody>
          <a:bodyPr wrap="square" rtlCol="0">
            <a:spAutoFit/>
          </a:bodyPr>
          <a:lstStyle/>
          <a:p>
            <a:pPr marL="285750" indent="-285750">
              <a:buFont typeface="Wingdings" panose="05000000000000000000" pitchFamily="2" charset="2"/>
              <a:buChar char="ü"/>
            </a:pPr>
            <a:r>
              <a:rPr lang="en-US" sz="2200" dirty="0"/>
              <a:t>There is a strong positive relationship between total amount and quantity. There is no any other correlation.</a:t>
            </a:r>
          </a:p>
        </p:txBody>
      </p:sp>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408874"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pic>
        <p:nvPicPr>
          <p:cNvPr id="5" name="Content Placeholder 4" descr="A yellow and purple squares with white text&#10;&#10;Description automatically generated">
            <a:extLst>
              <a:ext uri="{FF2B5EF4-FFF2-40B4-BE49-F238E27FC236}">
                <a16:creationId xmlns:a16="http://schemas.microsoft.com/office/drawing/2014/main" id="{56AA8F74-DCC1-C026-0040-826AD0A3E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849" y="549869"/>
            <a:ext cx="6878331" cy="4913093"/>
          </a:xfrm>
          <a:prstGeom prst="rect">
            <a:avLst/>
          </a:prstGeom>
        </p:spPr>
      </p:pic>
    </p:spTree>
    <p:extLst>
      <p:ext uri="{BB962C8B-B14F-4D97-AF65-F5344CB8AC3E}">
        <p14:creationId xmlns:p14="http://schemas.microsoft.com/office/powerpoint/2010/main" val="2607588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graph of different colored bars&#10;&#10;Description automatically generated with medium confidence">
            <a:extLst>
              <a:ext uri="{FF2B5EF4-FFF2-40B4-BE49-F238E27FC236}">
                <a16:creationId xmlns:a16="http://schemas.microsoft.com/office/drawing/2014/main" id="{6374031E-6047-961B-A75E-6C83BC465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54" y="607159"/>
            <a:ext cx="6441438" cy="5153151"/>
          </a:xfrm>
          <a:prstGeom prst="rect">
            <a:avLst/>
          </a:prstGeom>
        </p:spPr>
      </p:pic>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609354" y="5113890"/>
            <a:ext cx="7772400" cy="1463040"/>
          </a:xfrm>
        </p:spPr>
        <p:txBody>
          <a:bodyPr vert="horz" lIns="91440" tIns="45720" rIns="91440" bIns="45720" rtlCol="0" anchor="ctr">
            <a:normAutofit/>
          </a:bodyPr>
          <a:lstStyle/>
          <a:p>
            <a:pPr algn="r"/>
            <a:r>
              <a:rPr lang="en-US" kern="1200" cap="all" spc="200" baseline="0" dirty="0">
                <a:solidFill>
                  <a:schemeClr val="tx1">
                    <a:lumMod val="95000"/>
                    <a:lumOff val="5000"/>
                  </a:schemeClr>
                </a:solidFill>
                <a:latin typeface="+mj-lt"/>
                <a:ea typeface="+mj-ea"/>
                <a:cs typeface="+mj-cs"/>
              </a:rPr>
              <a:t>ANALYSIS - </a:t>
            </a:r>
            <a:r>
              <a:rPr lang="en-US" spc="200" dirty="0"/>
              <a:t>INSIGHTS</a:t>
            </a:r>
            <a:endParaRPr lang="en-US" kern="1200" cap="all" spc="200" baseline="0" dirty="0">
              <a:solidFill>
                <a:schemeClr val="tx1">
                  <a:lumMod val="95000"/>
                  <a:lumOff val="5000"/>
                </a:schemeClr>
              </a:solidFill>
              <a:latin typeface="+mj-lt"/>
              <a:ea typeface="+mj-ea"/>
              <a:cs typeface="+mj-cs"/>
            </a:endParaRP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876071" y="5028790"/>
            <a:ext cx="3315929" cy="1463040"/>
          </a:xfrm>
        </p:spPr>
        <p:txBody>
          <a:bodyPr vert="horz" lIns="91440" tIns="45720" rIns="91440" bIns="45720" rtlCol="0" anchor="ctr">
            <a:normAutofit/>
          </a:bodyPr>
          <a:lstStyle/>
          <a:p>
            <a:pPr marL="0" indent="0">
              <a:lnSpc>
                <a:spcPct val="100000"/>
              </a:lnSpc>
              <a:spcBef>
                <a:spcPts val="0"/>
              </a:spcBef>
              <a:buNone/>
            </a:pPr>
            <a:r>
              <a:rPr lang="en-US" sz="2400" b="1" dirty="0">
                <a:solidFill>
                  <a:schemeClr val="tx1">
                    <a:lumMod val="95000"/>
                    <a:lumOff val="5000"/>
                  </a:schemeClr>
                </a:solidFill>
              </a:rPr>
              <a:t>Using Log-Scale to Handle Skewness</a:t>
            </a:r>
          </a:p>
        </p:txBody>
      </p:sp>
      <p:sp>
        <p:nvSpPr>
          <p:cNvPr id="6" name="TextBox 5">
            <a:extLst>
              <a:ext uri="{FF2B5EF4-FFF2-40B4-BE49-F238E27FC236}">
                <a16:creationId xmlns:a16="http://schemas.microsoft.com/office/drawing/2014/main" id="{AD74D884-AE37-0069-6EC6-2FA7A3AB441F}"/>
              </a:ext>
            </a:extLst>
          </p:cNvPr>
          <p:cNvSpPr txBox="1"/>
          <p:nvPr/>
        </p:nvSpPr>
        <p:spPr>
          <a:xfrm>
            <a:off x="8229600" y="789867"/>
            <a:ext cx="3421110" cy="2462213"/>
          </a:xfrm>
          <a:prstGeom prst="rect">
            <a:avLst/>
          </a:prstGeom>
          <a:noFill/>
        </p:spPr>
        <p:txBody>
          <a:bodyPr wrap="square" rtlCol="0">
            <a:spAutoFit/>
          </a:bodyPr>
          <a:lstStyle/>
          <a:p>
            <a:pPr marL="285750" indent="-285750">
              <a:buFont typeface="Wingdings" panose="05000000000000000000" pitchFamily="2" charset="2"/>
              <a:buChar char="ü"/>
            </a:pPr>
            <a:r>
              <a:rPr lang="en-US" sz="2200" dirty="0"/>
              <a:t>Getting log-scaled, quantity is still highly right-skewed. Price is distributed moderately normal and total amount is distributed totally normal.</a:t>
            </a:r>
          </a:p>
        </p:txBody>
      </p:sp>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546526"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71721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457200" y="5100320"/>
            <a:ext cx="7772400" cy="1463040"/>
          </a:xfrm>
        </p:spPr>
        <p:txBody>
          <a:bodyPr vert="horz" lIns="91440" tIns="45720" rIns="91440" bIns="45720" rtlCol="0" anchor="ctr">
            <a:normAutofit/>
          </a:bodyPr>
          <a:lstStyle/>
          <a:p>
            <a:pPr algn="r"/>
            <a:r>
              <a:rPr lang="en-US" kern="1200" cap="all" spc="200" baseline="0" dirty="0">
                <a:solidFill>
                  <a:schemeClr val="tx1">
                    <a:lumMod val="95000"/>
                    <a:lumOff val="5000"/>
                  </a:schemeClr>
                </a:solidFill>
                <a:latin typeface="+mj-lt"/>
                <a:ea typeface="+mj-ea"/>
                <a:cs typeface="+mj-cs"/>
              </a:rPr>
              <a:t>ANALYSIS - </a:t>
            </a:r>
            <a:r>
              <a:rPr lang="en-US" spc="200" dirty="0"/>
              <a:t>INSIGHTS</a:t>
            </a:r>
            <a:endParaRPr lang="en-US" kern="1200" cap="all" spc="200" baseline="0" dirty="0">
              <a:solidFill>
                <a:schemeClr val="tx1">
                  <a:lumMod val="95000"/>
                  <a:lumOff val="5000"/>
                </a:schemeClr>
              </a:solidFill>
              <a:latin typeface="+mj-lt"/>
              <a:ea typeface="+mj-ea"/>
              <a:cs typeface="+mj-cs"/>
            </a:endParaRP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502445" y="5012300"/>
            <a:ext cx="3315929" cy="1463040"/>
          </a:xfrm>
        </p:spPr>
        <p:txBody>
          <a:bodyPr vert="horz" lIns="91440" tIns="45720" rIns="91440" bIns="45720" rtlCol="0" anchor="ctr">
            <a:normAutofit/>
          </a:bodyPr>
          <a:lstStyle/>
          <a:p>
            <a:pPr marL="0" indent="0">
              <a:lnSpc>
                <a:spcPct val="100000"/>
              </a:lnSpc>
              <a:spcBef>
                <a:spcPts val="0"/>
              </a:spcBef>
              <a:buNone/>
            </a:pPr>
            <a:r>
              <a:rPr lang="en-US" sz="2400" b="1" dirty="0">
                <a:solidFill>
                  <a:schemeClr val="tx1">
                    <a:lumMod val="95000"/>
                    <a:lumOff val="5000"/>
                  </a:schemeClr>
                </a:solidFill>
              </a:rPr>
              <a:t>MONTHLY INVOICES</a:t>
            </a:r>
          </a:p>
        </p:txBody>
      </p:sp>
      <p:sp>
        <p:nvSpPr>
          <p:cNvPr id="6" name="TextBox 5">
            <a:extLst>
              <a:ext uri="{FF2B5EF4-FFF2-40B4-BE49-F238E27FC236}">
                <a16:creationId xmlns:a16="http://schemas.microsoft.com/office/drawing/2014/main" id="{AD74D884-AE37-0069-6EC6-2FA7A3AB441F}"/>
              </a:ext>
            </a:extLst>
          </p:cNvPr>
          <p:cNvSpPr txBox="1"/>
          <p:nvPr/>
        </p:nvSpPr>
        <p:spPr>
          <a:xfrm>
            <a:off x="8229600" y="789867"/>
            <a:ext cx="3421110" cy="1785104"/>
          </a:xfrm>
          <a:prstGeom prst="rect">
            <a:avLst/>
          </a:prstGeom>
          <a:noFill/>
        </p:spPr>
        <p:txBody>
          <a:bodyPr wrap="square" rtlCol="0">
            <a:spAutoFit/>
          </a:bodyPr>
          <a:lstStyle/>
          <a:p>
            <a:pPr marL="285750" indent="-285750">
              <a:buFont typeface="Wingdings" panose="05000000000000000000" pitchFamily="2" charset="2"/>
              <a:buChar char="ü"/>
            </a:pPr>
            <a:r>
              <a:rPr lang="en-US" sz="2200" dirty="0"/>
              <a:t>Highest numbers of invoices take place in November and December whereas the least takes place in January.</a:t>
            </a:r>
          </a:p>
        </p:txBody>
      </p:sp>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408874"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pic>
        <p:nvPicPr>
          <p:cNvPr id="7" name="Picture 6" descr="A graph of blue bars&#10;&#10;Description automatically generated">
            <a:extLst>
              <a:ext uri="{FF2B5EF4-FFF2-40B4-BE49-F238E27FC236}">
                <a16:creationId xmlns:a16="http://schemas.microsoft.com/office/drawing/2014/main" id="{65CC53A1-BA22-FD5E-1AE6-998C5387B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27" y="218762"/>
            <a:ext cx="7679210" cy="4881558"/>
          </a:xfrm>
          <a:prstGeom prst="rect">
            <a:avLst/>
          </a:prstGeom>
        </p:spPr>
      </p:pic>
    </p:spTree>
    <p:extLst>
      <p:ext uri="{BB962C8B-B14F-4D97-AF65-F5344CB8AC3E}">
        <p14:creationId xmlns:p14="http://schemas.microsoft.com/office/powerpoint/2010/main" val="377252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FC74E-0212-B15D-0FFE-0F8FB8DBE617}"/>
              </a:ext>
            </a:extLst>
          </p:cNvPr>
          <p:cNvSpPr>
            <a:spLocks noGrp="1"/>
          </p:cNvSpPr>
          <p:nvPr>
            <p:ph type="title"/>
          </p:nvPr>
        </p:nvSpPr>
        <p:spPr/>
        <p:txBody>
          <a:bodyPr/>
          <a:lstStyle/>
          <a:p>
            <a:r>
              <a:rPr lang="en-US" dirty="0">
                <a:solidFill>
                  <a:schemeClr val="accent5">
                    <a:lumMod val="50000"/>
                  </a:schemeClr>
                </a:solidFill>
              </a:rPr>
              <a:t>OUTLINE</a:t>
            </a:r>
          </a:p>
        </p:txBody>
      </p:sp>
      <p:sp>
        <p:nvSpPr>
          <p:cNvPr id="3" name="Content Placeholder 2">
            <a:extLst>
              <a:ext uri="{FF2B5EF4-FFF2-40B4-BE49-F238E27FC236}">
                <a16:creationId xmlns:a16="http://schemas.microsoft.com/office/drawing/2014/main" id="{9A37816C-4C71-BD53-DF99-34D06CDF40FD}"/>
              </a:ext>
            </a:extLst>
          </p:cNvPr>
          <p:cNvSpPr>
            <a:spLocks noGrp="1"/>
          </p:cNvSpPr>
          <p:nvPr>
            <p:ph idx="1"/>
          </p:nvPr>
        </p:nvSpPr>
        <p:spPr/>
        <p:txBody>
          <a:bodyPr/>
          <a:lstStyle/>
          <a:p>
            <a:r>
              <a:rPr lang="en-US" dirty="0">
                <a:latin typeface="Aptos" panose="020B0004020202020204" pitchFamily="34" charset="0"/>
              </a:rPr>
              <a:t>Executive Summary</a:t>
            </a:r>
          </a:p>
          <a:p>
            <a:r>
              <a:rPr lang="en-US" dirty="0">
                <a:latin typeface="Aptos" panose="020B0004020202020204" pitchFamily="34" charset="0"/>
              </a:rPr>
              <a:t>Introduction</a:t>
            </a:r>
          </a:p>
          <a:p>
            <a:r>
              <a:rPr lang="en-US" dirty="0">
                <a:latin typeface="Aptos" panose="020B0004020202020204" pitchFamily="34" charset="0"/>
              </a:rPr>
              <a:t>Methodology</a:t>
            </a:r>
          </a:p>
          <a:p>
            <a:r>
              <a:rPr lang="en-US" dirty="0">
                <a:latin typeface="Aptos" panose="020B0004020202020204" pitchFamily="34" charset="0"/>
              </a:rPr>
              <a:t>Results</a:t>
            </a:r>
          </a:p>
          <a:p>
            <a:r>
              <a:rPr lang="en-US" dirty="0">
                <a:latin typeface="Aptos" panose="020B0004020202020204" pitchFamily="34" charset="0"/>
              </a:rPr>
              <a:t>Conclusion</a:t>
            </a:r>
          </a:p>
          <a:p>
            <a:r>
              <a:rPr lang="en-US" dirty="0">
                <a:latin typeface="Aptos" panose="020B0004020202020204" pitchFamily="34" charset="0"/>
              </a:rPr>
              <a:t>Appendix</a:t>
            </a:r>
          </a:p>
        </p:txBody>
      </p:sp>
    </p:spTree>
    <p:extLst>
      <p:ext uri="{BB962C8B-B14F-4D97-AF65-F5344CB8AC3E}">
        <p14:creationId xmlns:p14="http://schemas.microsoft.com/office/powerpoint/2010/main" val="713469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457200" y="5100320"/>
            <a:ext cx="7772400" cy="1463040"/>
          </a:xfrm>
        </p:spPr>
        <p:txBody>
          <a:bodyPr vert="horz" lIns="91440" tIns="45720" rIns="91440" bIns="45720" rtlCol="0" anchor="ctr">
            <a:normAutofit/>
          </a:bodyPr>
          <a:lstStyle/>
          <a:p>
            <a:pPr algn="r"/>
            <a:r>
              <a:rPr lang="en-US" kern="1200" cap="all" spc="200" baseline="0" dirty="0">
                <a:solidFill>
                  <a:schemeClr val="tx1">
                    <a:lumMod val="95000"/>
                    <a:lumOff val="5000"/>
                  </a:schemeClr>
                </a:solidFill>
                <a:latin typeface="+mj-lt"/>
                <a:ea typeface="+mj-ea"/>
                <a:cs typeface="+mj-cs"/>
              </a:rPr>
              <a:t>ANALYSIS - PREPROCESSING</a:t>
            </a: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502445" y="5012300"/>
            <a:ext cx="3315929" cy="1463040"/>
          </a:xfrm>
        </p:spPr>
        <p:txBody>
          <a:bodyPr vert="horz" lIns="91440" tIns="45720" rIns="91440" bIns="45720" rtlCol="0" anchor="ctr">
            <a:normAutofit/>
          </a:bodyPr>
          <a:lstStyle/>
          <a:p>
            <a:pPr marL="0" indent="0">
              <a:lnSpc>
                <a:spcPct val="100000"/>
              </a:lnSpc>
              <a:spcBef>
                <a:spcPts val="0"/>
              </a:spcBef>
              <a:buNone/>
            </a:pPr>
            <a:r>
              <a:rPr lang="en-US" sz="2400" b="1" dirty="0">
                <a:solidFill>
                  <a:schemeClr val="tx1">
                    <a:lumMod val="95000"/>
                    <a:lumOff val="5000"/>
                  </a:schemeClr>
                </a:solidFill>
              </a:rPr>
              <a:t>HANDLING MISSING 	VALUES</a:t>
            </a:r>
          </a:p>
        </p:txBody>
      </p:sp>
      <p:sp>
        <p:nvSpPr>
          <p:cNvPr id="6" name="TextBox 5">
            <a:extLst>
              <a:ext uri="{FF2B5EF4-FFF2-40B4-BE49-F238E27FC236}">
                <a16:creationId xmlns:a16="http://schemas.microsoft.com/office/drawing/2014/main" id="{AD74D884-AE37-0069-6EC6-2FA7A3AB441F}"/>
              </a:ext>
            </a:extLst>
          </p:cNvPr>
          <p:cNvSpPr txBox="1"/>
          <p:nvPr/>
        </p:nvSpPr>
        <p:spPr>
          <a:xfrm>
            <a:off x="4808490" y="368745"/>
            <a:ext cx="7009884" cy="3477875"/>
          </a:xfrm>
          <a:prstGeom prst="rect">
            <a:avLst/>
          </a:prstGeom>
          <a:noFill/>
        </p:spPr>
        <p:txBody>
          <a:bodyPr wrap="square" rtlCol="0">
            <a:spAutoFit/>
          </a:bodyPr>
          <a:lstStyle/>
          <a:p>
            <a:pPr marL="285750" indent="-285750">
              <a:buFont typeface="Wingdings" panose="05000000000000000000" pitchFamily="2" charset="2"/>
              <a:buChar char="ü"/>
            </a:pPr>
            <a:r>
              <a:rPr lang="en-US" sz="2200" dirty="0"/>
              <a:t>The columns with missing values are price, customer id and total amount and the percentages are 0.08%, 18% and 0.08%.</a:t>
            </a:r>
          </a:p>
          <a:p>
            <a:pPr marL="285750" indent="-285750">
              <a:buFont typeface="Wingdings" panose="05000000000000000000" pitchFamily="2" charset="2"/>
              <a:buChar char="ü"/>
            </a:pPr>
            <a:r>
              <a:rPr lang="en-US" sz="2200" dirty="0"/>
              <a:t>The only clever way to impute customer ids is utilizing invoice numbers but there is no customer id info in remaining rows with same invoice number of rows with missing customer ids. Therefore, we dropped related rows.</a:t>
            </a:r>
          </a:p>
          <a:p>
            <a:pPr marL="285750" indent="-285750">
              <a:buFont typeface="Wingdings" panose="05000000000000000000" pitchFamily="2" charset="2"/>
              <a:buChar char="ü"/>
            </a:pPr>
            <a:r>
              <a:rPr lang="en-US" sz="2200" dirty="0"/>
              <a:t>As the impact of the rows with missing price or total amount on analysis is very low, we filled them with 0.</a:t>
            </a:r>
          </a:p>
          <a:p>
            <a:pPr marL="285750" indent="-285750">
              <a:buFont typeface="Wingdings" panose="05000000000000000000" pitchFamily="2" charset="2"/>
              <a:buChar char="ü"/>
            </a:pPr>
            <a:r>
              <a:rPr lang="en-US" sz="2200" dirty="0"/>
              <a:t>12435 invoices remained.</a:t>
            </a:r>
          </a:p>
        </p:txBody>
      </p:sp>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408874"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097A39C4-9533-EC0D-7C6E-3D0717FF96C4}"/>
              </a:ext>
            </a:extLst>
          </p:cNvPr>
          <p:cNvPicPr>
            <a:picLocks noChangeAspect="1"/>
          </p:cNvPicPr>
          <p:nvPr/>
        </p:nvPicPr>
        <p:blipFill>
          <a:blip r:embed="rId2"/>
          <a:stretch>
            <a:fillRect/>
          </a:stretch>
        </p:blipFill>
        <p:spPr>
          <a:xfrm>
            <a:off x="1838117" y="4016284"/>
            <a:ext cx="9616464" cy="1086768"/>
          </a:xfrm>
          <a:prstGeom prst="rect">
            <a:avLst/>
          </a:prstGeom>
        </p:spPr>
      </p:pic>
      <p:pic>
        <p:nvPicPr>
          <p:cNvPr id="10" name="Picture 9">
            <a:extLst>
              <a:ext uri="{FF2B5EF4-FFF2-40B4-BE49-F238E27FC236}">
                <a16:creationId xmlns:a16="http://schemas.microsoft.com/office/drawing/2014/main" id="{6F68140A-E0D9-18B2-7815-DA64F84E91C1}"/>
              </a:ext>
            </a:extLst>
          </p:cNvPr>
          <p:cNvPicPr>
            <a:picLocks noChangeAspect="1"/>
          </p:cNvPicPr>
          <p:nvPr/>
        </p:nvPicPr>
        <p:blipFill>
          <a:blip r:embed="rId3"/>
          <a:stretch>
            <a:fillRect/>
          </a:stretch>
        </p:blipFill>
        <p:spPr>
          <a:xfrm>
            <a:off x="567815" y="368745"/>
            <a:ext cx="3775585" cy="3356075"/>
          </a:xfrm>
          <a:prstGeom prst="rect">
            <a:avLst/>
          </a:prstGeom>
        </p:spPr>
      </p:pic>
    </p:spTree>
    <p:extLst>
      <p:ext uri="{BB962C8B-B14F-4D97-AF65-F5344CB8AC3E}">
        <p14:creationId xmlns:p14="http://schemas.microsoft.com/office/powerpoint/2010/main" val="2823878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457200" y="5100320"/>
            <a:ext cx="7772400" cy="1463040"/>
          </a:xfrm>
        </p:spPr>
        <p:txBody>
          <a:bodyPr vert="horz" lIns="91440" tIns="45720" rIns="91440" bIns="45720" rtlCol="0" anchor="ctr">
            <a:normAutofit/>
          </a:bodyPr>
          <a:lstStyle/>
          <a:p>
            <a:pPr algn="r"/>
            <a:r>
              <a:rPr lang="en-US" kern="1200" cap="all" spc="200" baseline="0" dirty="0">
                <a:solidFill>
                  <a:schemeClr val="tx1">
                    <a:lumMod val="95000"/>
                    <a:lumOff val="5000"/>
                  </a:schemeClr>
                </a:solidFill>
                <a:latin typeface="+mj-lt"/>
                <a:ea typeface="+mj-ea"/>
                <a:cs typeface="+mj-cs"/>
              </a:rPr>
              <a:t>ANALYSIS - PREPROCESSING</a:t>
            </a: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502445" y="5012300"/>
            <a:ext cx="3315929" cy="1463040"/>
          </a:xfrm>
        </p:spPr>
        <p:txBody>
          <a:bodyPr vert="horz" lIns="91440" tIns="45720" rIns="91440" bIns="45720" rtlCol="0" anchor="ctr">
            <a:normAutofit/>
          </a:bodyPr>
          <a:lstStyle/>
          <a:p>
            <a:pPr marL="0" indent="0">
              <a:lnSpc>
                <a:spcPct val="100000"/>
              </a:lnSpc>
              <a:spcBef>
                <a:spcPts val="0"/>
              </a:spcBef>
              <a:buNone/>
            </a:pPr>
            <a:r>
              <a:rPr lang="en-US" sz="2400" b="1" dirty="0">
                <a:solidFill>
                  <a:schemeClr val="tx1">
                    <a:lumMod val="95000"/>
                    <a:lumOff val="5000"/>
                  </a:schemeClr>
                </a:solidFill>
              </a:rPr>
              <a:t>REMOVING OUTLIERS</a:t>
            </a:r>
          </a:p>
        </p:txBody>
      </p:sp>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408874"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pic>
        <p:nvPicPr>
          <p:cNvPr id="11" name="Picture 10" descr="A blue rectangle on a white background&#10;&#10;Description automatically generated">
            <a:extLst>
              <a:ext uri="{FF2B5EF4-FFF2-40B4-BE49-F238E27FC236}">
                <a16:creationId xmlns:a16="http://schemas.microsoft.com/office/drawing/2014/main" id="{884B5265-0CF3-BD2C-B747-54E4A71816D7}"/>
              </a:ext>
            </a:extLst>
          </p:cNvPr>
          <p:cNvPicPr>
            <a:picLocks noChangeAspect="1"/>
          </p:cNvPicPr>
          <p:nvPr/>
        </p:nvPicPr>
        <p:blipFill rotWithShape="1">
          <a:blip r:embed="rId2">
            <a:extLst>
              <a:ext uri="{28A0092B-C50C-407E-A947-70E740481C1C}">
                <a14:useLocalDpi xmlns:a14="http://schemas.microsoft.com/office/drawing/2010/main" val="0"/>
              </a:ext>
            </a:extLst>
          </a:blip>
          <a:srcRect t="8602"/>
          <a:stretch/>
        </p:blipFill>
        <p:spPr>
          <a:xfrm>
            <a:off x="4751695" y="382660"/>
            <a:ext cx="7066679" cy="5173919"/>
          </a:xfrm>
          <a:prstGeom prst="rect">
            <a:avLst/>
          </a:prstGeom>
        </p:spPr>
      </p:pic>
      <p:sp>
        <p:nvSpPr>
          <p:cNvPr id="12" name="TextBox 11">
            <a:extLst>
              <a:ext uri="{FF2B5EF4-FFF2-40B4-BE49-F238E27FC236}">
                <a16:creationId xmlns:a16="http://schemas.microsoft.com/office/drawing/2014/main" id="{8D1F2460-A6CF-865B-B928-8F25EF4F2A67}"/>
              </a:ext>
            </a:extLst>
          </p:cNvPr>
          <p:cNvSpPr txBox="1"/>
          <p:nvPr/>
        </p:nvSpPr>
        <p:spPr>
          <a:xfrm>
            <a:off x="894735" y="796413"/>
            <a:ext cx="3962400" cy="2308324"/>
          </a:xfrm>
          <a:prstGeom prst="rect">
            <a:avLst/>
          </a:prstGeom>
          <a:noFill/>
        </p:spPr>
        <p:txBody>
          <a:bodyPr wrap="square" rtlCol="0">
            <a:spAutoFit/>
          </a:bodyPr>
          <a:lstStyle/>
          <a:p>
            <a:r>
              <a:rPr lang="en-US" sz="3600" b="1" dirty="0">
                <a:solidFill>
                  <a:srgbClr val="FFC000"/>
                </a:solidFill>
              </a:rPr>
              <a:t>DISTRIBUTION OF Quantity, Price &amp; Total Amount When Outliers Kept</a:t>
            </a:r>
          </a:p>
        </p:txBody>
      </p:sp>
    </p:spTree>
    <p:extLst>
      <p:ext uri="{BB962C8B-B14F-4D97-AF65-F5344CB8AC3E}">
        <p14:creationId xmlns:p14="http://schemas.microsoft.com/office/powerpoint/2010/main" val="499794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squares on a white background&#10;&#10;Description automatically generated">
            <a:extLst>
              <a:ext uri="{FF2B5EF4-FFF2-40B4-BE49-F238E27FC236}">
                <a16:creationId xmlns:a16="http://schemas.microsoft.com/office/drawing/2014/main" id="{60D28EB7-ACDE-964E-4CB1-07EE28C55F43}"/>
              </a:ext>
            </a:extLst>
          </p:cNvPr>
          <p:cNvPicPr>
            <a:picLocks noChangeAspect="1"/>
          </p:cNvPicPr>
          <p:nvPr/>
        </p:nvPicPr>
        <p:blipFill rotWithShape="1">
          <a:blip r:embed="rId2">
            <a:extLst>
              <a:ext uri="{28A0092B-C50C-407E-A947-70E740481C1C}">
                <a14:useLocalDpi xmlns:a14="http://schemas.microsoft.com/office/drawing/2010/main" val="0"/>
              </a:ext>
            </a:extLst>
          </a:blip>
          <a:srcRect t="9460"/>
          <a:stretch/>
        </p:blipFill>
        <p:spPr>
          <a:xfrm>
            <a:off x="4857135" y="294640"/>
            <a:ext cx="6680938" cy="5298869"/>
          </a:xfrm>
          <a:prstGeom prst="rect">
            <a:avLst/>
          </a:prstGeom>
        </p:spPr>
      </p:pic>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457200" y="5100320"/>
            <a:ext cx="7772400" cy="1463040"/>
          </a:xfrm>
        </p:spPr>
        <p:txBody>
          <a:bodyPr vert="horz" lIns="91440" tIns="45720" rIns="91440" bIns="45720" rtlCol="0" anchor="ctr">
            <a:normAutofit/>
          </a:bodyPr>
          <a:lstStyle/>
          <a:p>
            <a:pPr algn="r"/>
            <a:r>
              <a:rPr lang="en-US" kern="1200" cap="all" spc="200" baseline="0" dirty="0">
                <a:solidFill>
                  <a:schemeClr val="tx1">
                    <a:lumMod val="95000"/>
                    <a:lumOff val="5000"/>
                  </a:schemeClr>
                </a:solidFill>
                <a:latin typeface="+mj-lt"/>
                <a:ea typeface="+mj-ea"/>
                <a:cs typeface="+mj-cs"/>
              </a:rPr>
              <a:t>ANALYSIS - PREPROCESSING</a:t>
            </a: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502445" y="5012300"/>
            <a:ext cx="3315929" cy="1463040"/>
          </a:xfrm>
        </p:spPr>
        <p:txBody>
          <a:bodyPr vert="horz" lIns="91440" tIns="45720" rIns="91440" bIns="45720" rtlCol="0" anchor="ctr">
            <a:normAutofit/>
          </a:bodyPr>
          <a:lstStyle/>
          <a:p>
            <a:pPr marL="0" indent="0">
              <a:lnSpc>
                <a:spcPct val="100000"/>
              </a:lnSpc>
              <a:spcBef>
                <a:spcPts val="0"/>
              </a:spcBef>
              <a:buNone/>
            </a:pPr>
            <a:r>
              <a:rPr lang="en-US" sz="2400" b="1" dirty="0">
                <a:solidFill>
                  <a:schemeClr val="tx1">
                    <a:lumMod val="95000"/>
                    <a:lumOff val="5000"/>
                  </a:schemeClr>
                </a:solidFill>
              </a:rPr>
              <a:t>REMOVING OUTLIERS</a:t>
            </a:r>
          </a:p>
        </p:txBody>
      </p:sp>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408874"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8D1F2460-A6CF-865B-B928-8F25EF4F2A67}"/>
              </a:ext>
            </a:extLst>
          </p:cNvPr>
          <p:cNvSpPr txBox="1"/>
          <p:nvPr/>
        </p:nvSpPr>
        <p:spPr>
          <a:xfrm>
            <a:off x="894735" y="796413"/>
            <a:ext cx="3962400" cy="2308324"/>
          </a:xfrm>
          <a:prstGeom prst="rect">
            <a:avLst/>
          </a:prstGeom>
          <a:noFill/>
        </p:spPr>
        <p:txBody>
          <a:bodyPr wrap="square" rtlCol="0">
            <a:spAutoFit/>
          </a:bodyPr>
          <a:lstStyle/>
          <a:p>
            <a:r>
              <a:rPr lang="en-US" sz="3600" b="1" dirty="0">
                <a:solidFill>
                  <a:srgbClr val="FFC000"/>
                </a:solidFill>
              </a:rPr>
              <a:t>DISTRIBUTION OF Quantity, Price &amp; Total Amount When Outliers Removed</a:t>
            </a:r>
          </a:p>
        </p:txBody>
      </p:sp>
      <p:sp>
        <p:nvSpPr>
          <p:cNvPr id="6" name="TextBox 5">
            <a:extLst>
              <a:ext uri="{FF2B5EF4-FFF2-40B4-BE49-F238E27FC236}">
                <a16:creationId xmlns:a16="http://schemas.microsoft.com/office/drawing/2014/main" id="{CFF2C379-F4CD-058C-5852-3E8D2621A23E}"/>
              </a:ext>
            </a:extLst>
          </p:cNvPr>
          <p:cNvSpPr txBox="1"/>
          <p:nvPr/>
        </p:nvSpPr>
        <p:spPr>
          <a:xfrm>
            <a:off x="993058" y="3264310"/>
            <a:ext cx="3785420" cy="369332"/>
          </a:xfrm>
          <a:prstGeom prst="rect">
            <a:avLst/>
          </a:prstGeom>
          <a:noFill/>
        </p:spPr>
        <p:txBody>
          <a:bodyPr wrap="square" rtlCol="0">
            <a:spAutoFit/>
          </a:bodyPr>
          <a:lstStyle/>
          <a:p>
            <a:pPr marL="285750" indent="-285750">
              <a:buFont typeface="Wingdings" panose="05000000000000000000" pitchFamily="2" charset="2"/>
              <a:buChar char="ü"/>
            </a:pPr>
            <a:r>
              <a:rPr lang="en-US" dirty="0"/>
              <a:t>9133 rows remained.</a:t>
            </a:r>
          </a:p>
        </p:txBody>
      </p:sp>
    </p:spTree>
    <p:extLst>
      <p:ext uri="{BB962C8B-B14F-4D97-AF65-F5344CB8AC3E}">
        <p14:creationId xmlns:p14="http://schemas.microsoft.com/office/powerpoint/2010/main" val="2295703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457200" y="5100320"/>
            <a:ext cx="7772400" cy="1463040"/>
          </a:xfrm>
        </p:spPr>
        <p:txBody>
          <a:bodyPr vert="horz" lIns="91440" tIns="45720" rIns="91440" bIns="45720" rtlCol="0" anchor="ctr">
            <a:normAutofit/>
          </a:bodyPr>
          <a:lstStyle/>
          <a:p>
            <a:pPr algn="r"/>
            <a:r>
              <a:rPr lang="en-US" kern="1200" cap="all" spc="200" baseline="0" dirty="0">
                <a:solidFill>
                  <a:schemeClr val="tx1">
                    <a:lumMod val="95000"/>
                    <a:lumOff val="5000"/>
                  </a:schemeClr>
                </a:solidFill>
                <a:latin typeface="+mj-lt"/>
                <a:ea typeface="+mj-ea"/>
                <a:cs typeface="+mj-cs"/>
              </a:rPr>
              <a:t>ANALYSIS - PREPROCESSING</a:t>
            </a: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502445" y="5012300"/>
            <a:ext cx="3315929" cy="1463040"/>
          </a:xfrm>
        </p:spPr>
        <p:txBody>
          <a:bodyPr vert="horz" lIns="91440" tIns="45720" rIns="91440" bIns="45720" rtlCol="0" anchor="ctr">
            <a:normAutofit/>
          </a:bodyPr>
          <a:lstStyle/>
          <a:p>
            <a:pPr marL="0" indent="0">
              <a:lnSpc>
                <a:spcPct val="100000"/>
              </a:lnSpc>
              <a:spcBef>
                <a:spcPts val="0"/>
              </a:spcBef>
              <a:buNone/>
            </a:pPr>
            <a:r>
              <a:rPr lang="en-US" sz="2400" b="1" dirty="0">
                <a:solidFill>
                  <a:schemeClr val="tx1">
                    <a:lumMod val="95000"/>
                    <a:lumOff val="5000"/>
                  </a:schemeClr>
                </a:solidFill>
              </a:rPr>
              <a:t>FEATURE EXTRACTION</a:t>
            </a:r>
          </a:p>
        </p:txBody>
      </p:sp>
      <p:sp>
        <p:nvSpPr>
          <p:cNvPr id="6" name="TextBox 5">
            <a:extLst>
              <a:ext uri="{FF2B5EF4-FFF2-40B4-BE49-F238E27FC236}">
                <a16:creationId xmlns:a16="http://schemas.microsoft.com/office/drawing/2014/main" id="{AD74D884-AE37-0069-6EC6-2FA7A3AB441F}"/>
              </a:ext>
            </a:extLst>
          </p:cNvPr>
          <p:cNvSpPr txBox="1"/>
          <p:nvPr/>
        </p:nvSpPr>
        <p:spPr>
          <a:xfrm>
            <a:off x="6580885" y="518762"/>
            <a:ext cx="5401119" cy="1785104"/>
          </a:xfrm>
          <a:prstGeom prst="rect">
            <a:avLst/>
          </a:prstGeom>
          <a:noFill/>
        </p:spPr>
        <p:txBody>
          <a:bodyPr wrap="square" rtlCol="0">
            <a:spAutoFit/>
          </a:bodyPr>
          <a:lstStyle/>
          <a:p>
            <a:pPr marL="285750" indent="-285750">
              <a:buFont typeface="Wingdings" panose="05000000000000000000" pitchFamily="2" charset="2"/>
              <a:buChar char="ü"/>
            </a:pPr>
            <a:r>
              <a:rPr lang="en-US" sz="2200" dirty="0"/>
              <a:t>To work with more meaningful features when training our models, we extracted new features from our data.</a:t>
            </a:r>
          </a:p>
          <a:p>
            <a:pPr marL="285750" indent="-285750">
              <a:buFont typeface="Wingdings" panose="05000000000000000000" pitchFamily="2" charset="2"/>
              <a:buChar char="ü"/>
            </a:pPr>
            <a:r>
              <a:rPr lang="en-US" sz="2200" dirty="0"/>
              <a:t>We have taken the tenure and churn data from organization database. </a:t>
            </a:r>
          </a:p>
        </p:txBody>
      </p:sp>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408874"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D2CE3707-1150-63F5-7FBF-BCDB6441BFF9}"/>
              </a:ext>
            </a:extLst>
          </p:cNvPr>
          <p:cNvPicPr>
            <a:picLocks noChangeAspect="1"/>
          </p:cNvPicPr>
          <p:nvPr/>
        </p:nvPicPr>
        <p:blipFill>
          <a:blip r:embed="rId2"/>
          <a:stretch>
            <a:fillRect/>
          </a:stretch>
        </p:blipFill>
        <p:spPr>
          <a:xfrm>
            <a:off x="373626" y="518762"/>
            <a:ext cx="6043629" cy="1624631"/>
          </a:xfrm>
          <a:prstGeom prst="rect">
            <a:avLst/>
          </a:prstGeom>
        </p:spPr>
      </p:pic>
      <p:pic>
        <p:nvPicPr>
          <p:cNvPr id="11" name="Picture 10">
            <a:extLst>
              <a:ext uri="{FF2B5EF4-FFF2-40B4-BE49-F238E27FC236}">
                <a16:creationId xmlns:a16="http://schemas.microsoft.com/office/drawing/2014/main" id="{B6389678-7EFB-6870-D0B0-868A92D834BA}"/>
              </a:ext>
            </a:extLst>
          </p:cNvPr>
          <p:cNvPicPr>
            <a:picLocks noChangeAspect="1"/>
          </p:cNvPicPr>
          <p:nvPr/>
        </p:nvPicPr>
        <p:blipFill>
          <a:blip r:embed="rId3"/>
          <a:stretch>
            <a:fillRect/>
          </a:stretch>
        </p:blipFill>
        <p:spPr>
          <a:xfrm>
            <a:off x="636515" y="2405034"/>
            <a:ext cx="11181859" cy="2047931"/>
          </a:xfrm>
          <a:prstGeom prst="rect">
            <a:avLst/>
          </a:prstGeom>
        </p:spPr>
      </p:pic>
      <p:pic>
        <p:nvPicPr>
          <p:cNvPr id="13" name="Picture 12">
            <a:extLst>
              <a:ext uri="{FF2B5EF4-FFF2-40B4-BE49-F238E27FC236}">
                <a16:creationId xmlns:a16="http://schemas.microsoft.com/office/drawing/2014/main" id="{2E4DB146-5D2B-3449-1A72-804711DE5599}"/>
              </a:ext>
            </a:extLst>
          </p:cNvPr>
          <p:cNvPicPr>
            <a:picLocks noChangeAspect="1"/>
          </p:cNvPicPr>
          <p:nvPr/>
        </p:nvPicPr>
        <p:blipFill rotWithShape="1">
          <a:blip r:embed="rId4"/>
          <a:srcRect r="2421" b="30"/>
          <a:stretch/>
        </p:blipFill>
        <p:spPr>
          <a:xfrm>
            <a:off x="502274" y="4714606"/>
            <a:ext cx="11479730" cy="378254"/>
          </a:xfrm>
          <a:prstGeom prst="rect">
            <a:avLst/>
          </a:prstGeom>
        </p:spPr>
      </p:pic>
    </p:spTree>
    <p:extLst>
      <p:ext uri="{BB962C8B-B14F-4D97-AF65-F5344CB8AC3E}">
        <p14:creationId xmlns:p14="http://schemas.microsoft.com/office/powerpoint/2010/main" val="97731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457200" y="5100320"/>
            <a:ext cx="7772400" cy="1463040"/>
          </a:xfrm>
        </p:spPr>
        <p:txBody>
          <a:bodyPr vert="horz" lIns="91440" tIns="45720" rIns="91440" bIns="45720" rtlCol="0" anchor="ctr">
            <a:normAutofit/>
          </a:bodyPr>
          <a:lstStyle/>
          <a:p>
            <a:pPr algn="r"/>
            <a:r>
              <a:rPr lang="en-US" kern="1200" cap="all" spc="200" baseline="0" dirty="0">
                <a:solidFill>
                  <a:schemeClr val="tx1">
                    <a:lumMod val="95000"/>
                    <a:lumOff val="5000"/>
                  </a:schemeClr>
                </a:solidFill>
                <a:latin typeface="+mj-lt"/>
                <a:ea typeface="+mj-ea"/>
                <a:cs typeface="+mj-cs"/>
              </a:rPr>
              <a:t>ANALYSIS - PREPROCESSING</a:t>
            </a: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502445" y="5012300"/>
            <a:ext cx="3315929" cy="1463040"/>
          </a:xfrm>
        </p:spPr>
        <p:txBody>
          <a:bodyPr vert="horz" lIns="91440" tIns="45720" rIns="91440" bIns="45720" rtlCol="0" anchor="ctr">
            <a:normAutofit/>
          </a:bodyPr>
          <a:lstStyle/>
          <a:p>
            <a:pPr marL="0" indent="0">
              <a:lnSpc>
                <a:spcPct val="100000"/>
              </a:lnSpc>
              <a:spcBef>
                <a:spcPts val="0"/>
              </a:spcBef>
              <a:buNone/>
            </a:pPr>
            <a:r>
              <a:rPr lang="en-US" sz="2400" b="1" dirty="0">
                <a:solidFill>
                  <a:schemeClr val="tx1">
                    <a:lumMod val="95000"/>
                    <a:lumOff val="5000"/>
                  </a:schemeClr>
                </a:solidFill>
              </a:rPr>
              <a:t>FEATURE EXTRACTION</a:t>
            </a:r>
          </a:p>
        </p:txBody>
      </p:sp>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408874"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CBD390B8-E58B-7F1F-5D99-D6DEB28B2CA6}"/>
              </a:ext>
            </a:extLst>
          </p:cNvPr>
          <p:cNvPicPr>
            <a:picLocks noChangeAspect="1"/>
          </p:cNvPicPr>
          <p:nvPr/>
        </p:nvPicPr>
        <p:blipFill>
          <a:blip r:embed="rId2"/>
          <a:stretch>
            <a:fillRect/>
          </a:stretch>
        </p:blipFill>
        <p:spPr>
          <a:xfrm>
            <a:off x="465221" y="1043693"/>
            <a:ext cx="11261558" cy="604707"/>
          </a:xfrm>
          <a:prstGeom prst="rect">
            <a:avLst/>
          </a:prstGeom>
        </p:spPr>
      </p:pic>
      <p:pic>
        <p:nvPicPr>
          <p:cNvPr id="10" name="Picture 9">
            <a:extLst>
              <a:ext uri="{FF2B5EF4-FFF2-40B4-BE49-F238E27FC236}">
                <a16:creationId xmlns:a16="http://schemas.microsoft.com/office/drawing/2014/main" id="{2B0758D7-82E8-6BB1-BD1F-97CA460FC41E}"/>
              </a:ext>
            </a:extLst>
          </p:cNvPr>
          <p:cNvPicPr>
            <a:picLocks noChangeAspect="1"/>
          </p:cNvPicPr>
          <p:nvPr/>
        </p:nvPicPr>
        <p:blipFill>
          <a:blip r:embed="rId3"/>
          <a:stretch>
            <a:fillRect/>
          </a:stretch>
        </p:blipFill>
        <p:spPr>
          <a:xfrm>
            <a:off x="457200" y="1919002"/>
            <a:ext cx="6503470" cy="2553376"/>
          </a:xfrm>
          <a:prstGeom prst="rect">
            <a:avLst/>
          </a:prstGeom>
        </p:spPr>
      </p:pic>
      <p:pic>
        <p:nvPicPr>
          <p:cNvPr id="13" name="Picture 12">
            <a:extLst>
              <a:ext uri="{FF2B5EF4-FFF2-40B4-BE49-F238E27FC236}">
                <a16:creationId xmlns:a16="http://schemas.microsoft.com/office/drawing/2014/main" id="{118F6916-874C-06BB-3C62-4DE23D5F633B}"/>
              </a:ext>
            </a:extLst>
          </p:cNvPr>
          <p:cNvPicPr>
            <a:picLocks noChangeAspect="1"/>
          </p:cNvPicPr>
          <p:nvPr/>
        </p:nvPicPr>
        <p:blipFill>
          <a:blip r:embed="rId4"/>
          <a:stretch>
            <a:fillRect/>
          </a:stretch>
        </p:blipFill>
        <p:spPr>
          <a:xfrm>
            <a:off x="7028279" y="1792489"/>
            <a:ext cx="4500568" cy="2800713"/>
          </a:xfrm>
          <a:prstGeom prst="rect">
            <a:avLst/>
          </a:prstGeom>
        </p:spPr>
      </p:pic>
    </p:spTree>
    <p:extLst>
      <p:ext uri="{BB962C8B-B14F-4D97-AF65-F5344CB8AC3E}">
        <p14:creationId xmlns:p14="http://schemas.microsoft.com/office/powerpoint/2010/main" val="1843959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C51DF-18A6-9185-EF44-60C96F74AB38}"/>
              </a:ext>
            </a:extLst>
          </p:cNvPr>
          <p:cNvSpPr>
            <a:spLocks noGrp="1"/>
          </p:cNvSpPr>
          <p:nvPr>
            <p:ph type="title"/>
          </p:nvPr>
        </p:nvSpPr>
        <p:spPr/>
        <p:txBody>
          <a:bodyPr/>
          <a:lstStyle/>
          <a:p>
            <a:r>
              <a:rPr lang="en-US" dirty="0"/>
              <a:t>CLASSIFICATION – FLOWCHART</a:t>
            </a:r>
          </a:p>
        </p:txBody>
      </p:sp>
      <p:pic>
        <p:nvPicPr>
          <p:cNvPr id="28" name="Picture 27" descr="A diagram of a process&#10;&#10;Description automatically generated">
            <a:extLst>
              <a:ext uri="{FF2B5EF4-FFF2-40B4-BE49-F238E27FC236}">
                <a16:creationId xmlns:a16="http://schemas.microsoft.com/office/drawing/2014/main" id="{37AD4402-CBAC-D535-CF1E-643E59D32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030" y="1736724"/>
            <a:ext cx="6704941" cy="4536060"/>
          </a:xfrm>
          <a:prstGeom prst="rect">
            <a:avLst/>
          </a:prstGeom>
        </p:spPr>
      </p:pic>
    </p:spTree>
    <p:extLst>
      <p:ext uri="{BB962C8B-B14F-4D97-AF65-F5344CB8AC3E}">
        <p14:creationId xmlns:p14="http://schemas.microsoft.com/office/powerpoint/2010/main" val="4046423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457200" y="5100320"/>
            <a:ext cx="7772400" cy="1463040"/>
          </a:xfrm>
        </p:spPr>
        <p:txBody>
          <a:bodyPr vert="horz" lIns="91440" tIns="45720" rIns="91440" bIns="45720" rtlCol="0" anchor="ctr">
            <a:normAutofit/>
          </a:bodyPr>
          <a:lstStyle/>
          <a:p>
            <a:pPr algn="r"/>
            <a:r>
              <a:rPr lang="en-US" spc="200" dirty="0"/>
              <a:t>CLASSIFICATION</a:t>
            </a:r>
            <a:endParaRPr lang="en-US" kern="1200" cap="all" spc="200" baseline="0" dirty="0">
              <a:solidFill>
                <a:schemeClr val="tx1">
                  <a:lumMod val="95000"/>
                  <a:lumOff val="5000"/>
                </a:schemeClr>
              </a:solidFill>
              <a:latin typeface="+mj-lt"/>
              <a:ea typeface="+mj-ea"/>
              <a:cs typeface="+mj-cs"/>
            </a:endParaRP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502445" y="5012300"/>
            <a:ext cx="3315929" cy="1463040"/>
          </a:xfrm>
        </p:spPr>
        <p:txBody>
          <a:bodyPr vert="horz" lIns="91440" tIns="45720" rIns="91440" bIns="45720" rtlCol="0" anchor="ctr">
            <a:normAutofit/>
          </a:bodyPr>
          <a:lstStyle/>
          <a:p>
            <a:pPr marL="0" indent="0" algn="ctr">
              <a:lnSpc>
                <a:spcPct val="100000"/>
              </a:lnSpc>
              <a:spcBef>
                <a:spcPts val="0"/>
              </a:spcBef>
              <a:buNone/>
            </a:pPr>
            <a:r>
              <a:rPr lang="en-US" sz="2400" b="1" dirty="0">
                <a:solidFill>
                  <a:schemeClr val="tx1">
                    <a:lumMod val="95000"/>
                    <a:lumOff val="5000"/>
                  </a:schemeClr>
                </a:solidFill>
              </a:rPr>
              <a:t>READ &amp; EXAMINE THE DATA </a:t>
            </a:r>
          </a:p>
        </p:txBody>
      </p:sp>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408874"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pic>
        <p:nvPicPr>
          <p:cNvPr id="6" name="Picture 5">
            <a:extLst>
              <a:ext uri="{FF2B5EF4-FFF2-40B4-BE49-F238E27FC236}">
                <a16:creationId xmlns:a16="http://schemas.microsoft.com/office/drawing/2014/main" id="{9665C697-4B01-37E6-7492-462B41AE7C77}"/>
              </a:ext>
            </a:extLst>
          </p:cNvPr>
          <p:cNvPicPr>
            <a:picLocks noChangeAspect="1"/>
          </p:cNvPicPr>
          <p:nvPr/>
        </p:nvPicPr>
        <p:blipFill>
          <a:blip r:embed="rId2"/>
          <a:stretch>
            <a:fillRect/>
          </a:stretch>
        </p:blipFill>
        <p:spPr>
          <a:xfrm>
            <a:off x="257542" y="636604"/>
            <a:ext cx="8501853" cy="3675513"/>
          </a:xfrm>
          <a:prstGeom prst="rect">
            <a:avLst/>
          </a:prstGeom>
        </p:spPr>
      </p:pic>
      <p:sp>
        <p:nvSpPr>
          <p:cNvPr id="7" name="TextBox 6">
            <a:extLst>
              <a:ext uri="{FF2B5EF4-FFF2-40B4-BE49-F238E27FC236}">
                <a16:creationId xmlns:a16="http://schemas.microsoft.com/office/drawing/2014/main" id="{52EA4CBD-0E8E-89F9-F8F3-B839D7CF8B6C}"/>
              </a:ext>
            </a:extLst>
          </p:cNvPr>
          <p:cNvSpPr txBox="1"/>
          <p:nvPr/>
        </p:nvSpPr>
        <p:spPr>
          <a:xfrm>
            <a:off x="8961119" y="636605"/>
            <a:ext cx="3041581" cy="2123658"/>
          </a:xfrm>
          <a:prstGeom prst="rect">
            <a:avLst/>
          </a:prstGeom>
          <a:noFill/>
        </p:spPr>
        <p:txBody>
          <a:bodyPr wrap="square" rtlCol="0">
            <a:spAutoFit/>
          </a:bodyPr>
          <a:lstStyle/>
          <a:p>
            <a:pPr marL="285750" indent="-285750">
              <a:buFont typeface="Wingdings" panose="05000000000000000000" pitchFamily="2" charset="2"/>
              <a:buChar char="ü"/>
            </a:pPr>
            <a:r>
              <a:rPr lang="en-US" sz="2200" dirty="0"/>
              <a:t>Customer data has 2130 rows. Monetary value and frequency have so many outliers.</a:t>
            </a:r>
          </a:p>
          <a:p>
            <a:pPr marL="285750" indent="-285750">
              <a:buFont typeface="Wingdings" panose="05000000000000000000" pitchFamily="2" charset="2"/>
              <a:buChar char="ü"/>
            </a:pPr>
            <a:r>
              <a:rPr lang="en-US" sz="2200" dirty="0"/>
              <a:t>The target data is imbalanced.</a:t>
            </a:r>
          </a:p>
        </p:txBody>
      </p:sp>
    </p:spTree>
    <p:extLst>
      <p:ext uri="{BB962C8B-B14F-4D97-AF65-F5344CB8AC3E}">
        <p14:creationId xmlns:p14="http://schemas.microsoft.com/office/powerpoint/2010/main" val="2162169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457200" y="5100320"/>
            <a:ext cx="7772400" cy="1463040"/>
          </a:xfrm>
        </p:spPr>
        <p:txBody>
          <a:bodyPr vert="horz" lIns="91440" tIns="45720" rIns="91440" bIns="45720" rtlCol="0" anchor="ctr">
            <a:normAutofit/>
          </a:bodyPr>
          <a:lstStyle/>
          <a:p>
            <a:pPr algn="r"/>
            <a:r>
              <a:rPr lang="en-US" spc="200" dirty="0"/>
              <a:t>CLASSIFICATION</a:t>
            </a:r>
            <a:endParaRPr lang="en-US" kern="1200" cap="all" spc="200" baseline="0" dirty="0">
              <a:solidFill>
                <a:schemeClr val="tx1">
                  <a:lumMod val="95000"/>
                  <a:lumOff val="5000"/>
                </a:schemeClr>
              </a:solidFill>
              <a:latin typeface="+mj-lt"/>
              <a:ea typeface="+mj-ea"/>
              <a:cs typeface="+mj-cs"/>
            </a:endParaRP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502445" y="5012300"/>
            <a:ext cx="3315929" cy="1463040"/>
          </a:xfrm>
        </p:spPr>
        <p:txBody>
          <a:bodyPr vert="horz" lIns="91440" tIns="45720" rIns="91440" bIns="45720" rtlCol="0" anchor="ctr">
            <a:normAutofit/>
          </a:bodyPr>
          <a:lstStyle/>
          <a:p>
            <a:pPr marL="0" indent="0" algn="ctr">
              <a:lnSpc>
                <a:spcPct val="100000"/>
              </a:lnSpc>
              <a:spcBef>
                <a:spcPts val="0"/>
              </a:spcBef>
              <a:buNone/>
            </a:pPr>
            <a:r>
              <a:rPr lang="en-US" sz="2400" b="1" dirty="0">
                <a:solidFill>
                  <a:schemeClr val="tx1">
                    <a:lumMod val="95000"/>
                    <a:lumOff val="5000"/>
                  </a:schemeClr>
                </a:solidFill>
              </a:rPr>
              <a:t>BOOTSTRAPPING</a:t>
            </a:r>
          </a:p>
        </p:txBody>
      </p:sp>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408874"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52EA4CBD-0E8E-89F9-F8F3-B839D7CF8B6C}"/>
              </a:ext>
            </a:extLst>
          </p:cNvPr>
          <p:cNvSpPr txBox="1"/>
          <p:nvPr/>
        </p:nvSpPr>
        <p:spPr>
          <a:xfrm>
            <a:off x="8961119" y="737704"/>
            <a:ext cx="3041581" cy="1107996"/>
          </a:xfrm>
          <a:prstGeom prst="rect">
            <a:avLst/>
          </a:prstGeom>
          <a:noFill/>
        </p:spPr>
        <p:txBody>
          <a:bodyPr wrap="square" rtlCol="0">
            <a:spAutoFit/>
          </a:bodyPr>
          <a:lstStyle/>
          <a:p>
            <a:pPr marL="285750" indent="-285750">
              <a:buFont typeface="Wingdings" panose="05000000000000000000" pitchFamily="2" charset="2"/>
              <a:buChar char="ü"/>
            </a:pPr>
            <a:r>
              <a:rPr lang="en-US" sz="2200" dirty="0" err="1"/>
              <a:t>Bootsrapping</a:t>
            </a:r>
            <a:r>
              <a:rPr lang="en-US" sz="2200" dirty="0"/>
              <a:t> increased the number of rows to 213000.</a:t>
            </a:r>
          </a:p>
        </p:txBody>
      </p:sp>
      <p:pic>
        <p:nvPicPr>
          <p:cNvPr id="5" name="Picture 4">
            <a:extLst>
              <a:ext uri="{FF2B5EF4-FFF2-40B4-BE49-F238E27FC236}">
                <a16:creationId xmlns:a16="http://schemas.microsoft.com/office/drawing/2014/main" id="{22E216DE-5592-DE25-9BA9-F776199D183F}"/>
              </a:ext>
            </a:extLst>
          </p:cNvPr>
          <p:cNvPicPr>
            <a:picLocks noChangeAspect="1"/>
          </p:cNvPicPr>
          <p:nvPr/>
        </p:nvPicPr>
        <p:blipFill>
          <a:blip r:embed="rId2"/>
          <a:stretch>
            <a:fillRect/>
          </a:stretch>
        </p:blipFill>
        <p:spPr>
          <a:xfrm>
            <a:off x="422854" y="636605"/>
            <a:ext cx="8538265" cy="4096393"/>
          </a:xfrm>
          <a:prstGeom prst="rect">
            <a:avLst/>
          </a:prstGeom>
        </p:spPr>
      </p:pic>
    </p:spTree>
    <p:extLst>
      <p:ext uri="{BB962C8B-B14F-4D97-AF65-F5344CB8AC3E}">
        <p14:creationId xmlns:p14="http://schemas.microsoft.com/office/powerpoint/2010/main" val="1588906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457200" y="5100320"/>
            <a:ext cx="7772400" cy="1463040"/>
          </a:xfrm>
        </p:spPr>
        <p:txBody>
          <a:bodyPr vert="horz" lIns="91440" tIns="45720" rIns="91440" bIns="45720" rtlCol="0" anchor="ctr">
            <a:normAutofit/>
          </a:bodyPr>
          <a:lstStyle/>
          <a:p>
            <a:pPr algn="r"/>
            <a:r>
              <a:rPr lang="en-US" spc="200" dirty="0"/>
              <a:t>CLASSIFICATION</a:t>
            </a:r>
            <a:endParaRPr lang="en-US" kern="1200" cap="all" spc="200" baseline="0" dirty="0">
              <a:solidFill>
                <a:schemeClr val="tx1">
                  <a:lumMod val="95000"/>
                  <a:lumOff val="5000"/>
                </a:schemeClr>
              </a:solidFill>
              <a:latin typeface="+mj-lt"/>
              <a:ea typeface="+mj-ea"/>
              <a:cs typeface="+mj-cs"/>
            </a:endParaRP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502445" y="5012300"/>
            <a:ext cx="3315929" cy="1463040"/>
          </a:xfrm>
        </p:spPr>
        <p:txBody>
          <a:bodyPr vert="horz" lIns="91440" tIns="45720" rIns="91440" bIns="45720" rtlCol="0" anchor="ctr">
            <a:normAutofit/>
          </a:bodyPr>
          <a:lstStyle/>
          <a:p>
            <a:pPr marL="0" indent="0" algn="ctr">
              <a:lnSpc>
                <a:spcPct val="100000"/>
              </a:lnSpc>
              <a:spcBef>
                <a:spcPts val="0"/>
              </a:spcBef>
              <a:buNone/>
            </a:pPr>
            <a:r>
              <a:rPr lang="en-US" sz="2400" b="1" dirty="0">
                <a:solidFill>
                  <a:schemeClr val="tx1">
                    <a:lumMod val="95000"/>
                    <a:lumOff val="5000"/>
                  </a:schemeClr>
                </a:solidFill>
              </a:rPr>
              <a:t>TRAIN-TEST SPLIT, OVERSAMPLING &amp; WINSORIZING</a:t>
            </a:r>
          </a:p>
        </p:txBody>
      </p:sp>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408874"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52EA4CBD-0E8E-89F9-F8F3-B839D7CF8B6C}"/>
              </a:ext>
            </a:extLst>
          </p:cNvPr>
          <p:cNvSpPr txBox="1"/>
          <p:nvPr/>
        </p:nvSpPr>
        <p:spPr>
          <a:xfrm>
            <a:off x="5782506" y="294640"/>
            <a:ext cx="5837994" cy="1785104"/>
          </a:xfrm>
          <a:prstGeom prst="rect">
            <a:avLst/>
          </a:prstGeom>
          <a:noFill/>
        </p:spPr>
        <p:txBody>
          <a:bodyPr wrap="square" rtlCol="0">
            <a:spAutoFit/>
          </a:bodyPr>
          <a:lstStyle/>
          <a:p>
            <a:pPr marL="285750" indent="-285750">
              <a:buFont typeface="Wingdings" panose="05000000000000000000" pitchFamily="2" charset="2"/>
              <a:buChar char="ü"/>
            </a:pPr>
            <a:r>
              <a:rPr lang="en-US" sz="2200" dirty="0"/>
              <a:t>We used 0.35 test size.</a:t>
            </a:r>
          </a:p>
          <a:p>
            <a:pPr marL="285750" indent="-285750">
              <a:buFont typeface="Wingdings" panose="05000000000000000000" pitchFamily="2" charset="2"/>
              <a:buChar char="ü"/>
            </a:pPr>
            <a:r>
              <a:rPr lang="en-US" sz="2200" dirty="0"/>
              <a:t>The imbalance ratio was 0.5 before oversampling. We slightly raised it to 0.7.</a:t>
            </a:r>
          </a:p>
          <a:p>
            <a:pPr marL="285750" indent="-285750">
              <a:buFont typeface="Wingdings" panose="05000000000000000000" pitchFamily="2" charset="2"/>
              <a:buChar char="ü"/>
            </a:pPr>
            <a:r>
              <a:rPr lang="en-US" sz="2200" dirty="0"/>
              <a:t>We </a:t>
            </a:r>
            <a:r>
              <a:rPr lang="en-US" sz="2200" dirty="0" err="1"/>
              <a:t>winsorized</a:t>
            </a:r>
            <a:r>
              <a:rPr lang="en-US" sz="2200" dirty="0"/>
              <a:t> the frequency and monetary value columns whose outliers can have impact.</a:t>
            </a:r>
          </a:p>
        </p:txBody>
      </p:sp>
      <p:pic>
        <p:nvPicPr>
          <p:cNvPr id="5" name="Picture 4">
            <a:extLst>
              <a:ext uri="{FF2B5EF4-FFF2-40B4-BE49-F238E27FC236}">
                <a16:creationId xmlns:a16="http://schemas.microsoft.com/office/drawing/2014/main" id="{262EAB43-673A-CBE7-403C-A4D6ACC0E237}"/>
              </a:ext>
            </a:extLst>
          </p:cNvPr>
          <p:cNvPicPr>
            <a:picLocks noChangeAspect="1"/>
          </p:cNvPicPr>
          <p:nvPr/>
        </p:nvPicPr>
        <p:blipFill>
          <a:blip r:embed="rId2"/>
          <a:stretch>
            <a:fillRect/>
          </a:stretch>
        </p:blipFill>
        <p:spPr>
          <a:xfrm>
            <a:off x="259079" y="86627"/>
            <a:ext cx="4855945" cy="3187016"/>
          </a:xfrm>
          <a:prstGeom prst="rect">
            <a:avLst/>
          </a:prstGeom>
        </p:spPr>
      </p:pic>
      <p:pic>
        <p:nvPicPr>
          <p:cNvPr id="12" name="Picture 11">
            <a:extLst>
              <a:ext uri="{FF2B5EF4-FFF2-40B4-BE49-F238E27FC236}">
                <a16:creationId xmlns:a16="http://schemas.microsoft.com/office/drawing/2014/main" id="{EC9630C8-1C3F-3F43-3247-0FB4BB652783}"/>
              </a:ext>
            </a:extLst>
          </p:cNvPr>
          <p:cNvPicPr>
            <a:picLocks noChangeAspect="1"/>
          </p:cNvPicPr>
          <p:nvPr/>
        </p:nvPicPr>
        <p:blipFill>
          <a:blip r:embed="rId3"/>
          <a:stretch>
            <a:fillRect/>
          </a:stretch>
        </p:blipFill>
        <p:spPr>
          <a:xfrm>
            <a:off x="6096000" y="3831679"/>
            <a:ext cx="5725324" cy="1122613"/>
          </a:xfrm>
          <a:prstGeom prst="rect">
            <a:avLst/>
          </a:prstGeom>
        </p:spPr>
      </p:pic>
      <p:pic>
        <p:nvPicPr>
          <p:cNvPr id="16" name="Picture 15">
            <a:extLst>
              <a:ext uri="{FF2B5EF4-FFF2-40B4-BE49-F238E27FC236}">
                <a16:creationId xmlns:a16="http://schemas.microsoft.com/office/drawing/2014/main" id="{505D81AB-73C8-6277-A286-6944340856F5}"/>
              </a:ext>
            </a:extLst>
          </p:cNvPr>
          <p:cNvPicPr>
            <a:picLocks noChangeAspect="1"/>
          </p:cNvPicPr>
          <p:nvPr/>
        </p:nvPicPr>
        <p:blipFill>
          <a:blip r:embed="rId4"/>
          <a:stretch>
            <a:fillRect/>
          </a:stretch>
        </p:blipFill>
        <p:spPr>
          <a:xfrm>
            <a:off x="257207" y="3273643"/>
            <a:ext cx="5792008" cy="2238687"/>
          </a:xfrm>
          <a:prstGeom prst="rect">
            <a:avLst/>
          </a:prstGeom>
        </p:spPr>
      </p:pic>
    </p:spTree>
    <p:extLst>
      <p:ext uri="{BB962C8B-B14F-4D97-AF65-F5344CB8AC3E}">
        <p14:creationId xmlns:p14="http://schemas.microsoft.com/office/powerpoint/2010/main" val="626394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457200" y="5100320"/>
            <a:ext cx="7772400" cy="1463040"/>
          </a:xfrm>
        </p:spPr>
        <p:txBody>
          <a:bodyPr vert="horz" lIns="91440" tIns="45720" rIns="91440" bIns="45720" rtlCol="0" anchor="ctr">
            <a:normAutofit/>
          </a:bodyPr>
          <a:lstStyle/>
          <a:p>
            <a:pPr algn="r"/>
            <a:r>
              <a:rPr lang="en-US" spc="200" dirty="0"/>
              <a:t>CLASSIFICATION</a:t>
            </a:r>
            <a:endParaRPr lang="en-US" kern="1200" cap="all" spc="200" baseline="0" dirty="0">
              <a:solidFill>
                <a:schemeClr val="tx1">
                  <a:lumMod val="95000"/>
                  <a:lumOff val="5000"/>
                </a:schemeClr>
              </a:solidFill>
              <a:latin typeface="+mj-lt"/>
              <a:ea typeface="+mj-ea"/>
              <a:cs typeface="+mj-cs"/>
            </a:endParaRP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502445" y="5012300"/>
            <a:ext cx="3315929" cy="1463040"/>
          </a:xfrm>
        </p:spPr>
        <p:txBody>
          <a:bodyPr vert="horz" lIns="91440" tIns="45720" rIns="91440" bIns="45720" rtlCol="0" anchor="ctr">
            <a:normAutofit fontScale="92500"/>
          </a:bodyPr>
          <a:lstStyle/>
          <a:p>
            <a:pPr marL="0" indent="0" algn="ctr">
              <a:lnSpc>
                <a:spcPct val="100000"/>
              </a:lnSpc>
              <a:spcBef>
                <a:spcPts val="0"/>
              </a:spcBef>
              <a:buNone/>
            </a:pPr>
            <a:r>
              <a:rPr lang="en-US" sz="2400" b="1" dirty="0">
                <a:solidFill>
                  <a:schemeClr val="tx1">
                    <a:lumMod val="95000"/>
                    <a:lumOff val="5000"/>
                  </a:schemeClr>
                </a:solidFill>
              </a:rPr>
              <a:t>MODEL SEARCH &amp; HYPERPARAMETER TUNING USING HALVINGGRIDSEARCHCV</a:t>
            </a:r>
          </a:p>
        </p:txBody>
      </p:sp>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408874"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73E6D273-5203-0D1B-E266-42DBCC47FD80}"/>
              </a:ext>
            </a:extLst>
          </p:cNvPr>
          <p:cNvPicPr>
            <a:picLocks noChangeAspect="1"/>
          </p:cNvPicPr>
          <p:nvPr/>
        </p:nvPicPr>
        <p:blipFill>
          <a:blip r:embed="rId2"/>
          <a:stretch>
            <a:fillRect/>
          </a:stretch>
        </p:blipFill>
        <p:spPr>
          <a:xfrm>
            <a:off x="1262498" y="294640"/>
            <a:ext cx="5588947" cy="4061460"/>
          </a:xfrm>
          <a:prstGeom prst="rect">
            <a:avLst/>
          </a:prstGeom>
        </p:spPr>
      </p:pic>
      <p:sp>
        <p:nvSpPr>
          <p:cNvPr id="8" name="TextBox 7">
            <a:extLst>
              <a:ext uri="{FF2B5EF4-FFF2-40B4-BE49-F238E27FC236}">
                <a16:creationId xmlns:a16="http://schemas.microsoft.com/office/drawing/2014/main" id="{480A6C35-6376-E0A3-FAEF-B30EA2EAF45C}"/>
              </a:ext>
            </a:extLst>
          </p:cNvPr>
          <p:cNvSpPr txBox="1"/>
          <p:nvPr/>
        </p:nvSpPr>
        <p:spPr>
          <a:xfrm>
            <a:off x="7653019" y="382660"/>
            <a:ext cx="4069077" cy="3139321"/>
          </a:xfrm>
          <a:prstGeom prst="rect">
            <a:avLst/>
          </a:prstGeom>
          <a:noFill/>
        </p:spPr>
        <p:txBody>
          <a:bodyPr wrap="square" rtlCol="0">
            <a:spAutoFit/>
          </a:bodyPr>
          <a:lstStyle/>
          <a:p>
            <a:pPr marL="285750" indent="-285750">
              <a:buFont typeface="Wingdings" panose="05000000000000000000" pitchFamily="2" charset="2"/>
              <a:buChar char="ü"/>
            </a:pPr>
            <a:r>
              <a:rPr lang="en-US" sz="2200" dirty="0"/>
              <a:t>We conducted grid search with 2 different scalers, PCA and 3 different models, namely, XGB, </a:t>
            </a:r>
            <a:r>
              <a:rPr lang="en-US" sz="2200" dirty="0" err="1"/>
              <a:t>DecisionTree</a:t>
            </a:r>
            <a:r>
              <a:rPr lang="en-US" sz="2200" dirty="0"/>
              <a:t> and </a:t>
            </a:r>
            <a:r>
              <a:rPr lang="en-US" sz="2200" dirty="0" err="1"/>
              <a:t>RandomForest</a:t>
            </a:r>
            <a:r>
              <a:rPr lang="en-US" sz="2200" dirty="0"/>
              <a:t>. Passed the pipeline to the search with different hyperparameters.</a:t>
            </a:r>
          </a:p>
          <a:p>
            <a:pPr marL="285750" indent="-285750">
              <a:buFont typeface="Wingdings" panose="05000000000000000000" pitchFamily="2" charset="2"/>
              <a:buChar char="ü"/>
            </a:pPr>
            <a:r>
              <a:rPr lang="en-US" sz="2200" dirty="0"/>
              <a:t>The picture shows the best model. Its r2 is 0.993. </a:t>
            </a:r>
          </a:p>
        </p:txBody>
      </p:sp>
    </p:spTree>
    <p:extLst>
      <p:ext uri="{BB962C8B-B14F-4D97-AF65-F5344CB8AC3E}">
        <p14:creationId xmlns:p14="http://schemas.microsoft.com/office/powerpoint/2010/main" val="2176106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4FDE-226B-0D4B-8714-54D6525CA6E4}"/>
              </a:ext>
            </a:extLst>
          </p:cNvPr>
          <p:cNvSpPr>
            <a:spLocks noGrp="1"/>
          </p:cNvSpPr>
          <p:nvPr>
            <p:ph type="title"/>
          </p:nvPr>
        </p:nvSpPr>
        <p:spPr/>
        <p:txBody>
          <a:bodyPr/>
          <a:lstStyle/>
          <a:p>
            <a:r>
              <a:rPr lang="en-US" dirty="0">
                <a:solidFill>
                  <a:schemeClr val="accent5">
                    <a:lumMod val="50000"/>
                  </a:schemeClr>
                </a:solidFill>
              </a:rPr>
              <a:t>Executive Summary</a:t>
            </a:r>
          </a:p>
        </p:txBody>
      </p:sp>
      <p:sp>
        <p:nvSpPr>
          <p:cNvPr id="3" name="Content Placeholder 2">
            <a:extLst>
              <a:ext uri="{FF2B5EF4-FFF2-40B4-BE49-F238E27FC236}">
                <a16:creationId xmlns:a16="http://schemas.microsoft.com/office/drawing/2014/main" id="{CAFC607D-E9A2-6B5B-08A5-367456603AD7}"/>
              </a:ext>
            </a:extLst>
          </p:cNvPr>
          <p:cNvSpPr>
            <a:spLocks noGrp="1"/>
          </p:cNvSpPr>
          <p:nvPr>
            <p:ph idx="1"/>
          </p:nvPr>
        </p:nvSpPr>
        <p:spPr>
          <a:xfrm>
            <a:off x="1024128" y="1930400"/>
            <a:ext cx="9806432" cy="4185920"/>
          </a:xfrm>
        </p:spPr>
        <p:txBody>
          <a:bodyPr>
            <a:normAutofit fontScale="70000" lnSpcReduction="20000"/>
          </a:bodyPr>
          <a:lstStyle/>
          <a:p>
            <a:pPr>
              <a:lnSpc>
                <a:spcPct val="120000"/>
              </a:lnSpc>
              <a:buFont typeface="Wingdings" panose="05000000000000000000" pitchFamily="2" charset="2"/>
              <a:buChar char="q"/>
            </a:pPr>
            <a:r>
              <a:rPr lang="en-US" sz="2600" dirty="0">
                <a:latin typeface="Aptos" panose="020B0004020202020204" pitchFamily="34" charset="0"/>
                <a:cs typeface="Mangal" panose="020B0502040204020203" pitchFamily="18" charset="0"/>
              </a:rPr>
              <a:t>  The organization records each sale through the online storefront in a database with various characteristics. We used this data to identify ways in which the business can cut down on wasteful spending in areas like product inventory, order fulfillment, and marketing.</a:t>
            </a:r>
          </a:p>
          <a:p>
            <a:pPr>
              <a:lnSpc>
                <a:spcPct val="120000"/>
              </a:lnSpc>
            </a:pPr>
            <a:endParaRPr lang="en-US" sz="2600" dirty="0">
              <a:latin typeface="Aptos" panose="020B0004020202020204" pitchFamily="34" charset="0"/>
              <a:cs typeface="Mangal" panose="020B0502040204020203" pitchFamily="18" charset="0"/>
            </a:endParaRPr>
          </a:p>
          <a:p>
            <a:pPr>
              <a:lnSpc>
                <a:spcPct val="120000"/>
              </a:lnSpc>
              <a:buFont typeface="Wingdings" panose="05000000000000000000" pitchFamily="2" charset="2"/>
              <a:buChar char="q"/>
            </a:pPr>
            <a:r>
              <a:rPr lang="en-US" sz="2600" dirty="0">
                <a:latin typeface="Aptos" panose="020B0004020202020204" pitchFamily="34" charset="0"/>
                <a:cs typeface="Mangal" panose="020B0502040204020203" pitchFamily="18" charset="0"/>
              </a:rPr>
              <a:t>  We have put the data through the ETL, analysis, and preprocessing phases. We have also created:</a:t>
            </a:r>
          </a:p>
          <a:p>
            <a:pPr lvl="1">
              <a:lnSpc>
                <a:spcPct val="120000"/>
              </a:lnSpc>
              <a:buFont typeface="Arial" panose="020B0604020202020204" pitchFamily="34" charset="0"/>
              <a:buChar char="•"/>
            </a:pPr>
            <a:r>
              <a:rPr lang="en-US" sz="2600" b="1" u="sng" dirty="0">
                <a:latin typeface="Aptos" panose="020B0004020202020204" pitchFamily="34" charset="0"/>
                <a:cs typeface="Mangal" panose="020B0502040204020203" pitchFamily="18" charset="0"/>
              </a:rPr>
              <a:t>A classification model </a:t>
            </a:r>
            <a:r>
              <a:rPr lang="en-US" sz="2600" dirty="0">
                <a:latin typeface="Aptos" panose="020B0004020202020204" pitchFamily="34" charset="0"/>
                <a:cs typeface="Mangal" panose="020B0502040204020203" pitchFamily="18" charset="0"/>
              </a:rPr>
              <a:t>to predict whether a customer will be susceptible to churn.</a:t>
            </a:r>
          </a:p>
          <a:p>
            <a:pPr lvl="1">
              <a:lnSpc>
                <a:spcPct val="120000"/>
              </a:lnSpc>
              <a:buFont typeface="Arial" panose="020B0604020202020204" pitchFamily="34" charset="0"/>
              <a:buChar char="•"/>
            </a:pPr>
            <a:r>
              <a:rPr lang="en-US" sz="2600" b="1" u="sng" dirty="0">
                <a:latin typeface="Aptos" panose="020B0004020202020204" pitchFamily="34" charset="0"/>
                <a:cs typeface="Mangal" panose="020B0502040204020203" pitchFamily="18" charset="0"/>
              </a:rPr>
              <a:t>A regression model </a:t>
            </a:r>
            <a:r>
              <a:rPr lang="en-US" sz="2600" dirty="0">
                <a:latin typeface="Aptos" panose="020B0004020202020204" pitchFamily="34" charset="0"/>
                <a:cs typeface="Mangal" panose="020B0502040204020203" pitchFamily="18" charset="0"/>
              </a:rPr>
              <a:t>to predict how much money a customer will spend at the online store.</a:t>
            </a:r>
          </a:p>
          <a:p>
            <a:pPr lvl="1">
              <a:lnSpc>
                <a:spcPct val="120000"/>
              </a:lnSpc>
              <a:buFont typeface="Arial" panose="020B0604020202020204" pitchFamily="34" charset="0"/>
              <a:buChar char="•"/>
            </a:pPr>
            <a:r>
              <a:rPr lang="en-US" sz="2600" b="1" u="sng" dirty="0">
                <a:latin typeface="Aptos" panose="020B0004020202020204" pitchFamily="34" charset="0"/>
                <a:cs typeface="Mangal" panose="020B0502040204020203" pitchFamily="18" charset="0"/>
              </a:rPr>
              <a:t>A clustering model </a:t>
            </a:r>
            <a:r>
              <a:rPr lang="en-US" sz="2600" dirty="0">
                <a:latin typeface="Aptos" panose="020B0004020202020204" pitchFamily="34" charset="0"/>
                <a:cs typeface="Mangal" panose="020B0502040204020203" pitchFamily="18" charset="0"/>
              </a:rPr>
              <a:t>that divides customers into groups based on their shopping behavior. </a:t>
            </a:r>
          </a:p>
        </p:txBody>
      </p:sp>
    </p:spTree>
    <p:extLst>
      <p:ext uri="{BB962C8B-B14F-4D97-AF65-F5344CB8AC3E}">
        <p14:creationId xmlns:p14="http://schemas.microsoft.com/office/powerpoint/2010/main" val="3580860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457200" y="5100320"/>
            <a:ext cx="7772400" cy="1463040"/>
          </a:xfrm>
        </p:spPr>
        <p:txBody>
          <a:bodyPr vert="horz" lIns="91440" tIns="45720" rIns="91440" bIns="45720" rtlCol="0" anchor="ctr">
            <a:normAutofit/>
          </a:bodyPr>
          <a:lstStyle/>
          <a:p>
            <a:pPr algn="ctr"/>
            <a:r>
              <a:rPr lang="en-US" spc="200" dirty="0"/>
              <a:t>CLASSIFICATION – EVALUATING THE MODEL</a:t>
            </a:r>
            <a:endParaRPr lang="en-US" kern="1200" cap="all" spc="200" baseline="0" dirty="0">
              <a:solidFill>
                <a:schemeClr val="tx1">
                  <a:lumMod val="95000"/>
                  <a:lumOff val="5000"/>
                </a:schemeClr>
              </a:solidFill>
              <a:latin typeface="+mj-lt"/>
              <a:ea typeface="+mj-ea"/>
              <a:cs typeface="+mj-cs"/>
            </a:endParaRP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502445" y="5012300"/>
            <a:ext cx="3315929" cy="1463040"/>
          </a:xfrm>
        </p:spPr>
        <p:txBody>
          <a:bodyPr vert="horz" lIns="91440" tIns="45720" rIns="91440" bIns="45720" rtlCol="0" anchor="ctr">
            <a:normAutofit/>
          </a:bodyPr>
          <a:lstStyle/>
          <a:p>
            <a:pPr marL="0" indent="0" algn="ctr">
              <a:lnSpc>
                <a:spcPct val="100000"/>
              </a:lnSpc>
              <a:spcBef>
                <a:spcPts val="0"/>
              </a:spcBef>
              <a:buNone/>
            </a:pPr>
            <a:r>
              <a:rPr lang="en-US" sz="2400" b="1" dirty="0">
                <a:solidFill>
                  <a:schemeClr val="tx1">
                    <a:lumMod val="95000"/>
                    <a:lumOff val="5000"/>
                  </a:schemeClr>
                </a:solidFill>
              </a:rPr>
              <a:t>ROC CURVE</a:t>
            </a:r>
          </a:p>
        </p:txBody>
      </p:sp>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408874"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EA8B3BEE-BF1E-44C3-2031-DC8B83B1AFE0}"/>
              </a:ext>
            </a:extLst>
          </p:cNvPr>
          <p:cNvPicPr>
            <a:picLocks noChangeAspect="1"/>
          </p:cNvPicPr>
          <p:nvPr/>
        </p:nvPicPr>
        <p:blipFill>
          <a:blip r:embed="rId2"/>
          <a:stretch>
            <a:fillRect/>
          </a:stretch>
        </p:blipFill>
        <p:spPr>
          <a:xfrm>
            <a:off x="1417063" y="135370"/>
            <a:ext cx="6268268" cy="4876930"/>
          </a:xfrm>
          <a:prstGeom prst="rect">
            <a:avLst/>
          </a:prstGeom>
        </p:spPr>
      </p:pic>
      <p:sp>
        <p:nvSpPr>
          <p:cNvPr id="4" name="TextBox 3">
            <a:extLst>
              <a:ext uri="{FF2B5EF4-FFF2-40B4-BE49-F238E27FC236}">
                <a16:creationId xmlns:a16="http://schemas.microsoft.com/office/drawing/2014/main" id="{12F4AD25-D22A-C1D4-2549-BBFAF968D602}"/>
              </a:ext>
            </a:extLst>
          </p:cNvPr>
          <p:cNvSpPr txBox="1"/>
          <p:nvPr/>
        </p:nvSpPr>
        <p:spPr>
          <a:xfrm>
            <a:off x="8229600" y="422787"/>
            <a:ext cx="3315926" cy="1200329"/>
          </a:xfrm>
          <a:prstGeom prst="rect">
            <a:avLst/>
          </a:prstGeom>
          <a:noFill/>
        </p:spPr>
        <p:txBody>
          <a:bodyPr wrap="square" rtlCol="0">
            <a:spAutoFit/>
          </a:bodyPr>
          <a:lstStyle/>
          <a:p>
            <a:pPr marL="285750" indent="-285750">
              <a:buFont typeface="Wingdings" panose="05000000000000000000" pitchFamily="2" charset="2"/>
              <a:buChar char="ü"/>
            </a:pPr>
            <a:r>
              <a:rPr lang="en-US" dirty="0"/>
              <a:t>Our model performs near-perfect. It’s AUC score is 0.99 and a classification threshold with a 0.1 FPR can be chosen.</a:t>
            </a:r>
          </a:p>
        </p:txBody>
      </p:sp>
    </p:spTree>
    <p:extLst>
      <p:ext uri="{BB962C8B-B14F-4D97-AF65-F5344CB8AC3E}">
        <p14:creationId xmlns:p14="http://schemas.microsoft.com/office/powerpoint/2010/main" val="2627882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457200" y="5100320"/>
            <a:ext cx="7772400" cy="1463040"/>
          </a:xfrm>
        </p:spPr>
        <p:txBody>
          <a:bodyPr vert="horz" lIns="91440" tIns="45720" rIns="91440" bIns="45720" rtlCol="0" anchor="ctr">
            <a:normAutofit/>
          </a:bodyPr>
          <a:lstStyle/>
          <a:p>
            <a:pPr algn="ctr"/>
            <a:r>
              <a:rPr lang="en-US" spc="200" dirty="0"/>
              <a:t>CLASSIFICATION – EVALUATING THE MODEL</a:t>
            </a:r>
            <a:endParaRPr lang="en-US" kern="1200" cap="all" spc="200" baseline="0" dirty="0">
              <a:solidFill>
                <a:schemeClr val="tx1">
                  <a:lumMod val="95000"/>
                  <a:lumOff val="5000"/>
                </a:schemeClr>
              </a:solidFill>
              <a:latin typeface="+mj-lt"/>
              <a:ea typeface="+mj-ea"/>
              <a:cs typeface="+mj-cs"/>
            </a:endParaRP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502445" y="5012300"/>
            <a:ext cx="3315929" cy="1463040"/>
          </a:xfrm>
        </p:spPr>
        <p:txBody>
          <a:bodyPr vert="horz" lIns="91440" tIns="45720" rIns="91440" bIns="45720" rtlCol="0" anchor="ctr">
            <a:normAutofit/>
          </a:bodyPr>
          <a:lstStyle/>
          <a:p>
            <a:pPr marL="0" indent="0" algn="ctr">
              <a:lnSpc>
                <a:spcPct val="100000"/>
              </a:lnSpc>
              <a:spcBef>
                <a:spcPts val="0"/>
              </a:spcBef>
              <a:buNone/>
            </a:pPr>
            <a:r>
              <a:rPr lang="en-US" sz="2400" b="1" dirty="0">
                <a:solidFill>
                  <a:schemeClr val="tx1">
                    <a:lumMod val="95000"/>
                    <a:lumOff val="5000"/>
                  </a:schemeClr>
                </a:solidFill>
              </a:rPr>
              <a:t>CONFUSION MATRIX</a:t>
            </a:r>
          </a:p>
        </p:txBody>
      </p:sp>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408874"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52EA4CBD-0E8E-89F9-F8F3-B839D7CF8B6C}"/>
              </a:ext>
            </a:extLst>
          </p:cNvPr>
          <p:cNvSpPr txBox="1"/>
          <p:nvPr/>
        </p:nvSpPr>
        <p:spPr>
          <a:xfrm>
            <a:off x="8961119" y="636605"/>
            <a:ext cx="3041581" cy="2462213"/>
          </a:xfrm>
          <a:prstGeom prst="rect">
            <a:avLst/>
          </a:prstGeom>
          <a:noFill/>
        </p:spPr>
        <p:txBody>
          <a:bodyPr wrap="square" rtlCol="0">
            <a:spAutoFit/>
          </a:bodyPr>
          <a:lstStyle/>
          <a:p>
            <a:pPr marL="285750" indent="-285750">
              <a:buFont typeface="Wingdings" panose="05000000000000000000" pitchFamily="2" charset="2"/>
              <a:buChar char="ü"/>
            </a:pPr>
            <a:r>
              <a:rPr lang="en-US" sz="2200" dirty="0"/>
              <a:t>Our model performs quite well on both cases. It correctly predicts 89% of customers churned and 95% of customers not churned.</a:t>
            </a:r>
          </a:p>
        </p:txBody>
      </p:sp>
      <p:pic>
        <p:nvPicPr>
          <p:cNvPr id="5" name="Picture 4">
            <a:extLst>
              <a:ext uri="{FF2B5EF4-FFF2-40B4-BE49-F238E27FC236}">
                <a16:creationId xmlns:a16="http://schemas.microsoft.com/office/drawing/2014/main" id="{44E406A4-2DDD-B32F-DD55-44602A55650E}"/>
              </a:ext>
            </a:extLst>
          </p:cNvPr>
          <p:cNvPicPr>
            <a:picLocks noChangeAspect="1"/>
          </p:cNvPicPr>
          <p:nvPr/>
        </p:nvPicPr>
        <p:blipFill>
          <a:blip r:embed="rId2"/>
          <a:stretch>
            <a:fillRect/>
          </a:stretch>
        </p:blipFill>
        <p:spPr>
          <a:xfrm>
            <a:off x="1205660" y="124291"/>
            <a:ext cx="5868239" cy="4919563"/>
          </a:xfrm>
          <a:prstGeom prst="rect">
            <a:avLst/>
          </a:prstGeom>
        </p:spPr>
      </p:pic>
    </p:spTree>
    <p:extLst>
      <p:ext uri="{BB962C8B-B14F-4D97-AF65-F5344CB8AC3E}">
        <p14:creationId xmlns:p14="http://schemas.microsoft.com/office/powerpoint/2010/main" val="771615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457200" y="5100320"/>
            <a:ext cx="7772400" cy="1463040"/>
          </a:xfrm>
        </p:spPr>
        <p:txBody>
          <a:bodyPr vert="horz" lIns="91440" tIns="45720" rIns="91440" bIns="45720" rtlCol="0" anchor="ctr">
            <a:normAutofit/>
          </a:bodyPr>
          <a:lstStyle/>
          <a:p>
            <a:pPr algn="ctr"/>
            <a:r>
              <a:rPr lang="en-US" spc="200" dirty="0"/>
              <a:t>CLASSIFICATION – EVALUATING THE MODEL</a:t>
            </a:r>
            <a:endParaRPr lang="en-US" kern="1200" cap="all" spc="200" baseline="0" dirty="0">
              <a:solidFill>
                <a:schemeClr val="tx1">
                  <a:lumMod val="95000"/>
                  <a:lumOff val="5000"/>
                </a:schemeClr>
              </a:solidFill>
              <a:latin typeface="+mj-lt"/>
              <a:ea typeface="+mj-ea"/>
              <a:cs typeface="+mj-cs"/>
            </a:endParaRP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502445" y="5012300"/>
            <a:ext cx="3315929" cy="1463040"/>
          </a:xfrm>
        </p:spPr>
        <p:txBody>
          <a:bodyPr vert="horz" lIns="91440" tIns="45720" rIns="91440" bIns="45720" rtlCol="0" anchor="ctr">
            <a:normAutofit/>
          </a:bodyPr>
          <a:lstStyle/>
          <a:p>
            <a:pPr marL="0" indent="0" algn="ctr">
              <a:lnSpc>
                <a:spcPct val="100000"/>
              </a:lnSpc>
              <a:spcBef>
                <a:spcPts val="0"/>
              </a:spcBef>
              <a:buNone/>
            </a:pPr>
            <a:r>
              <a:rPr lang="en-US" sz="2400" b="1" dirty="0">
                <a:solidFill>
                  <a:schemeClr val="tx1">
                    <a:lumMod val="95000"/>
                    <a:lumOff val="5000"/>
                  </a:schemeClr>
                </a:solidFill>
              </a:rPr>
              <a:t>PCA FEATURE IMPORTANCE </a:t>
            </a:r>
          </a:p>
        </p:txBody>
      </p:sp>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408874"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52EA4CBD-0E8E-89F9-F8F3-B839D7CF8B6C}"/>
              </a:ext>
            </a:extLst>
          </p:cNvPr>
          <p:cNvSpPr txBox="1"/>
          <p:nvPr/>
        </p:nvSpPr>
        <p:spPr>
          <a:xfrm>
            <a:off x="8961119" y="636605"/>
            <a:ext cx="3041581" cy="1107996"/>
          </a:xfrm>
          <a:prstGeom prst="rect">
            <a:avLst/>
          </a:prstGeom>
          <a:noFill/>
        </p:spPr>
        <p:txBody>
          <a:bodyPr wrap="square" rtlCol="0">
            <a:spAutoFit/>
          </a:bodyPr>
          <a:lstStyle/>
          <a:p>
            <a:pPr marL="285750" indent="-285750">
              <a:buFont typeface="Wingdings" panose="05000000000000000000" pitchFamily="2" charset="2"/>
              <a:buChar char="ü"/>
            </a:pPr>
            <a:r>
              <a:rPr lang="en-US" sz="2200" dirty="0"/>
              <a:t>The feature most contributing to PCA is tenure.</a:t>
            </a:r>
          </a:p>
        </p:txBody>
      </p:sp>
      <p:pic>
        <p:nvPicPr>
          <p:cNvPr id="5" name="Picture 4">
            <a:extLst>
              <a:ext uri="{FF2B5EF4-FFF2-40B4-BE49-F238E27FC236}">
                <a16:creationId xmlns:a16="http://schemas.microsoft.com/office/drawing/2014/main" id="{4FBE79D6-C4E2-8708-A921-85BFC874C7AB}"/>
              </a:ext>
            </a:extLst>
          </p:cNvPr>
          <p:cNvPicPr>
            <a:picLocks noChangeAspect="1"/>
          </p:cNvPicPr>
          <p:nvPr/>
        </p:nvPicPr>
        <p:blipFill>
          <a:blip r:embed="rId2"/>
          <a:stretch>
            <a:fillRect/>
          </a:stretch>
        </p:blipFill>
        <p:spPr>
          <a:xfrm>
            <a:off x="644020" y="88020"/>
            <a:ext cx="7585580" cy="5012300"/>
          </a:xfrm>
          <a:prstGeom prst="rect">
            <a:avLst/>
          </a:prstGeom>
        </p:spPr>
      </p:pic>
    </p:spTree>
    <p:extLst>
      <p:ext uri="{BB962C8B-B14F-4D97-AF65-F5344CB8AC3E}">
        <p14:creationId xmlns:p14="http://schemas.microsoft.com/office/powerpoint/2010/main" val="175774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457200" y="5100320"/>
            <a:ext cx="7772400" cy="1463040"/>
          </a:xfrm>
        </p:spPr>
        <p:txBody>
          <a:bodyPr vert="horz" lIns="91440" tIns="45720" rIns="91440" bIns="45720" rtlCol="0" anchor="ctr">
            <a:normAutofit/>
          </a:bodyPr>
          <a:lstStyle/>
          <a:p>
            <a:pPr algn="ctr"/>
            <a:r>
              <a:rPr lang="en-US" spc="200" dirty="0"/>
              <a:t>CLASSIFICATION – EVALUATING THE MODEL</a:t>
            </a:r>
            <a:endParaRPr lang="en-US" kern="1200" cap="all" spc="200" baseline="0" dirty="0">
              <a:solidFill>
                <a:schemeClr val="tx1">
                  <a:lumMod val="95000"/>
                  <a:lumOff val="5000"/>
                </a:schemeClr>
              </a:solidFill>
              <a:latin typeface="+mj-lt"/>
              <a:ea typeface="+mj-ea"/>
              <a:cs typeface="+mj-cs"/>
            </a:endParaRP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502445" y="5012300"/>
            <a:ext cx="3315929" cy="1463040"/>
          </a:xfrm>
        </p:spPr>
        <p:txBody>
          <a:bodyPr vert="horz" lIns="91440" tIns="45720" rIns="91440" bIns="45720" rtlCol="0" anchor="ctr">
            <a:normAutofit/>
          </a:bodyPr>
          <a:lstStyle/>
          <a:p>
            <a:pPr marL="0" indent="0" algn="ctr">
              <a:lnSpc>
                <a:spcPct val="100000"/>
              </a:lnSpc>
              <a:spcBef>
                <a:spcPts val="0"/>
              </a:spcBef>
              <a:buNone/>
            </a:pPr>
            <a:r>
              <a:rPr lang="en-US" sz="2400" b="1" dirty="0">
                <a:solidFill>
                  <a:schemeClr val="tx1">
                    <a:lumMod val="95000"/>
                    <a:lumOff val="5000"/>
                  </a:schemeClr>
                </a:solidFill>
              </a:rPr>
              <a:t>LEARNING CURVES</a:t>
            </a:r>
          </a:p>
        </p:txBody>
      </p:sp>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408874"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52EA4CBD-0E8E-89F9-F8F3-B839D7CF8B6C}"/>
              </a:ext>
            </a:extLst>
          </p:cNvPr>
          <p:cNvSpPr txBox="1"/>
          <p:nvPr/>
        </p:nvSpPr>
        <p:spPr>
          <a:xfrm>
            <a:off x="7891494" y="382660"/>
            <a:ext cx="4033804" cy="1785104"/>
          </a:xfrm>
          <a:prstGeom prst="rect">
            <a:avLst/>
          </a:prstGeom>
          <a:noFill/>
        </p:spPr>
        <p:txBody>
          <a:bodyPr wrap="square" rtlCol="0">
            <a:spAutoFit/>
          </a:bodyPr>
          <a:lstStyle/>
          <a:p>
            <a:pPr marL="285750" indent="-285750">
              <a:buFont typeface="Wingdings" panose="05000000000000000000" pitchFamily="2" charset="2"/>
              <a:buChar char="ü"/>
            </a:pPr>
            <a:r>
              <a:rPr lang="en-US" sz="2200" dirty="0"/>
              <a:t>The learning curves show that our model is a good fit and does have a suitable capacity for the complexity of the dataset.</a:t>
            </a:r>
          </a:p>
        </p:txBody>
      </p:sp>
      <p:pic>
        <p:nvPicPr>
          <p:cNvPr id="10" name="Picture 9">
            <a:extLst>
              <a:ext uri="{FF2B5EF4-FFF2-40B4-BE49-F238E27FC236}">
                <a16:creationId xmlns:a16="http://schemas.microsoft.com/office/drawing/2014/main" id="{3754A30C-49D8-B046-B955-5F070B00C243}"/>
              </a:ext>
            </a:extLst>
          </p:cNvPr>
          <p:cNvPicPr>
            <a:picLocks noChangeAspect="1"/>
          </p:cNvPicPr>
          <p:nvPr/>
        </p:nvPicPr>
        <p:blipFill>
          <a:blip r:embed="rId2"/>
          <a:stretch>
            <a:fillRect/>
          </a:stretch>
        </p:blipFill>
        <p:spPr>
          <a:xfrm>
            <a:off x="390341" y="274033"/>
            <a:ext cx="7501153" cy="4464569"/>
          </a:xfrm>
          <a:prstGeom prst="rect">
            <a:avLst/>
          </a:prstGeom>
        </p:spPr>
      </p:pic>
    </p:spTree>
    <p:extLst>
      <p:ext uri="{BB962C8B-B14F-4D97-AF65-F5344CB8AC3E}">
        <p14:creationId xmlns:p14="http://schemas.microsoft.com/office/powerpoint/2010/main" val="2327715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457200" y="5100320"/>
            <a:ext cx="7772400" cy="1463040"/>
          </a:xfrm>
        </p:spPr>
        <p:txBody>
          <a:bodyPr vert="horz" lIns="91440" tIns="45720" rIns="91440" bIns="45720" rtlCol="0" anchor="ctr">
            <a:normAutofit/>
          </a:bodyPr>
          <a:lstStyle/>
          <a:p>
            <a:pPr algn="ctr"/>
            <a:r>
              <a:rPr lang="en-US" spc="200" dirty="0"/>
              <a:t>CLASSIFICATION – EVALUATING THE MODEL</a:t>
            </a:r>
            <a:endParaRPr lang="en-US" kern="1200" cap="all" spc="200" baseline="0" dirty="0">
              <a:solidFill>
                <a:schemeClr val="tx1">
                  <a:lumMod val="95000"/>
                  <a:lumOff val="5000"/>
                </a:schemeClr>
              </a:solidFill>
              <a:latin typeface="+mj-lt"/>
              <a:ea typeface="+mj-ea"/>
              <a:cs typeface="+mj-cs"/>
            </a:endParaRP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502445" y="5012300"/>
            <a:ext cx="3315929" cy="1463040"/>
          </a:xfrm>
        </p:spPr>
        <p:txBody>
          <a:bodyPr vert="horz" lIns="91440" tIns="45720" rIns="91440" bIns="45720" rtlCol="0" anchor="ctr">
            <a:normAutofit/>
          </a:bodyPr>
          <a:lstStyle/>
          <a:p>
            <a:pPr marL="0" indent="0" algn="ctr">
              <a:lnSpc>
                <a:spcPct val="100000"/>
              </a:lnSpc>
              <a:spcBef>
                <a:spcPts val="0"/>
              </a:spcBef>
              <a:buNone/>
            </a:pPr>
            <a:r>
              <a:rPr lang="en-US" sz="2400" b="1" dirty="0">
                <a:solidFill>
                  <a:schemeClr val="tx1">
                    <a:lumMod val="95000"/>
                    <a:lumOff val="5000"/>
                  </a:schemeClr>
                </a:solidFill>
              </a:rPr>
              <a:t>CLASSIFICATION REPORT</a:t>
            </a:r>
          </a:p>
        </p:txBody>
      </p:sp>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408874"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52EA4CBD-0E8E-89F9-F8F3-B839D7CF8B6C}"/>
              </a:ext>
            </a:extLst>
          </p:cNvPr>
          <p:cNvSpPr txBox="1"/>
          <p:nvPr/>
        </p:nvSpPr>
        <p:spPr>
          <a:xfrm>
            <a:off x="8776793" y="783871"/>
            <a:ext cx="3041581" cy="3816429"/>
          </a:xfrm>
          <a:prstGeom prst="rect">
            <a:avLst/>
          </a:prstGeom>
          <a:noFill/>
        </p:spPr>
        <p:txBody>
          <a:bodyPr wrap="square" rtlCol="0">
            <a:spAutoFit/>
          </a:bodyPr>
          <a:lstStyle/>
          <a:p>
            <a:pPr marL="285750" indent="-285750">
              <a:buFont typeface="Wingdings" panose="05000000000000000000" pitchFamily="2" charset="2"/>
              <a:buChar char="ü"/>
            </a:pPr>
            <a:r>
              <a:rPr lang="en-US" sz="2200" dirty="0"/>
              <a:t>Our model strongly performs at predicting churn. </a:t>
            </a:r>
          </a:p>
          <a:p>
            <a:pPr marL="285750" indent="-285750">
              <a:buFont typeface="Wingdings" panose="05000000000000000000" pitchFamily="2" charset="2"/>
              <a:buChar char="ü"/>
            </a:pPr>
            <a:r>
              <a:rPr lang="en-US" sz="2200" dirty="0"/>
              <a:t>It is slightly better at predicting customers who will not churn.</a:t>
            </a:r>
          </a:p>
          <a:p>
            <a:pPr marL="285750" indent="-285750">
              <a:buFont typeface="Wingdings" panose="05000000000000000000" pitchFamily="2" charset="2"/>
              <a:buChar char="ü"/>
            </a:pPr>
            <a:r>
              <a:rPr lang="en-US" sz="2200" dirty="0"/>
              <a:t>There is no precision-recall bias. </a:t>
            </a:r>
          </a:p>
          <a:p>
            <a:pPr marL="285750" indent="-285750">
              <a:buFont typeface="Wingdings" panose="05000000000000000000" pitchFamily="2" charset="2"/>
              <a:buChar char="ü"/>
            </a:pPr>
            <a:r>
              <a:rPr lang="en-US" sz="2200" dirty="0"/>
              <a:t>The model can be used to develop new retention strategies.</a:t>
            </a:r>
          </a:p>
        </p:txBody>
      </p:sp>
      <p:pic>
        <p:nvPicPr>
          <p:cNvPr id="5" name="Picture 4">
            <a:extLst>
              <a:ext uri="{FF2B5EF4-FFF2-40B4-BE49-F238E27FC236}">
                <a16:creationId xmlns:a16="http://schemas.microsoft.com/office/drawing/2014/main" id="{0DAAB32F-0C5F-A780-03A8-38B42D9F9C59}"/>
              </a:ext>
            </a:extLst>
          </p:cNvPr>
          <p:cNvPicPr>
            <a:picLocks noChangeAspect="1"/>
          </p:cNvPicPr>
          <p:nvPr/>
        </p:nvPicPr>
        <p:blipFill>
          <a:blip r:embed="rId2"/>
          <a:stretch>
            <a:fillRect/>
          </a:stretch>
        </p:blipFill>
        <p:spPr>
          <a:xfrm>
            <a:off x="535247" y="687119"/>
            <a:ext cx="7877109" cy="3275281"/>
          </a:xfrm>
          <a:prstGeom prst="rect">
            <a:avLst/>
          </a:prstGeom>
        </p:spPr>
      </p:pic>
    </p:spTree>
    <p:extLst>
      <p:ext uri="{BB962C8B-B14F-4D97-AF65-F5344CB8AC3E}">
        <p14:creationId xmlns:p14="http://schemas.microsoft.com/office/powerpoint/2010/main" val="4025928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457200" y="5100320"/>
            <a:ext cx="7772400" cy="1463040"/>
          </a:xfrm>
        </p:spPr>
        <p:txBody>
          <a:bodyPr vert="horz" lIns="91440" tIns="45720" rIns="91440" bIns="45720" rtlCol="0" anchor="ctr">
            <a:normAutofit/>
          </a:bodyPr>
          <a:lstStyle/>
          <a:p>
            <a:pPr algn="ctr"/>
            <a:r>
              <a:rPr lang="en-US" spc="200" dirty="0"/>
              <a:t>CLASSIFICATION – EVALUATING THE MODEL</a:t>
            </a:r>
            <a:endParaRPr lang="en-US" kern="1200" cap="all" spc="200" baseline="0" dirty="0">
              <a:solidFill>
                <a:schemeClr val="tx1">
                  <a:lumMod val="95000"/>
                  <a:lumOff val="5000"/>
                </a:schemeClr>
              </a:solidFill>
              <a:latin typeface="+mj-lt"/>
              <a:ea typeface="+mj-ea"/>
              <a:cs typeface="+mj-cs"/>
            </a:endParaRP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502445" y="5012300"/>
            <a:ext cx="3315929" cy="1463040"/>
          </a:xfrm>
        </p:spPr>
        <p:txBody>
          <a:bodyPr vert="horz" lIns="91440" tIns="45720" rIns="91440" bIns="45720" rtlCol="0" anchor="ctr">
            <a:normAutofit/>
          </a:bodyPr>
          <a:lstStyle/>
          <a:p>
            <a:pPr marL="0" indent="0" algn="ctr">
              <a:lnSpc>
                <a:spcPct val="100000"/>
              </a:lnSpc>
              <a:spcBef>
                <a:spcPts val="0"/>
              </a:spcBef>
              <a:buNone/>
            </a:pPr>
            <a:r>
              <a:rPr lang="en-US" sz="2400" b="1" dirty="0">
                <a:solidFill>
                  <a:schemeClr val="tx1">
                    <a:lumMod val="95000"/>
                    <a:lumOff val="5000"/>
                  </a:schemeClr>
                </a:solidFill>
              </a:rPr>
              <a:t>LIFT CHART</a:t>
            </a:r>
          </a:p>
        </p:txBody>
      </p:sp>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408874"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52EA4CBD-0E8E-89F9-F8F3-B839D7CF8B6C}"/>
              </a:ext>
            </a:extLst>
          </p:cNvPr>
          <p:cNvSpPr txBox="1"/>
          <p:nvPr/>
        </p:nvSpPr>
        <p:spPr>
          <a:xfrm>
            <a:off x="8408874" y="254484"/>
            <a:ext cx="3041581" cy="1785104"/>
          </a:xfrm>
          <a:prstGeom prst="rect">
            <a:avLst/>
          </a:prstGeom>
          <a:noFill/>
        </p:spPr>
        <p:txBody>
          <a:bodyPr wrap="square" rtlCol="0">
            <a:spAutoFit/>
          </a:bodyPr>
          <a:lstStyle/>
          <a:p>
            <a:pPr marL="285750" indent="-285750">
              <a:buFont typeface="Wingdings" panose="05000000000000000000" pitchFamily="2" charset="2"/>
              <a:buChar char="ü"/>
            </a:pPr>
            <a:r>
              <a:rPr lang="en-US" sz="2200" dirty="0"/>
              <a:t>Our model is almost 3 times better than random guessing at predicting positive cases </a:t>
            </a:r>
            <a:r>
              <a:rPr lang="en-US" sz="2200" dirty="0" err="1"/>
              <a:t>ie</a:t>
            </a:r>
            <a:r>
              <a:rPr lang="en-US" sz="2200" dirty="0"/>
              <a:t>. churn.</a:t>
            </a:r>
          </a:p>
        </p:txBody>
      </p:sp>
      <p:pic>
        <p:nvPicPr>
          <p:cNvPr id="6" name="Picture 5">
            <a:extLst>
              <a:ext uri="{FF2B5EF4-FFF2-40B4-BE49-F238E27FC236}">
                <a16:creationId xmlns:a16="http://schemas.microsoft.com/office/drawing/2014/main" id="{DE3A009E-42DF-8288-46C3-6B36B4E8F494}"/>
              </a:ext>
            </a:extLst>
          </p:cNvPr>
          <p:cNvPicPr>
            <a:picLocks noChangeAspect="1"/>
          </p:cNvPicPr>
          <p:nvPr/>
        </p:nvPicPr>
        <p:blipFill>
          <a:blip r:embed="rId2"/>
          <a:stretch>
            <a:fillRect/>
          </a:stretch>
        </p:blipFill>
        <p:spPr>
          <a:xfrm>
            <a:off x="812566" y="254484"/>
            <a:ext cx="6876259" cy="4757816"/>
          </a:xfrm>
          <a:prstGeom prst="rect">
            <a:avLst/>
          </a:prstGeom>
        </p:spPr>
      </p:pic>
    </p:spTree>
    <p:extLst>
      <p:ext uri="{BB962C8B-B14F-4D97-AF65-F5344CB8AC3E}">
        <p14:creationId xmlns:p14="http://schemas.microsoft.com/office/powerpoint/2010/main" val="3826337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C51DF-18A6-9185-EF44-60C96F74AB38}"/>
              </a:ext>
            </a:extLst>
          </p:cNvPr>
          <p:cNvSpPr>
            <a:spLocks noGrp="1"/>
          </p:cNvSpPr>
          <p:nvPr>
            <p:ph type="title"/>
          </p:nvPr>
        </p:nvSpPr>
        <p:spPr/>
        <p:txBody>
          <a:bodyPr/>
          <a:lstStyle/>
          <a:p>
            <a:r>
              <a:rPr lang="en-US" dirty="0"/>
              <a:t>REGRESSION – FLOWCHART</a:t>
            </a:r>
          </a:p>
        </p:txBody>
      </p:sp>
      <p:pic>
        <p:nvPicPr>
          <p:cNvPr id="4" name="Picture 3" descr="A diagram of a data flow&#10;&#10;Description automatically generated">
            <a:extLst>
              <a:ext uri="{FF2B5EF4-FFF2-40B4-BE49-F238E27FC236}">
                <a16:creationId xmlns:a16="http://schemas.microsoft.com/office/drawing/2014/main" id="{CF19DC61-0114-6BCD-39D7-F098FDBA4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1711324"/>
            <a:ext cx="8825745" cy="4359275"/>
          </a:xfrm>
          <a:prstGeom prst="rect">
            <a:avLst/>
          </a:prstGeom>
        </p:spPr>
      </p:pic>
    </p:spTree>
    <p:extLst>
      <p:ext uri="{BB962C8B-B14F-4D97-AF65-F5344CB8AC3E}">
        <p14:creationId xmlns:p14="http://schemas.microsoft.com/office/powerpoint/2010/main" val="11731931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C51DF-18A6-9185-EF44-60C96F74AB38}"/>
              </a:ext>
            </a:extLst>
          </p:cNvPr>
          <p:cNvSpPr>
            <a:spLocks noGrp="1"/>
          </p:cNvSpPr>
          <p:nvPr>
            <p:ph type="title"/>
          </p:nvPr>
        </p:nvSpPr>
        <p:spPr/>
        <p:txBody>
          <a:bodyPr/>
          <a:lstStyle/>
          <a:p>
            <a:r>
              <a:rPr lang="en-US" dirty="0"/>
              <a:t>REGRESSION – FIRST STEPS</a:t>
            </a:r>
          </a:p>
        </p:txBody>
      </p:sp>
      <p:sp>
        <p:nvSpPr>
          <p:cNvPr id="3" name="TextBox 2">
            <a:extLst>
              <a:ext uri="{FF2B5EF4-FFF2-40B4-BE49-F238E27FC236}">
                <a16:creationId xmlns:a16="http://schemas.microsoft.com/office/drawing/2014/main" id="{477158E4-7F1F-AFF7-B217-72802A342FDC}"/>
              </a:ext>
            </a:extLst>
          </p:cNvPr>
          <p:cNvSpPr txBox="1"/>
          <p:nvPr/>
        </p:nvSpPr>
        <p:spPr>
          <a:xfrm>
            <a:off x="635683" y="2842782"/>
            <a:ext cx="9933994" cy="1446550"/>
          </a:xfrm>
          <a:prstGeom prst="rect">
            <a:avLst/>
          </a:prstGeom>
          <a:noFill/>
        </p:spPr>
        <p:txBody>
          <a:bodyPr wrap="square" rtlCol="0">
            <a:spAutoFit/>
          </a:bodyPr>
          <a:lstStyle/>
          <a:p>
            <a:pPr marL="285750" indent="-285750">
              <a:buFont typeface="Wingdings" panose="05000000000000000000" pitchFamily="2" charset="2"/>
              <a:buChar char="ü"/>
            </a:pPr>
            <a:r>
              <a:rPr lang="en-US" sz="2200" dirty="0"/>
              <a:t>We used the same data we used in the classification process and to prepare the data for the model, we did same bootstrapping. Since our target is </a:t>
            </a:r>
            <a:r>
              <a:rPr lang="en-US" sz="2200" b="1" dirty="0" err="1"/>
              <a:t>monetary_value</a:t>
            </a:r>
            <a:r>
              <a:rPr lang="en-US" sz="2200" b="1" dirty="0"/>
              <a:t> </a:t>
            </a:r>
            <a:r>
              <a:rPr lang="en-US" sz="2200" dirty="0"/>
              <a:t>we only </a:t>
            </a:r>
            <a:r>
              <a:rPr lang="en-US" sz="2200" dirty="0" err="1"/>
              <a:t>winsorized</a:t>
            </a:r>
            <a:r>
              <a:rPr lang="en-US" sz="2200" dirty="0"/>
              <a:t> </a:t>
            </a:r>
            <a:r>
              <a:rPr lang="en-US" sz="2200" b="1" dirty="0"/>
              <a:t>frequency</a:t>
            </a:r>
            <a:r>
              <a:rPr lang="en-US" sz="2200" dirty="0"/>
              <a:t>. Did the split with test size 0.3. We scaled the data using </a:t>
            </a:r>
            <a:r>
              <a:rPr lang="en-US" sz="2200" dirty="0" err="1"/>
              <a:t>StandardScaler</a:t>
            </a:r>
            <a:r>
              <a:rPr lang="en-US" sz="2200" dirty="0"/>
              <a:t> for Logistic Regression. </a:t>
            </a:r>
          </a:p>
        </p:txBody>
      </p:sp>
    </p:spTree>
    <p:extLst>
      <p:ext uri="{BB962C8B-B14F-4D97-AF65-F5344CB8AC3E}">
        <p14:creationId xmlns:p14="http://schemas.microsoft.com/office/powerpoint/2010/main" val="474972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457200" y="5100320"/>
            <a:ext cx="7772400" cy="1463040"/>
          </a:xfrm>
        </p:spPr>
        <p:txBody>
          <a:bodyPr vert="horz" lIns="91440" tIns="45720" rIns="91440" bIns="45720" rtlCol="0" anchor="ctr">
            <a:normAutofit/>
          </a:bodyPr>
          <a:lstStyle/>
          <a:p>
            <a:pPr algn="ctr"/>
            <a:r>
              <a:rPr lang="en-US" spc="200" dirty="0"/>
              <a:t>REGRESSION</a:t>
            </a:r>
            <a:endParaRPr lang="en-US" kern="1200" cap="all" spc="200" baseline="0" dirty="0">
              <a:solidFill>
                <a:schemeClr val="tx1">
                  <a:lumMod val="95000"/>
                  <a:lumOff val="5000"/>
                </a:schemeClr>
              </a:solidFill>
              <a:latin typeface="+mj-lt"/>
              <a:ea typeface="+mj-ea"/>
              <a:cs typeface="+mj-cs"/>
            </a:endParaRP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502445" y="5012300"/>
            <a:ext cx="3315929" cy="1463040"/>
          </a:xfrm>
        </p:spPr>
        <p:txBody>
          <a:bodyPr vert="horz" lIns="91440" tIns="45720" rIns="91440" bIns="45720" rtlCol="0" anchor="ctr">
            <a:normAutofit/>
          </a:bodyPr>
          <a:lstStyle/>
          <a:p>
            <a:pPr marL="0" indent="0" algn="ctr">
              <a:lnSpc>
                <a:spcPct val="100000"/>
              </a:lnSpc>
              <a:spcBef>
                <a:spcPts val="0"/>
              </a:spcBef>
              <a:buNone/>
            </a:pPr>
            <a:r>
              <a:rPr lang="en-US" sz="2400" b="1" dirty="0">
                <a:solidFill>
                  <a:schemeClr val="tx1">
                    <a:lumMod val="95000"/>
                    <a:lumOff val="5000"/>
                  </a:schemeClr>
                </a:solidFill>
              </a:rPr>
              <a:t>MODEL SELECTION</a:t>
            </a:r>
          </a:p>
        </p:txBody>
      </p:sp>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408874"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52EA4CBD-0E8E-89F9-F8F3-B839D7CF8B6C}"/>
              </a:ext>
            </a:extLst>
          </p:cNvPr>
          <p:cNvSpPr txBox="1"/>
          <p:nvPr/>
        </p:nvSpPr>
        <p:spPr>
          <a:xfrm>
            <a:off x="8776793" y="783871"/>
            <a:ext cx="3041581" cy="1785104"/>
          </a:xfrm>
          <a:prstGeom prst="rect">
            <a:avLst/>
          </a:prstGeom>
          <a:noFill/>
        </p:spPr>
        <p:txBody>
          <a:bodyPr wrap="square" rtlCol="0">
            <a:spAutoFit/>
          </a:bodyPr>
          <a:lstStyle/>
          <a:p>
            <a:pPr marL="285750" indent="-285750">
              <a:buFont typeface="Wingdings" panose="05000000000000000000" pitchFamily="2" charset="2"/>
              <a:buChar char="ü"/>
            </a:pPr>
            <a:r>
              <a:rPr lang="en-US" sz="2200" dirty="0"/>
              <a:t>We trained four different regression models and took the one with least MSE as the best.</a:t>
            </a:r>
          </a:p>
        </p:txBody>
      </p:sp>
      <p:pic>
        <p:nvPicPr>
          <p:cNvPr id="6" name="Picture 5">
            <a:extLst>
              <a:ext uri="{FF2B5EF4-FFF2-40B4-BE49-F238E27FC236}">
                <a16:creationId xmlns:a16="http://schemas.microsoft.com/office/drawing/2014/main" id="{344007A7-2618-E998-70C6-4A8A4F1F38C6}"/>
              </a:ext>
            </a:extLst>
          </p:cNvPr>
          <p:cNvPicPr>
            <a:picLocks noChangeAspect="1"/>
          </p:cNvPicPr>
          <p:nvPr/>
        </p:nvPicPr>
        <p:blipFill>
          <a:blip r:embed="rId2"/>
          <a:stretch>
            <a:fillRect/>
          </a:stretch>
        </p:blipFill>
        <p:spPr>
          <a:xfrm>
            <a:off x="779383" y="1251695"/>
            <a:ext cx="7626358" cy="2634560"/>
          </a:xfrm>
          <a:prstGeom prst="rect">
            <a:avLst/>
          </a:prstGeom>
        </p:spPr>
      </p:pic>
    </p:spTree>
    <p:extLst>
      <p:ext uri="{BB962C8B-B14F-4D97-AF65-F5344CB8AC3E}">
        <p14:creationId xmlns:p14="http://schemas.microsoft.com/office/powerpoint/2010/main" val="3765602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457200" y="5100320"/>
            <a:ext cx="7772400" cy="1463040"/>
          </a:xfrm>
        </p:spPr>
        <p:txBody>
          <a:bodyPr vert="horz" lIns="91440" tIns="45720" rIns="91440" bIns="45720" rtlCol="0" anchor="ctr">
            <a:normAutofit/>
          </a:bodyPr>
          <a:lstStyle/>
          <a:p>
            <a:pPr algn="ctr"/>
            <a:r>
              <a:rPr lang="en-US" spc="200" dirty="0"/>
              <a:t>REGRESSION</a:t>
            </a:r>
            <a:endParaRPr lang="en-US" kern="1200" cap="all" spc="200" baseline="0" dirty="0">
              <a:solidFill>
                <a:schemeClr val="tx1">
                  <a:lumMod val="95000"/>
                  <a:lumOff val="5000"/>
                </a:schemeClr>
              </a:solidFill>
              <a:latin typeface="+mj-lt"/>
              <a:ea typeface="+mj-ea"/>
              <a:cs typeface="+mj-cs"/>
            </a:endParaRP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502445" y="5012300"/>
            <a:ext cx="3315929" cy="1463040"/>
          </a:xfrm>
        </p:spPr>
        <p:txBody>
          <a:bodyPr vert="horz" lIns="91440" tIns="45720" rIns="91440" bIns="45720" rtlCol="0" anchor="ctr">
            <a:normAutofit/>
          </a:bodyPr>
          <a:lstStyle/>
          <a:p>
            <a:pPr marL="0" indent="0" algn="ctr">
              <a:lnSpc>
                <a:spcPct val="100000"/>
              </a:lnSpc>
              <a:spcBef>
                <a:spcPts val="0"/>
              </a:spcBef>
              <a:buNone/>
            </a:pPr>
            <a:r>
              <a:rPr lang="en-US" sz="2400" b="1" dirty="0">
                <a:solidFill>
                  <a:schemeClr val="tx1">
                    <a:lumMod val="95000"/>
                    <a:lumOff val="5000"/>
                  </a:schemeClr>
                </a:solidFill>
              </a:rPr>
              <a:t>HYPERPARAMETER TUNING</a:t>
            </a:r>
          </a:p>
        </p:txBody>
      </p:sp>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408874"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52EA4CBD-0E8E-89F9-F8F3-B839D7CF8B6C}"/>
              </a:ext>
            </a:extLst>
          </p:cNvPr>
          <p:cNvSpPr txBox="1"/>
          <p:nvPr/>
        </p:nvSpPr>
        <p:spPr>
          <a:xfrm>
            <a:off x="8776793" y="783871"/>
            <a:ext cx="3041581" cy="4154984"/>
          </a:xfrm>
          <a:prstGeom prst="rect">
            <a:avLst/>
          </a:prstGeom>
          <a:noFill/>
        </p:spPr>
        <p:txBody>
          <a:bodyPr wrap="square" rtlCol="0">
            <a:spAutoFit/>
          </a:bodyPr>
          <a:lstStyle/>
          <a:p>
            <a:pPr marL="285750" indent="-285750">
              <a:buFont typeface="Wingdings" panose="05000000000000000000" pitchFamily="2" charset="2"/>
              <a:buChar char="ü"/>
            </a:pPr>
            <a:r>
              <a:rPr lang="en-US" sz="2200" dirty="0"/>
              <a:t>We tuned the hyperparameters of RF with Bayesian Optimization using </a:t>
            </a:r>
            <a:r>
              <a:rPr lang="en-US" sz="2200" dirty="0" err="1"/>
              <a:t>hyperopt</a:t>
            </a:r>
            <a:r>
              <a:rPr lang="en-US" sz="2200" dirty="0"/>
              <a:t> and tuned those of XGB with </a:t>
            </a:r>
            <a:r>
              <a:rPr lang="en-US" sz="2200" dirty="0" err="1"/>
              <a:t>RandomizedSearchCV</a:t>
            </a:r>
            <a:r>
              <a:rPr lang="en-US" sz="2200" dirty="0"/>
              <a:t> but both didn’t give any better results than RF. Therefore, we selected the RF as best.</a:t>
            </a:r>
          </a:p>
        </p:txBody>
      </p:sp>
      <p:pic>
        <p:nvPicPr>
          <p:cNvPr id="5" name="Picture 4">
            <a:extLst>
              <a:ext uri="{FF2B5EF4-FFF2-40B4-BE49-F238E27FC236}">
                <a16:creationId xmlns:a16="http://schemas.microsoft.com/office/drawing/2014/main" id="{B991D6FB-3E06-C6CE-37B9-11E6D0B53AE8}"/>
              </a:ext>
            </a:extLst>
          </p:cNvPr>
          <p:cNvPicPr>
            <a:picLocks noChangeAspect="1"/>
          </p:cNvPicPr>
          <p:nvPr/>
        </p:nvPicPr>
        <p:blipFill>
          <a:blip r:embed="rId2"/>
          <a:stretch>
            <a:fillRect/>
          </a:stretch>
        </p:blipFill>
        <p:spPr>
          <a:xfrm>
            <a:off x="404263" y="705996"/>
            <a:ext cx="7878274" cy="3400900"/>
          </a:xfrm>
          <a:prstGeom prst="rect">
            <a:avLst/>
          </a:prstGeom>
        </p:spPr>
      </p:pic>
    </p:spTree>
    <p:extLst>
      <p:ext uri="{BB962C8B-B14F-4D97-AF65-F5344CB8AC3E}">
        <p14:creationId xmlns:p14="http://schemas.microsoft.com/office/powerpoint/2010/main" val="3927938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0DCEC-5CFD-D73B-418E-8429E01F5C2D}"/>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CDA35BF5-DAEE-3F4A-3004-3DFB4C1487CA}"/>
              </a:ext>
            </a:extLst>
          </p:cNvPr>
          <p:cNvSpPr>
            <a:spLocks noGrp="1"/>
          </p:cNvSpPr>
          <p:nvPr>
            <p:ph idx="1"/>
          </p:nvPr>
        </p:nvSpPr>
        <p:spPr>
          <a:xfrm>
            <a:off x="1024128" y="1971368"/>
            <a:ext cx="9720073" cy="4023360"/>
          </a:xfrm>
        </p:spPr>
        <p:txBody>
          <a:bodyPr>
            <a:normAutofit/>
          </a:bodyPr>
          <a:lstStyle/>
          <a:p>
            <a:pPr>
              <a:lnSpc>
                <a:spcPct val="100000"/>
              </a:lnSpc>
              <a:buFont typeface="Wingdings" panose="05000000000000000000" pitchFamily="2" charset="2"/>
              <a:buChar char="q"/>
            </a:pPr>
            <a:r>
              <a:rPr lang="en-US" sz="1800" dirty="0">
                <a:latin typeface="Aptos" panose="020B0004020202020204" pitchFamily="34" charset="0"/>
                <a:cs typeface="Mangal" panose="020B0502040204020203" pitchFamily="18" charset="0"/>
              </a:rPr>
              <a:t>After training and evaluating our models, we observed strong performance in both classification and regression tasks. Our classification model accurately predicts customer churn with an overall accuracy of 93%, correctly identifying 89% of customers who churn and 95% of customers who do not.</a:t>
            </a:r>
          </a:p>
          <a:p>
            <a:pPr>
              <a:lnSpc>
                <a:spcPct val="100000"/>
              </a:lnSpc>
              <a:buFont typeface="Wingdings" panose="05000000000000000000" pitchFamily="2" charset="2"/>
              <a:buChar char="q"/>
            </a:pPr>
            <a:r>
              <a:rPr lang="en-US" sz="1800" dirty="0">
                <a:latin typeface="Aptos" panose="020B0004020202020204" pitchFamily="34" charset="0"/>
                <a:cs typeface="Mangal" panose="020B0502040204020203" pitchFamily="18" charset="0"/>
              </a:rPr>
              <a:t>For the monetary value prediction, our regression model explains 99.97% of the variability in customer spending. With an average customer spending of £152, the model achieves a prediction error of just £1.48, which is less than 1% of the mean spending.</a:t>
            </a:r>
          </a:p>
          <a:p>
            <a:pPr>
              <a:lnSpc>
                <a:spcPct val="100000"/>
              </a:lnSpc>
              <a:buFont typeface="Wingdings" panose="05000000000000000000" pitchFamily="2" charset="2"/>
              <a:buChar char="q"/>
            </a:pPr>
            <a:r>
              <a:rPr lang="en-US" sz="1800" dirty="0">
                <a:latin typeface="Aptos" panose="020B0004020202020204" pitchFamily="34" charset="0"/>
                <a:cs typeface="Mangal" panose="020B0502040204020203" pitchFamily="18" charset="0"/>
              </a:rPr>
              <a:t>Our clustering model provides valuable insights into customer segmentation by grouping customers based on purchase frequency, monetary value, and recency. These insights enable targeted actions to retain the most valuable customers and increase spending among consistent buyers. Additionally, we identified the least spending customer segment and provided recommendations for either increasing their spending through segment-specific initiatives or reducing investment in this group to lower overall company costs.</a:t>
            </a:r>
          </a:p>
        </p:txBody>
      </p:sp>
    </p:spTree>
    <p:extLst>
      <p:ext uri="{BB962C8B-B14F-4D97-AF65-F5344CB8AC3E}">
        <p14:creationId xmlns:p14="http://schemas.microsoft.com/office/powerpoint/2010/main" val="20391038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457200" y="5100320"/>
            <a:ext cx="7772400" cy="1463040"/>
          </a:xfrm>
        </p:spPr>
        <p:txBody>
          <a:bodyPr vert="horz" lIns="91440" tIns="45720" rIns="91440" bIns="45720" rtlCol="0" anchor="ctr">
            <a:normAutofit/>
          </a:bodyPr>
          <a:lstStyle/>
          <a:p>
            <a:pPr algn="ctr"/>
            <a:r>
              <a:rPr lang="en-US" spc="200" dirty="0"/>
              <a:t>REGRESSION – EVALUATING BEST MODEL</a:t>
            </a:r>
            <a:endParaRPr lang="en-US" kern="1200" cap="all" spc="200" baseline="0" dirty="0">
              <a:solidFill>
                <a:schemeClr val="tx1">
                  <a:lumMod val="95000"/>
                  <a:lumOff val="5000"/>
                </a:schemeClr>
              </a:solidFill>
              <a:latin typeface="+mj-lt"/>
              <a:ea typeface="+mj-ea"/>
              <a:cs typeface="+mj-cs"/>
            </a:endParaRP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502445" y="5012300"/>
            <a:ext cx="3315929" cy="1463040"/>
          </a:xfrm>
        </p:spPr>
        <p:txBody>
          <a:bodyPr vert="horz" lIns="91440" tIns="45720" rIns="91440" bIns="45720" rtlCol="0" anchor="ctr">
            <a:normAutofit/>
          </a:bodyPr>
          <a:lstStyle/>
          <a:p>
            <a:pPr marL="0" indent="0" algn="ctr">
              <a:lnSpc>
                <a:spcPct val="100000"/>
              </a:lnSpc>
              <a:spcBef>
                <a:spcPts val="0"/>
              </a:spcBef>
              <a:buNone/>
            </a:pPr>
            <a:r>
              <a:rPr lang="en-US" sz="2400" b="1" dirty="0">
                <a:solidFill>
                  <a:schemeClr val="tx1">
                    <a:lumMod val="95000"/>
                    <a:lumOff val="5000"/>
                  </a:schemeClr>
                </a:solidFill>
              </a:rPr>
              <a:t>RESIDUAL PLOT</a:t>
            </a:r>
          </a:p>
        </p:txBody>
      </p:sp>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408874"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52EA4CBD-0E8E-89F9-F8F3-B839D7CF8B6C}"/>
              </a:ext>
            </a:extLst>
          </p:cNvPr>
          <p:cNvSpPr txBox="1"/>
          <p:nvPr/>
        </p:nvSpPr>
        <p:spPr>
          <a:xfrm>
            <a:off x="8052619" y="783871"/>
            <a:ext cx="3765755" cy="1785104"/>
          </a:xfrm>
          <a:prstGeom prst="rect">
            <a:avLst/>
          </a:prstGeom>
          <a:noFill/>
        </p:spPr>
        <p:txBody>
          <a:bodyPr wrap="square" rtlCol="0">
            <a:spAutoFit/>
          </a:bodyPr>
          <a:lstStyle/>
          <a:p>
            <a:pPr marL="285750" indent="-285750">
              <a:buFont typeface="Wingdings" panose="05000000000000000000" pitchFamily="2" charset="2"/>
              <a:buChar char="ü"/>
            </a:pPr>
            <a:r>
              <a:rPr lang="en-US" sz="2200" dirty="0"/>
              <a:t>The random distribution of residuals along base line shows that our predictions fits well on test data with low MSE.</a:t>
            </a:r>
          </a:p>
        </p:txBody>
      </p:sp>
      <p:pic>
        <p:nvPicPr>
          <p:cNvPr id="5" name="Picture 4">
            <a:extLst>
              <a:ext uri="{FF2B5EF4-FFF2-40B4-BE49-F238E27FC236}">
                <a16:creationId xmlns:a16="http://schemas.microsoft.com/office/drawing/2014/main" id="{98425F82-0EF9-C569-13AB-4E8BFC2E2177}"/>
              </a:ext>
            </a:extLst>
          </p:cNvPr>
          <p:cNvPicPr>
            <a:picLocks noChangeAspect="1"/>
          </p:cNvPicPr>
          <p:nvPr/>
        </p:nvPicPr>
        <p:blipFill>
          <a:blip r:embed="rId2"/>
          <a:stretch>
            <a:fillRect/>
          </a:stretch>
        </p:blipFill>
        <p:spPr>
          <a:xfrm>
            <a:off x="871507" y="225935"/>
            <a:ext cx="6943785" cy="4766148"/>
          </a:xfrm>
          <a:prstGeom prst="rect">
            <a:avLst/>
          </a:prstGeom>
        </p:spPr>
      </p:pic>
    </p:spTree>
    <p:extLst>
      <p:ext uri="{BB962C8B-B14F-4D97-AF65-F5344CB8AC3E}">
        <p14:creationId xmlns:p14="http://schemas.microsoft.com/office/powerpoint/2010/main" val="5721658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457200" y="5100320"/>
            <a:ext cx="7772400" cy="1463040"/>
          </a:xfrm>
        </p:spPr>
        <p:txBody>
          <a:bodyPr vert="horz" lIns="91440" tIns="45720" rIns="91440" bIns="45720" rtlCol="0" anchor="ctr">
            <a:normAutofit/>
          </a:bodyPr>
          <a:lstStyle/>
          <a:p>
            <a:pPr algn="ctr"/>
            <a:r>
              <a:rPr lang="en-US" spc="200" dirty="0"/>
              <a:t>REGRESSION – EVALUATING BEST MODEL</a:t>
            </a:r>
            <a:endParaRPr lang="en-US" kern="1200" cap="all" spc="200" baseline="0" dirty="0">
              <a:solidFill>
                <a:schemeClr val="tx1">
                  <a:lumMod val="95000"/>
                  <a:lumOff val="5000"/>
                </a:schemeClr>
              </a:solidFill>
              <a:latin typeface="+mj-lt"/>
              <a:ea typeface="+mj-ea"/>
              <a:cs typeface="+mj-cs"/>
            </a:endParaRP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502445" y="5012300"/>
            <a:ext cx="3315929" cy="1463040"/>
          </a:xfrm>
        </p:spPr>
        <p:txBody>
          <a:bodyPr vert="horz" lIns="91440" tIns="45720" rIns="91440" bIns="45720" rtlCol="0" anchor="ctr">
            <a:normAutofit/>
          </a:bodyPr>
          <a:lstStyle/>
          <a:p>
            <a:pPr marL="0" indent="0" algn="ctr">
              <a:lnSpc>
                <a:spcPct val="100000"/>
              </a:lnSpc>
              <a:spcBef>
                <a:spcPts val="0"/>
              </a:spcBef>
              <a:buNone/>
            </a:pPr>
            <a:r>
              <a:rPr lang="en-US" sz="2400" b="1" dirty="0">
                <a:solidFill>
                  <a:schemeClr val="tx1">
                    <a:lumMod val="95000"/>
                    <a:lumOff val="5000"/>
                  </a:schemeClr>
                </a:solidFill>
              </a:rPr>
              <a:t>FEATURE IMPORTANCE PLOT</a:t>
            </a:r>
          </a:p>
        </p:txBody>
      </p:sp>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408874"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52EA4CBD-0E8E-89F9-F8F3-B839D7CF8B6C}"/>
              </a:ext>
            </a:extLst>
          </p:cNvPr>
          <p:cNvSpPr txBox="1"/>
          <p:nvPr/>
        </p:nvSpPr>
        <p:spPr>
          <a:xfrm>
            <a:off x="8052619" y="783871"/>
            <a:ext cx="3765755" cy="769441"/>
          </a:xfrm>
          <a:prstGeom prst="rect">
            <a:avLst/>
          </a:prstGeom>
          <a:noFill/>
        </p:spPr>
        <p:txBody>
          <a:bodyPr wrap="square" rtlCol="0">
            <a:spAutoFit/>
          </a:bodyPr>
          <a:lstStyle/>
          <a:p>
            <a:pPr marL="285750" indent="-285750">
              <a:buFont typeface="Wingdings" panose="05000000000000000000" pitchFamily="2" charset="2"/>
              <a:buChar char="ü"/>
            </a:pPr>
            <a:r>
              <a:rPr lang="en-US" sz="2200" dirty="0"/>
              <a:t>Most important feature for regression task is frequency. </a:t>
            </a:r>
          </a:p>
        </p:txBody>
      </p:sp>
      <p:pic>
        <p:nvPicPr>
          <p:cNvPr id="6" name="Picture 5">
            <a:extLst>
              <a:ext uri="{FF2B5EF4-FFF2-40B4-BE49-F238E27FC236}">
                <a16:creationId xmlns:a16="http://schemas.microsoft.com/office/drawing/2014/main" id="{BB0A07E4-8A55-78E3-C00B-6FFB6C2E6FC9}"/>
              </a:ext>
            </a:extLst>
          </p:cNvPr>
          <p:cNvPicPr>
            <a:picLocks noChangeAspect="1"/>
          </p:cNvPicPr>
          <p:nvPr/>
        </p:nvPicPr>
        <p:blipFill>
          <a:blip r:embed="rId2"/>
          <a:stretch>
            <a:fillRect/>
          </a:stretch>
        </p:blipFill>
        <p:spPr>
          <a:xfrm>
            <a:off x="420123" y="430295"/>
            <a:ext cx="7438518" cy="4277360"/>
          </a:xfrm>
          <a:prstGeom prst="rect">
            <a:avLst/>
          </a:prstGeom>
        </p:spPr>
      </p:pic>
    </p:spTree>
    <p:extLst>
      <p:ext uri="{BB962C8B-B14F-4D97-AF65-F5344CB8AC3E}">
        <p14:creationId xmlns:p14="http://schemas.microsoft.com/office/powerpoint/2010/main" val="14172834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457200" y="5100320"/>
            <a:ext cx="7772400" cy="1463040"/>
          </a:xfrm>
        </p:spPr>
        <p:txBody>
          <a:bodyPr vert="horz" lIns="91440" tIns="45720" rIns="91440" bIns="45720" rtlCol="0" anchor="ctr">
            <a:normAutofit/>
          </a:bodyPr>
          <a:lstStyle/>
          <a:p>
            <a:pPr algn="ctr"/>
            <a:r>
              <a:rPr lang="en-US" spc="200" dirty="0"/>
              <a:t>REGRESSION – EVALUATING BEST MODEL</a:t>
            </a:r>
            <a:endParaRPr lang="en-US" kern="1200" cap="all" spc="200" baseline="0" dirty="0">
              <a:solidFill>
                <a:schemeClr val="tx1">
                  <a:lumMod val="95000"/>
                  <a:lumOff val="5000"/>
                </a:schemeClr>
              </a:solidFill>
              <a:latin typeface="+mj-lt"/>
              <a:ea typeface="+mj-ea"/>
              <a:cs typeface="+mj-cs"/>
            </a:endParaRP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502445" y="5012300"/>
            <a:ext cx="3315929" cy="1463040"/>
          </a:xfrm>
        </p:spPr>
        <p:txBody>
          <a:bodyPr vert="horz" lIns="91440" tIns="45720" rIns="91440" bIns="45720" rtlCol="0" anchor="ctr">
            <a:normAutofit/>
          </a:bodyPr>
          <a:lstStyle/>
          <a:p>
            <a:pPr marL="0" indent="0" algn="ctr">
              <a:lnSpc>
                <a:spcPct val="100000"/>
              </a:lnSpc>
              <a:spcBef>
                <a:spcPts val="0"/>
              </a:spcBef>
              <a:buNone/>
            </a:pPr>
            <a:r>
              <a:rPr lang="en-US" sz="2400" b="1" dirty="0">
                <a:solidFill>
                  <a:schemeClr val="tx1">
                    <a:lumMod val="95000"/>
                    <a:lumOff val="5000"/>
                  </a:schemeClr>
                </a:solidFill>
              </a:rPr>
              <a:t>LEARNING CURVES</a:t>
            </a:r>
          </a:p>
        </p:txBody>
      </p:sp>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408874"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52EA4CBD-0E8E-89F9-F8F3-B839D7CF8B6C}"/>
              </a:ext>
            </a:extLst>
          </p:cNvPr>
          <p:cNvSpPr txBox="1"/>
          <p:nvPr/>
        </p:nvSpPr>
        <p:spPr>
          <a:xfrm>
            <a:off x="8052619" y="783871"/>
            <a:ext cx="3765755" cy="1446550"/>
          </a:xfrm>
          <a:prstGeom prst="rect">
            <a:avLst/>
          </a:prstGeom>
          <a:noFill/>
        </p:spPr>
        <p:txBody>
          <a:bodyPr wrap="square" rtlCol="0">
            <a:spAutoFit/>
          </a:bodyPr>
          <a:lstStyle/>
          <a:p>
            <a:pPr marL="285750" indent="-285750">
              <a:buFont typeface="Wingdings" panose="05000000000000000000" pitchFamily="2" charset="2"/>
              <a:buChar char="ü"/>
            </a:pPr>
            <a:r>
              <a:rPr lang="en-US" sz="2200" dirty="0"/>
              <a:t>Learning curves show that our training and cv scores fit well after some size of training data.</a:t>
            </a:r>
          </a:p>
        </p:txBody>
      </p:sp>
      <p:pic>
        <p:nvPicPr>
          <p:cNvPr id="5" name="Picture 4">
            <a:extLst>
              <a:ext uri="{FF2B5EF4-FFF2-40B4-BE49-F238E27FC236}">
                <a16:creationId xmlns:a16="http://schemas.microsoft.com/office/drawing/2014/main" id="{5528AE1F-12F4-AC65-BC95-9CBC9FF7C023}"/>
              </a:ext>
            </a:extLst>
          </p:cNvPr>
          <p:cNvPicPr>
            <a:picLocks noChangeAspect="1"/>
          </p:cNvPicPr>
          <p:nvPr/>
        </p:nvPicPr>
        <p:blipFill>
          <a:blip r:embed="rId2"/>
          <a:stretch>
            <a:fillRect/>
          </a:stretch>
        </p:blipFill>
        <p:spPr>
          <a:xfrm>
            <a:off x="1481623" y="65919"/>
            <a:ext cx="4938841" cy="4946381"/>
          </a:xfrm>
          <a:prstGeom prst="rect">
            <a:avLst/>
          </a:prstGeom>
        </p:spPr>
      </p:pic>
    </p:spTree>
    <p:extLst>
      <p:ext uri="{BB962C8B-B14F-4D97-AF65-F5344CB8AC3E}">
        <p14:creationId xmlns:p14="http://schemas.microsoft.com/office/powerpoint/2010/main" val="42452983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457200" y="5100320"/>
            <a:ext cx="7772400" cy="1463040"/>
          </a:xfrm>
        </p:spPr>
        <p:txBody>
          <a:bodyPr vert="horz" lIns="91440" tIns="45720" rIns="91440" bIns="45720" rtlCol="0" anchor="ctr">
            <a:normAutofit/>
          </a:bodyPr>
          <a:lstStyle/>
          <a:p>
            <a:pPr algn="ctr"/>
            <a:r>
              <a:rPr lang="en-US" spc="200" dirty="0"/>
              <a:t>REGRESSION – EVALUATING BEST MODEL</a:t>
            </a:r>
            <a:endParaRPr lang="en-US" kern="1200" cap="all" spc="200" baseline="0" dirty="0">
              <a:solidFill>
                <a:schemeClr val="tx1">
                  <a:lumMod val="95000"/>
                  <a:lumOff val="5000"/>
                </a:schemeClr>
              </a:solidFill>
              <a:latin typeface="+mj-lt"/>
              <a:ea typeface="+mj-ea"/>
              <a:cs typeface="+mj-cs"/>
            </a:endParaRP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502445" y="5012300"/>
            <a:ext cx="3315929" cy="1463040"/>
          </a:xfrm>
        </p:spPr>
        <p:txBody>
          <a:bodyPr vert="horz" lIns="91440" tIns="45720" rIns="91440" bIns="45720" rtlCol="0" anchor="ctr">
            <a:normAutofit/>
          </a:bodyPr>
          <a:lstStyle/>
          <a:p>
            <a:pPr marL="0" indent="0" algn="ctr">
              <a:lnSpc>
                <a:spcPct val="100000"/>
              </a:lnSpc>
              <a:spcBef>
                <a:spcPts val="0"/>
              </a:spcBef>
              <a:buNone/>
            </a:pPr>
            <a:r>
              <a:rPr lang="en-US" sz="2400" b="1" dirty="0">
                <a:solidFill>
                  <a:schemeClr val="tx1">
                    <a:lumMod val="95000"/>
                    <a:lumOff val="5000"/>
                  </a:schemeClr>
                </a:solidFill>
              </a:rPr>
              <a:t>LEARNING CURVES</a:t>
            </a:r>
          </a:p>
        </p:txBody>
      </p:sp>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408874"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52EA4CBD-0E8E-89F9-F8F3-B839D7CF8B6C}"/>
              </a:ext>
            </a:extLst>
          </p:cNvPr>
          <p:cNvSpPr txBox="1"/>
          <p:nvPr/>
        </p:nvSpPr>
        <p:spPr>
          <a:xfrm>
            <a:off x="8052619" y="783871"/>
            <a:ext cx="3765755" cy="1446550"/>
          </a:xfrm>
          <a:prstGeom prst="rect">
            <a:avLst/>
          </a:prstGeom>
          <a:noFill/>
        </p:spPr>
        <p:txBody>
          <a:bodyPr wrap="square" rtlCol="0">
            <a:spAutoFit/>
          </a:bodyPr>
          <a:lstStyle/>
          <a:p>
            <a:pPr marL="285750" indent="-285750">
              <a:buFont typeface="Wingdings" panose="05000000000000000000" pitchFamily="2" charset="2"/>
              <a:buChar char="ü"/>
            </a:pPr>
            <a:r>
              <a:rPr lang="en-US" sz="2200" dirty="0"/>
              <a:t>Learning curves show that our training and cv scores fit well after some size of training data.</a:t>
            </a:r>
          </a:p>
        </p:txBody>
      </p:sp>
      <p:pic>
        <p:nvPicPr>
          <p:cNvPr id="5" name="Picture 4">
            <a:extLst>
              <a:ext uri="{FF2B5EF4-FFF2-40B4-BE49-F238E27FC236}">
                <a16:creationId xmlns:a16="http://schemas.microsoft.com/office/drawing/2014/main" id="{5528AE1F-12F4-AC65-BC95-9CBC9FF7C023}"/>
              </a:ext>
            </a:extLst>
          </p:cNvPr>
          <p:cNvPicPr>
            <a:picLocks noChangeAspect="1"/>
          </p:cNvPicPr>
          <p:nvPr/>
        </p:nvPicPr>
        <p:blipFill>
          <a:blip r:embed="rId2"/>
          <a:stretch>
            <a:fillRect/>
          </a:stretch>
        </p:blipFill>
        <p:spPr>
          <a:xfrm>
            <a:off x="1481623" y="65919"/>
            <a:ext cx="4938841" cy="4946381"/>
          </a:xfrm>
          <a:prstGeom prst="rect">
            <a:avLst/>
          </a:prstGeom>
        </p:spPr>
      </p:pic>
    </p:spTree>
    <p:extLst>
      <p:ext uri="{BB962C8B-B14F-4D97-AF65-F5344CB8AC3E}">
        <p14:creationId xmlns:p14="http://schemas.microsoft.com/office/powerpoint/2010/main" val="26247503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457200" y="5100320"/>
            <a:ext cx="7772400" cy="1463040"/>
          </a:xfrm>
        </p:spPr>
        <p:txBody>
          <a:bodyPr vert="horz" lIns="91440" tIns="45720" rIns="91440" bIns="45720" rtlCol="0" anchor="ctr">
            <a:normAutofit/>
          </a:bodyPr>
          <a:lstStyle/>
          <a:p>
            <a:pPr algn="ctr"/>
            <a:r>
              <a:rPr lang="en-US" spc="200" dirty="0"/>
              <a:t>REGRESSION – EVALUATING BEST MODEL</a:t>
            </a:r>
            <a:endParaRPr lang="en-US" kern="1200" cap="all" spc="200" baseline="0" dirty="0">
              <a:solidFill>
                <a:schemeClr val="tx1">
                  <a:lumMod val="95000"/>
                  <a:lumOff val="5000"/>
                </a:schemeClr>
              </a:solidFill>
              <a:latin typeface="+mj-lt"/>
              <a:ea typeface="+mj-ea"/>
              <a:cs typeface="+mj-cs"/>
            </a:endParaRP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502445" y="5012300"/>
            <a:ext cx="3315929" cy="1463040"/>
          </a:xfrm>
        </p:spPr>
        <p:txBody>
          <a:bodyPr vert="horz" lIns="91440" tIns="45720" rIns="91440" bIns="45720" rtlCol="0" anchor="ctr">
            <a:normAutofit/>
          </a:bodyPr>
          <a:lstStyle/>
          <a:p>
            <a:pPr marL="0" indent="0" algn="ctr">
              <a:lnSpc>
                <a:spcPct val="100000"/>
              </a:lnSpc>
              <a:spcBef>
                <a:spcPts val="0"/>
              </a:spcBef>
              <a:buNone/>
            </a:pPr>
            <a:r>
              <a:rPr lang="en-US" sz="2400" b="1" dirty="0">
                <a:solidFill>
                  <a:schemeClr val="tx1">
                    <a:lumMod val="95000"/>
                    <a:lumOff val="5000"/>
                  </a:schemeClr>
                </a:solidFill>
              </a:rPr>
              <a:t>INTERPRETING THE SCORES</a:t>
            </a:r>
          </a:p>
        </p:txBody>
      </p:sp>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408874"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52EA4CBD-0E8E-89F9-F8F3-B839D7CF8B6C}"/>
              </a:ext>
            </a:extLst>
          </p:cNvPr>
          <p:cNvSpPr txBox="1"/>
          <p:nvPr/>
        </p:nvSpPr>
        <p:spPr>
          <a:xfrm>
            <a:off x="8052619" y="783871"/>
            <a:ext cx="3765755" cy="3139321"/>
          </a:xfrm>
          <a:prstGeom prst="rect">
            <a:avLst/>
          </a:prstGeom>
          <a:noFill/>
        </p:spPr>
        <p:txBody>
          <a:bodyPr wrap="square" rtlCol="0">
            <a:spAutoFit/>
          </a:bodyPr>
          <a:lstStyle/>
          <a:p>
            <a:pPr marL="285750" indent="-285750">
              <a:buFont typeface="Wingdings" panose="05000000000000000000" pitchFamily="2" charset="2"/>
              <a:buChar char="ü"/>
            </a:pPr>
            <a:r>
              <a:rPr lang="en-US" sz="2200" dirty="0"/>
              <a:t>R-2 of our model is near to perfect. </a:t>
            </a:r>
          </a:p>
          <a:p>
            <a:pPr marL="285750" indent="-285750">
              <a:buFont typeface="Wingdings" panose="05000000000000000000" pitchFamily="2" charset="2"/>
              <a:buChar char="ü"/>
            </a:pPr>
            <a:r>
              <a:rPr lang="en-US" sz="2200" dirty="0"/>
              <a:t>MAE is less than 1% of the mean of the test set. This is a low error rate.</a:t>
            </a:r>
          </a:p>
          <a:p>
            <a:pPr marL="285750" indent="-285750">
              <a:buFont typeface="Wingdings" panose="05000000000000000000" pitchFamily="2" charset="2"/>
              <a:buChar char="ü"/>
            </a:pPr>
            <a:r>
              <a:rPr lang="en-US" sz="2200" dirty="0"/>
              <a:t>MSE is 49.46 which says RMSE is close to 7.2. This is also a good score given the range of data. </a:t>
            </a:r>
          </a:p>
        </p:txBody>
      </p:sp>
      <p:pic>
        <p:nvPicPr>
          <p:cNvPr id="6" name="Picture 5">
            <a:extLst>
              <a:ext uri="{FF2B5EF4-FFF2-40B4-BE49-F238E27FC236}">
                <a16:creationId xmlns:a16="http://schemas.microsoft.com/office/drawing/2014/main" id="{0CDA8A16-1F8E-D03C-2F66-1F69ED60396D}"/>
              </a:ext>
            </a:extLst>
          </p:cNvPr>
          <p:cNvPicPr>
            <a:picLocks noChangeAspect="1"/>
          </p:cNvPicPr>
          <p:nvPr/>
        </p:nvPicPr>
        <p:blipFill>
          <a:blip r:embed="rId2"/>
          <a:stretch>
            <a:fillRect/>
          </a:stretch>
        </p:blipFill>
        <p:spPr>
          <a:xfrm>
            <a:off x="956536" y="859356"/>
            <a:ext cx="5992061" cy="647790"/>
          </a:xfrm>
          <a:prstGeom prst="rect">
            <a:avLst/>
          </a:prstGeom>
        </p:spPr>
      </p:pic>
      <p:pic>
        <p:nvPicPr>
          <p:cNvPr id="10" name="Picture 9">
            <a:extLst>
              <a:ext uri="{FF2B5EF4-FFF2-40B4-BE49-F238E27FC236}">
                <a16:creationId xmlns:a16="http://schemas.microsoft.com/office/drawing/2014/main" id="{3E7DA272-6A2D-F68D-8DA9-132F2F686A51}"/>
              </a:ext>
            </a:extLst>
          </p:cNvPr>
          <p:cNvPicPr>
            <a:picLocks noChangeAspect="1"/>
          </p:cNvPicPr>
          <p:nvPr/>
        </p:nvPicPr>
        <p:blipFill>
          <a:blip r:embed="rId3"/>
          <a:stretch>
            <a:fillRect/>
          </a:stretch>
        </p:blipFill>
        <p:spPr>
          <a:xfrm>
            <a:off x="1713620" y="1737472"/>
            <a:ext cx="4382380" cy="3048612"/>
          </a:xfrm>
          <a:prstGeom prst="rect">
            <a:avLst/>
          </a:prstGeom>
        </p:spPr>
      </p:pic>
    </p:spTree>
    <p:extLst>
      <p:ext uri="{BB962C8B-B14F-4D97-AF65-F5344CB8AC3E}">
        <p14:creationId xmlns:p14="http://schemas.microsoft.com/office/powerpoint/2010/main" val="15472950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06C4B-E9E5-B5C4-5606-DE7083D42F9F}"/>
              </a:ext>
            </a:extLst>
          </p:cNvPr>
          <p:cNvSpPr>
            <a:spLocks noGrp="1"/>
          </p:cNvSpPr>
          <p:nvPr>
            <p:ph type="title"/>
          </p:nvPr>
        </p:nvSpPr>
        <p:spPr>
          <a:xfrm>
            <a:off x="8406582" y="762196"/>
            <a:ext cx="3183192" cy="2354629"/>
          </a:xfrm>
        </p:spPr>
        <p:txBody>
          <a:bodyPr/>
          <a:lstStyle/>
          <a:p>
            <a:pPr algn="ctr"/>
            <a:r>
              <a:rPr lang="en-US" dirty="0"/>
              <a:t>CLUSTERING </a:t>
            </a:r>
            <a:br>
              <a:rPr lang="en-US" dirty="0"/>
            </a:br>
            <a:r>
              <a:rPr lang="en-US" dirty="0"/>
              <a:t>-</a:t>
            </a:r>
            <a:br>
              <a:rPr lang="en-US" dirty="0"/>
            </a:br>
            <a:r>
              <a:rPr lang="en-US" dirty="0"/>
              <a:t> FLOWCHART</a:t>
            </a:r>
          </a:p>
        </p:txBody>
      </p:sp>
      <p:pic>
        <p:nvPicPr>
          <p:cNvPr id="7" name="Picture 6" descr="A diagram of a clustering model&#10;&#10;Description automatically generated">
            <a:extLst>
              <a:ext uri="{FF2B5EF4-FFF2-40B4-BE49-F238E27FC236}">
                <a16:creationId xmlns:a16="http://schemas.microsoft.com/office/drawing/2014/main" id="{C9D0E991-96FD-D4FF-3E96-D283E0505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219" y="349144"/>
            <a:ext cx="6836153" cy="6159712"/>
          </a:xfrm>
          <a:prstGeom prst="rect">
            <a:avLst/>
          </a:prstGeom>
        </p:spPr>
      </p:pic>
    </p:spTree>
    <p:extLst>
      <p:ext uri="{BB962C8B-B14F-4D97-AF65-F5344CB8AC3E}">
        <p14:creationId xmlns:p14="http://schemas.microsoft.com/office/powerpoint/2010/main" val="37880936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B007-753E-F7DA-A13E-6D0F7CB1E02C}"/>
              </a:ext>
            </a:extLst>
          </p:cNvPr>
          <p:cNvSpPr>
            <a:spLocks noGrp="1"/>
          </p:cNvSpPr>
          <p:nvPr>
            <p:ph type="title"/>
          </p:nvPr>
        </p:nvSpPr>
        <p:spPr/>
        <p:txBody>
          <a:bodyPr/>
          <a:lstStyle/>
          <a:p>
            <a:r>
              <a:rPr lang="en-US" dirty="0" err="1"/>
              <a:t>Clusterıng</a:t>
            </a:r>
            <a:r>
              <a:rPr lang="en-US" dirty="0"/>
              <a:t> – </a:t>
            </a:r>
            <a:r>
              <a:rPr lang="en-US" dirty="0" err="1"/>
              <a:t>ınıtıal</a:t>
            </a:r>
            <a:r>
              <a:rPr lang="en-US" dirty="0"/>
              <a:t> steps</a:t>
            </a:r>
          </a:p>
        </p:txBody>
      </p:sp>
      <p:sp>
        <p:nvSpPr>
          <p:cNvPr id="4" name="TextBox 3">
            <a:extLst>
              <a:ext uri="{FF2B5EF4-FFF2-40B4-BE49-F238E27FC236}">
                <a16:creationId xmlns:a16="http://schemas.microsoft.com/office/drawing/2014/main" id="{1B328548-64ED-7284-37BB-AD92E4820173}"/>
              </a:ext>
            </a:extLst>
          </p:cNvPr>
          <p:cNvSpPr txBox="1"/>
          <p:nvPr/>
        </p:nvSpPr>
        <p:spPr>
          <a:xfrm>
            <a:off x="1307689" y="3162869"/>
            <a:ext cx="8829368" cy="769441"/>
          </a:xfrm>
          <a:prstGeom prst="rect">
            <a:avLst/>
          </a:prstGeom>
          <a:noFill/>
        </p:spPr>
        <p:txBody>
          <a:bodyPr wrap="square" rtlCol="0">
            <a:spAutoFit/>
          </a:bodyPr>
          <a:lstStyle/>
          <a:p>
            <a:pPr marL="342900" indent="-342900">
              <a:buFont typeface="Wingdings" panose="05000000000000000000" pitchFamily="2" charset="2"/>
              <a:buChar char="ü"/>
            </a:pPr>
            <a:r>
              <a:rPr lang="en-US" sz="2200" dirty="0"/>
              <a:t>We read and examined the same customer data as before.</a:t>
            </a:r>
          </a:p>
          <a:p>
            <a:pPr marL="342900" indent="-342900">
              <a:buFont typeface="Wingdings" panose="05000000000000000000" pitchFamily="2" charset="2"/>
              <a:buChar char="ü"/>
            </a:pPr>
            <a:r>
              <a:rPr lang="en-US" sz="2200" dirty="0"/>
              <a:t>We scaled the data using </a:t>
            </a:r>
            <a:r>
              <a:rPr lang="en-US" sz="2200" dirty="0" err="1"/>
              <a:t>StandardScaler</a:t>
            </a:r>
            <a:r>
              <a:rPr lang="en-US" sz="2200" dirty="0"/>
              <a:t>.</a:t>
            </a:r>
          </a:p>
        </p:txBody>
      </p:sp>
    </p:spTree>
    <p:extLst>
      <p:ext uri="{BB962C8B-B14F-4D97-AF65-F5344CB8AC3E}">
        <p14:creationId xmlns:p14="http://schemas.microsoft.com/office/powerpoint/2010/main" val="20850921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457200" y="5100320"/>
            <a:ext cx="7772400" cy="1463040"/>
          </a:xfrm>
        </p:spPr>
        <p:txBody>
          <a:bodyPr vert="horz" lIns="91440" tIns="45720" rIns="91440" bIns="45720" rtlCol="0" anchor="ctr">
            <a:normAutofit/>
          </a:bodyPr>
          <a:lstStyle/>
          <a:p>
            <a:pPr algn="ctr"/>
            <a:r>
              <a:rPr lang="en-US" spc="200" dirty="0" err="1"/>
              <a:t>Clusterıng</a:t>
            </a:r>
            <a:r>
              <a:rPr lang="en-US" spc="200" dirty="0"/>
              <a:t> – find optimal number of clusters</a:t>
            </a:r>
            <a:endParaRPr lang="en-US" kern="1200" cap="all" spc="200" baseline="0" dirty="0">
              <a:solidFill>
                <a:schemeClr val="tx1">
                  <a:lumMod val="95000"/>
                  <a:lumOff val="5000"/>
                </a:schemeClr>
              </a:solidFill>
              <a:latin typeface="+mj-lt"/>
              <a:ea typeface="+mj-ea"/>
              <a:cs typeface="+mj-cs"/>
            </a:endParaRP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502445" y="5012300"/>
            <a:ext cx="3315929" cy="1463040"/>
          </a:xfrm>
        </p:spPr>
        <p:txBody>
          <a:bodyPr vert="horz" lIns="91440" tIns="45720" rIns="91440" bIns="45720" rtlCol="0" anchor="ctr">
            <a:normAutofit/>
          </a:bodyPr>
          <a:lstStyle/>
          <a:p>
            <a:pPr marL="0" indent="0" algn="ctr">
              <a:lnSpc>
                <a:spcPct val="100000"/>
              </a:lnSpc>
              <a:spcBef>
                <a:spcPts val="0"/>
              </a:spcBef>
              <a:buNone/>
            </a:pPr>
            <a:r>
              <a:rPr lang="en-US" sz="2400" b="1" dirty="0">
                <a:solidFill>
                  <a:schemeClr val="tx1">
                    <a:lumMod val="95000"/>
                    <a:lumOff val="5000"/>
                  </a:schemeClr>
                </a:solidFill>
              </a:rPr>
              <a:t>ELBOW METHOD</a:t>
            </a:r>
          </a:p>
        </p:txBody>
      </p:sp>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408874"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52EA4CBD-0E8E-89F9-F8F3-B839D7CF8B6C}"/>
              </a:ext>
            </a:extLst>
          </p:cNvPr>
          <p:cNvSpPr txBox="1"/>
          <p:nvPr/>
        </p:nvSpPr>
        <p:spPr>
          <a:xfrm>
            <a:off x="8052619" y="783871"/>
            <a:ext cx="3765755" cy="1107996"/>
          </a:xfrm>
          <a:prstGeom prst="rect">
            <a:avLst/>
          </a:prstGeom>
          <a:noFill/>
        </p:spPr>
        <p:txBody>
          <a:bodyPr wrap="square" rtlCol="0">
            <a:spAutoFit/>
          </a:bodyPr>
          <a:lstStyle/>
          <a:p>
            <a:pPr marL="285750" indent="-285750">
              <a:buFont typeface="Wingdings" panose="05000000000000000000" pitchFamily="2" charset="2"/>
              <a:buChar char="ü"/>
            </a:pPr>
            <a:r>
              <a:rPr lang="en-US" sz="2200" dirty="0"/>
              <a:t>It looks like that the optimal number of clusters is around 8.</a:t>
            </a:r>
          </a:p>
        </p:txBody>
      </p:sp>
      <p:pic>
        <p:nvPicPr>
          <p:cNvPr id="6" name="Picture 5">
            <a:extLst>
              <a:ext uri="{FF2B5EF4-FFF2-40B4-BE49-F238E27FC236}">
                <a16:creationId xmlns:a16="http://schemas.microsoft.com/office/drawing/2014/main" id="{8C1D9AC9-9817-CE83-5094-D7D61769F28F}"/>
              </a:ext>
            </a:extLst>
          </p:cNvPr>
          <p:cNvPicPr>
            <a:picLocks noChangeAspect="1"/>
          </p:cNvPicPr>
          <p:nvPr/>
        </p:nvPicPr>
        <p:blipFill>
          <a:blip r:embed="rId2"/>
          <a:stretch>
            <a:fillRect/>
          </a:stretch>
        </p:blipFill>
        <p:spPr>
          <a:xfrm>
            <a:off x="582197" y="294640"/>
            <a:ext cx="7114369" cy="4461201"/>
          </a:xfrm>
          <a:prstGeom prst="rect">
            <a:avLst/>
          </a:prstGeom>
        </p:spPr>
      </p:pic>
    </p:spTree>
    <p:extLst>
      <p:ext uri="{BB962C8B-B14F-4D97-AF65-F5344CB8AC3E}">
        <p14:creationId xmlns:p14="http://schemas.microsoft.com/office/powerpoint/2010/main" val="21450295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457200" y="5100320"/>
            <a:ext cx="7772400" cy="1463040"/>
          </a:xfrm>
        </p:spPr>
        <p:txBody>
          <a:bodyPr vert="horz" lIns="91440" tIns="45720" rIns="91440" bIns="45720" rtlCol="0" anchor="ctr">
            <a:normAutofit/>
          </a:bodyPr>
          <a:lstStyle/>
          <a:p>
            <a:pPr algn="ctr"/>
            <a:r>
              <a:rPr lang="en-US" spc="200" dirty="0" err="1"/>
              <a:t>Clusterıng</a:t>
            </a:r>
            <a:r>
              <a:rPr lang="en-US" spc="200" dirty="0"/>
              <a:t> – find optimal number of clusters</a:t>
            </a:r>
            <a:endParaRPr lang="en-US" kern="1200" cap="all" spc="200" baseline="0" dirty="0">
              <a:solidFill>
                <a:schemeClr val="tx1">
                  <a:lumMod val="95000"/>
                  <a:lumOff val="5000"/>
                </a:schemeClr>
              </a:solidFill>
              <a:latin typeface="+mj-lt"/>
              <a:ea typeface="+mj-ea"/>
              <a:cs typeface="+mj-cs"/>
            </a:endParaRP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502445" y="5012300"/>
            <a:ext cx="3315929" cy="1463040"/>
          </a:xfrm>
        </p:spPr>
        <p:txBody>
          <a:bodyPr vert="horz" lIns="91440" tIns="45720" rIns="91440" bIns="45720" rtlCol="0" anchor="ctr">
            <a:normAutofit/>
          </a:bodyPr>
          <a:lstStyle/>
          <a:p>
            <a:pPr marL="0" indent="0" algn="ctr">
              <a:lnSpc>
                <a:spcPct val="100000"/>
              </a:lnSpc>
              <a:spcBef>
                <a:spcPts val="0"/>
              </a:spcBef>
              <a:buNone/>
            </a:pPr>
            <a:r>
              <a:rPr lang="en-US" sz="2400" b="1" dirty="0">
                <a:solidFill>
                  <a:schemeClr val="tx1">
                    <a:lumMod val="95000"/>
                    <a:lumOff val="5000"/>
                  </a:schemeClr>
                </a:solidFill>
              </a:rPr>
              <a:t>ELBOW METHOD</a:t>
            </a:r>
          </a:p>
        </p:txBody>
      </p:sp>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408874"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52EA4CBD-0E8E-89F9-F8F3-B839D7CF8B6C}"/>
              </a:ext>
            </a:extLst>
          </p:cNvPr>
          <p:cNvSpPr txBox="1"/>
          <p:nvPr/>
        </p:nvSpPr>
        <p:spPr>
          <a:xfrm>
            <a:off x="7927491" y="356402"/>
            <a:ext cx="3765755" cy="2462213"/>
          </a:xfrm>
          <a:prstGeom prst="rect">
            <a:avLst/>
          </a:prstGeom>
          <a:noFill/>
        </p:spPr>
        <p:txBody>
          <a:bodyPr wrap="square" rtlCol="0">
            <a:spAutoFit/>
          </a:bodyPr>
          <a:lstStyle/>
          <a:p>
            <a:pPr marL="285750" indent="-285750">
              <a:buFont typeface="Wingdings" panose="05000000000000000000" pitchFamily="2" charset="2"/>
              <a:buChar char="ü"/>
            </a:pPr>
            <a:r>
              <a:rPr lang="en-US" sz="2200" dirty="0"/>
              <a:t>For clarity, we take it one further step and perform silhouette analysis.</a:t>
            </a:r>
          </a:p>
          <a:p>
            <a:pPr marL="285750" indent="-285750">
              <a:buFont typeface="Wingdings" panose="05000000000000000000" pitchFamily="2" charset="2"/>
              <a:buChar char="ü"/>
            </a:pPr>
            <a:r>
              <a:rPr lang="en-US" sz="2200" dirty="0"/>
              <a:t>The one with highest score is 10 but we choose 8 for not to end up with too many useless clusters.</a:t>
            </a:r>
          </a:p>
        </p:txBody>
      </p:sp>
      <p:pic>
        <p:nvPicPr>
          <p:cNvPr id="10" name="Picture 9">
            <a:extLst>
              <a:ext uri="{FF2B5EF4-FFF2-40B4-BE49-F238E27FC236}">
                <a16:creationId xmlns:a16="http://schemas.microsoft.com/office/drawing/2014/main" id="{516144D6-966D-3CD5-623E-6B0C8ED2561A}"/>
              </a:ext>
            </a:extLst>
          </p:cNvPr>
          <p:cNvPicPr>
            <a:picLocks noChangeAspect="1"/>
          </p:cNvPicPr>
          <p:nvPr/>
        </p:nvPicPr>
        <p:blipFill>
          <a:blip r:embed="rId2"/>
          <a:stretch>
            <a:fillRect/>
          </a:stretch>
        </p:blipFill>
        <p:spPr>
          <a:xfrm>
            <a:off x="906708" y="244453"/>
            <a:ext cx="6465347" cy="4676909"/>
          </a:xfrm>
          <a:prstGeom prst="rect">
            <a:avLst/>
          </a:prstGeom>
        </p:spPr>
      </p:pic>
      <p:pic>
        <p:nvPicPr>
          <p:cNvPr id="12" name="Picture 11">
            <a:extLst>
              <a:ext uri="{FF2B5EF4-FFF2-40B4-BE49-F238E27FC236}">
                <a16:creationId xmlns:a16="http://schemas.microsoft.com/office/drawing/2014/main" id="{001483BD-7898-3662-B162-6E2F7B0F103D}"/>
              </a:ext>
            </a:extLst>
          </p:cNvPr>
          <p:cNvPicPr>
            <a:picLocks noChangeAspect="1"/>
          </p:cNvPicPr>
          <p:nvPr/>
        </p:nvPicPr>
        <p:blipFill>
          <a:blip r:embed="rId3"/>
          <a:stretch>
            <a:fillRect/>
          </a:stretch>
        </p:blipFill>
        <p:spPr>
          <a:xfrm>
            <a:off x="7768645" y="2943345"/>
            <a:ext cx="4083446" cy="2192082"/>
          </a:xfrm>
          <a:prstGeom prst="rect">
            <a:avLst/>
          </a:prstGeom>
        </p:spPr>
      </p:pic>
    </p:spTree>
    <p:extLst>
      <p:ext uri="{BB962C8B-B14F-4D97-AF65-F5344CB8AC3E}">
        <p14:creationId xmlns:p14="http://schemas.microsoft.com/office/powerpoint/2010/main" val="1694503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457200" y="5100320"/>
            <a:ext cx="7772400" cy="1463040"/>
          </a:xfrm>
        </p:spPr>
        <p:txBody>
          <a:bodyPr vert="horz" lIns="91440" tIns="45720" rIns="91440" bIns="45720" rtlCol="0" anchor="ctr">
            <a:normAutofit/>
          </a:bodyPr>
          <a:lstStyle/>
          <a:p>
            <a:pPr algn="ctr"/>
            <a:r>
              <a:rPr lang="en-US" spc="200" dirty="0" err="1"/>
              <a:t>Clusterıng</a:t>
            </a:r>
            <a:endParaRPr lang="en-US" kern="1200" cap="all" spc="200" baseline="0" dirty="0">
              <a:solidFill>
                <a:schemeClr val="tx1">
                  <a:lumMod val="95000"/>
                  <a:lumOff val="5000"/>
                </a:schemeClr>
              </a:solidFill>
              <a:latin typeface="+mj-lt"/>
              <a:ea typeface="+mj-ea"/>
              <a:cs typeface="+mj-cs"/>
            </a:endParaRP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502445" y="5012300"/>
            <a:ext cx="3315929" cy="1463040"/>
          </a:xfrm>
        </p:spPr>
        <p:txBody>
          <a:bodyPr vert="horz" lIns="91440" tIns="45720" rIns="91440" bIns="45720" rtlCol="0" anchor="ctr">
            <a:normAutofit/>
          </a:bodyPr>
          <a:lstStyle/>
          <a:p>
            <a:pPr marL="0" indent="0" algn="ctr">
              <a:lnSpc>
                <a:spcPct val="100000"/>
              </a:lnSpc>
              <a:spcBef>
                <a:spcPts val="0"/>
              </a:spcBef>
              <a:buNone/>
            </a:pPr>
            <a:r>
              <a:rPr lang="en-US" sz="2400" b="1" dirty="0">
                <a:solidFill>
                  <a:schemeClr val="tx1">
                    <a:lumMod val="95000"/>
                    <a:lumOff val="5000"/>
                  </a:schemeClr>
                </a:solidFill>
              </a:rPr>
              <a:t>TRAIN THE MODEL</a:t>
            </a:r>
          </a:p>
        </p:txBody>
      </p:sp>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408874"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52EA4CBD-0E8E-89F9-F8F3-B839D7CF8B6C}"/>
              </a:ext>
            </a:extLst>
          </p:cNvPr>
          <p:cNvSpPr txBox="1"/>
          <p:nvPr/>
        </p:nvSpPr>
        <p:spPr>
          <a:xfrm>
            <a:off x="7927491" y="356402"/>
            <a:ext cx="3765755" cy="1107996"/>
          </a:xfrm>
          <a:prstGeom prst="rect">
            <a:avLst/>
          </a:prstGeom>
          <a:noFill/>
        </p:spPr>
        <p:txBody>
          <a:bodyPr wrap="square" rtlCol="0">
            <a:spAutoFit/>
          </a:bodyPr>
          <a:lstStyle/>
          <a:p>
            <a:pPr marL="285750" indent="-285750">
              <a:buFont typeface="Wingdings" panose="05000000000000000000" pitchFamily="2" charset="2"/>
              <a:buChar char="ü"/>
            </a:pPr>
            <a:r>
              <a:rPr lang="en-US" sz="2200" dirty="0"/>
              <a:t>We trained the model using 8 clusters and inserted the results to the data.</a:t>
            </a:r>
          </a:p>
        </p:txBody>
      </p:sp>
      <p:pic>
        <p:nvPicPr>
          <p:cNvPr id="5" name="Picture 4">
            <a:extLst>
              <a:ext uri="{FF2B5EF4-FFF2-40B4-BE49-F238E27FC236}">
                <a16:creationId xmlns:a16="http://schemas.microsoft.com/office/drawing/2014/main" id="{107B2963-EB7F-EF06-3331-9B949D339097}"/>
              </a:ext>
            </a:extLst>
          </p:cNvPr>
          <p:cNvPicPr>
            <a:picLocks noChangeAspect="1"/>
          </p:cNvPicPr>
          <p:nvPr/>
        </p:nvPicPr>
        <p:blipFill rotWithShape="1">
          <a:blip r:embed="rId2"/>
          <a:srcRect b="18129"/>
          <a:stretch/>
        </p:blipFill>
        <p:spPr>
          <a:xfrm>
            <a:off x="264697" y="294640"/>
            <a:ext cx="3845340" cy="3459213"/>
          </a:xfrm>
          <a:prstGeom prst="rect">
            <a:avLst/>
          </a:prstGeom>
        </p:spPr>
      </p:pic>
      <p:pic>
        <p:nvPicPr>
          <p:cNvPr id="8" name="Picture 7">
            <a:extLst>
              <a:ext uri="{FF2B5EF4-FFF2-40B4-BE49-F238E27FC236}">
                <a16:creationId xmlns:a16="http://schemas.microsoft.com/office/drawing/2014/main" id="{FE764F1D-39E7-C0CE-0631-5829E9E62804}"/>
              </a:ext>
            </a:extLst>
          </p:cNvPr>
          <p:cNvPicPr>
            <a:picLocks noChangeAspect="1"/>
          </p:cNvPicPr>
          <p:nvPr/>
        </p:nvPicPr>
        <p:blipFill>
          <a:blip r:embed="rId3"/>
          <a:stretch>
            <a:fillRect/>
          </a:stretch>
        </p:blipFill>
        <p:spPr>
          <a:xfrm>
            <a:off x="4576550" y="294640"/>
            <a:ext cx="3038899" cy="2867425"/>
          </a:xfrm>
          <a:prstGeom prst="rect">
            <a:avLst/>
          </a:prstGeom>
        </p:spPr>
      </p:pic>
    </p:spTree>
    <p:extLst>
      <p:ext uri="{BB962C8B-B14F-4D97-AF65-F5344CB8AC3E}">
        <p14:creationId xmlns:p14="http://schemas.microsoft.com/office/powerpoint/2010/main" val="2637816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DC8D0-982F-DD4C-1D83-F245E3E8E06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8C7E185-2E5C-E4A6-8E0C-185282A2EC70}"/>
              </a:ext>
            </a:extLst>
          </p:cNvPr>
          <p:cNvSpPr>
            <a:spLocks noGrp="1"/>
          </p:cNvSpPr>
          <p:nvPr>
            <p:ph idx="1"/>
          </p:nvPr>
        </p:nvSpPr>
        <p:spPr/>
        <p:txBody>
          <a:bodyPr/>
          <a:lstStyle/>
          <a:p>
            <a:pPr marL="285750" lvl="1" indent="-285750">
              <a:lnSpc>
                <a:spcPct val="100000"/>
              </a:lnSpc>
              <a:spcBef>
                <a:spcPts val="1200"/>
              </a:spcBef>
              <a:spcAft>
                <a:spcPts val="200"/>
              </a:spcAft>
              <a:buSzPct val="100000"/>
              <a:buFont typeface="Wingdings" panose="05000000000000000000" pitchFamily="2" charset="2"/>
              <a:buChar char="q"/>
            </a:pPr>
            <a:r>
              <a:rPr lang="en-US" dirty="0">
                <a:latin typeface="Aptos" panose="020B0004020202020204" pitchFamily="34" charset="0"/>
                <a:cs typeface="Mangal" panose="020B0502040204020203" pitchFamily="18" charset="0"/>
              </a:rPr>
              <a:t>We used stock descriptions and online retail history data for the ETL process and aggregation. After initial analyses, we cleaned the data, performed feature extraction, and conducted feature engineering to prepare it for training machine learning models. During this stage, we also obtained customer churn and tenure data.</a:t>
            </a:r>
          </a:p>
          <a:p>
            <a:pPr marL="285750" lvl="1" indent="-285750">
              <a:lnSpc>
                <a:spcPct val="100000"/>
              </a:lnSpc>
              <a:spcBef>
                <a:spcPts val="1200"/>
              </a:spcBef>
              <a:spcAft>
                <a:spcPts val="200"/>
              </a:spcAft>
              <a:buSzPct val="100000"/>
              <a:buFont typeface="Wingdings" panose="05000000000000000000" pitchFamily="2" charset="2"/>
              <a:buChar char="q"/>
            </a:pPr>
            <a:r>
              <a:rPr lang="en-US" dirty="0">
                <a:latin typeface="Aptos" panose="020B0004020202020204" pitchFamily="34" charset="0"/>
                <a:cs typeface="Mangal" panose="020B0502040204020203" pitchFamily="18" charset="0"/>
              </a:rPr>
              <a:t> We prepared training and testing sets, trained our models, and evaluated them. Based on the evaluation scores, we made iterative improvements to enhance model performance.</a:t>
            </a:r>
          </a:p>
        </p:txBody>
      </p:sp>
    </p:spTree>
    <p:extLst>
      <p:ext uri="{BB962C8B-B14F-4D97-AF65-F5344CB8AC3E}">
        <p14:creationId xmlns:p14="http://schemas.microsoft.com/office/powerpoint/2010/main" val="30342262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457200" y="5100320"/>
            <a:ext cx="7772400" cy="1463040"/>
          </a:xfrm>
        </p:spPr>
        <p:txBody>
          <a:bodyPr vert="horz" lIns="91440" tIns="45720" rIns="91440" bIns="45720" rtlCol="0" anchor="ctr">
            <a:normAutofit/>
          </a:bodyPr>
          <a:lstStyle/>
          <a:p>
            <a:pPr algn="ctr"/>
            <a:r>
              <a:rPr lang="en-US" spc="200" dirty="0" err="1"/>
              <a:t>Clusterıng</a:t>
            </a:r>
            <a:r>
              <a:rPr lang="en-US" spc="200" dirty="0"/>
              <a:t> – EVALUATE THE MODEL</a:t>
            </a:r>
            <a:endParaRPr lang="en-US" kern="1200" cap="all" spc="200" baseline="0" dirty="0">
              <a:solidFill>
                <a:schemeClr val="tx1">
                  <a:lumMod val="95000"/>
                  <a:lumOff val="5000"/>
                </a:schemeClr>
              </a:solidFill>
              <a:latin typeface="+mj-lt"/>
              <a:ea typeface="+mj-ea"/>
              <a:cs typeface="+mj-cs"/>
            </a:endParaRP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502445" y="5012300"/>
            <a:ext cx="3315929" cy="1463040"/>
          </a:xfrm>
        </p:spPr>
        <p:txBody>
          <a:bodyPr vert="horz" lIns="91440" tIns="45720" rIns="91440" bIns="45720" rtlCol="0" anchor="ctr">
            <a:normAutofit/>
          </a:bodyPr>
          <a:lstStyle/>
          <a:p>
            <a:pPr marL="0" indent="0" algn="ctr">
              <a:lnSpc>
                <a:spcPct val="100000"/>
              </a:lnSpc>
              <a:spcBef>
                <a:spcPts val="0"/>
              </a:spcBef>
              <a:buNone/>
            </a:pPr>
            <a:r>
              <a:rPr lang="en-US" sz="2400" b="1" dirty="0">
                <a:solidFill>
                  <a:schemeClr val="tx1">
                    <a:lumMod val="95000"/>
                    <a:lumOff val="5000"/>
                  </a:schemeClr>
                </a:solidFill>
              </a:rPr>
              <a:t>COUNTPLOT</a:t>
            </a:r>
          </a:p>
        </p:txBody>
      </p:sp>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408874"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52EA4CBD-0E8E-89F9-F8F3-B839D7CF8B6C}"/>
              </a:ext>
            </a:extLst>
          </p:cNvPr>
          <p:cNvSpPr txBox="1"/>
          <p:nvPr/>
        </p:nvSpPr>
        <p:spPr>
          <a:xfrm>
            <a:off x="7927491" y="356402"/>
            <a:ext cx="3765755" cy="1446550"/>
          </a:xfrm>
          <a:prstGeom prst="rect">
            <a:avLst/>
          </a:prstGeom>
          <a:noFill/>
        </p:spPr>
        <p:txBody>
          <a:bodyPr wrap="square" rtlCol="0">
            <a:spAutoFit/>
          </a:bodyPr>
          <a:lstStyle/>
          <a:p>
            <a:pPr marL="285750" indent="-285750">
              <a:buFont typeface="Wingdings" panose="05000000000000000000" pitchFamily="2" charset="2"/>
              <a:buChar char="ü"/>
            </a:pPr>
            <a:r>
              <a:rPr lang="en-US" sz="2200" dirty="0"/>
              <a:t>Most number of customers are in clusters 0-2-1 and least number of customers are in 7-3.</a:t>
            </a:r>
          </a:p>
        </p:txBody>
      </p:sp>
      <p:pic>
        <p:nvPicPr>
          <p:cNvPr id="6" name="Picture 5">
            <a:extLst>
              <a:ext uri="{FF2B5EF4-FFF2-40B4-BE49-F238E27FC236}">
                <a16:creationId xmlns:a16="http://schemas.microsoft.com/office/drawing/2014/main" id="{34EB80D4-89E8-B7F8-D0E8-6C8C80BA08E1}"/>
              </a:ext>
            </a:extLst>
          </p:cNvPr>
          <p:cNvPicPr>
            <a:picLocks noChangeAspect="1"/>
          </p:cNvPicPr>
          <p:nvPr/>
        </p:nvPicPr>
        <p:blipFill>
          <a:blip r:embed="rId2"/>
          <a:stretch>
            <a:fillRect/>
          </a:stretch>
        </p:blipFill>
        <p:spPr>
          <a:xfrm>
            <a:off x="626205" y="235798"/>
            <a:ext cx="7122012" cy="5188017"/>
          </a:xfrm>
          <a:prstGeom prst="rect">
            <a:avLst/>
          </a:prstGeom>
        </p:spPr>
      </p:pic>
    </p:spTree>
    <p:extLst>
      <p:ext uri="{BB962C8B-B14F-4D97-AF65-F5344CB8AC3E}">
        <p14:creationId xmlns:p14="http://schemas.microsoft.com/office/powerpoint/2010/main" val="26017233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377543" y="5100320"/>
            <a:ext cx="7772400" cy="1463040"/>
          </a:xfrm>
        </p:spPr>
        <p:txBody>
          <a:bodyPr vert="horz" lIns="91440" tIns="45720" rIns="91440" bIns="45720" rtlCol="0" anchor="ctr">
            <a:normAutofit/>
          </a:bodyPr>
          <a:lstStyle/>
          <a:p>
            <a:pPr algn="ctr"/>
            <a:r>
              <a:rPr lang="en-US" spc="200" dirty="0" err="1"/>
              <a:t>Clusterıng</a:t>
            </a:r>
            <a:r>
              <a:rPr lang="en-US" spc="200" dirty="0"/>
              <a:t> – EVALUATE THE MODEL</a:t>
            </a:r>
            <a:endParaRPr lang="en-US" kern="1200" cap="all" spc="200" baseline="0" dirty="0">
              <a:solidFill>
                <a:schemeClr val="tx1">
                  <a:lumMod val="95000"/>
                  <a:lumOff val="5000"/>
                </a:schemeClr>
              </a:solidFill>
              <a:latin typeface="+mj-lt"/>
              <a:ea typeface="+mj-ea"/>
              <a:cs typeface="+mj-cs"/>
            </a:endParaRP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502445" y="5012300"/>
            <a:ext cx="3315929" cy="1463040"/>
          </a:xfrm>
        </p:spPr>
        <p:txBody>
          <a:bodyPr vert="horz" lIns="91440" tIns="45720" rIns="91440" bIns="45720" rtlCol="0" anchor="ctr">
            <a:normAutofit/>
          </a:bodyPr>
          <a:lstStyle/>
          <a:p>
            <a:pPr marL="0" indent="0" algn="ctr">
              <a:lnSpc>
                <a:spcPct val="100000"/>
              </a:lnSpc>
              <a:spcBef>
                <a:spcPts val="0"/>
              </a:spcBef>
              <a:buNone/>
            </a:pPr>
            <a:r>
              <a:rPr lang="en-US" sz="2400" b="1" dirty="0">
                <a:solidFill>
                  <a:schemeClr val="tx1">
                    <a:lumMod val="95000"/>
                    <a:lumOff val="5000"/>
                  </a:schemeClr>
                </a:solidFill>
              </a:rPr>
              <a:t>COMPARING MEANS USING BARPLOTS</a:t>
            </a:r>
          </a:p>
        </p:txBody>
      </p:sp>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408874"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7120CBCE-BBFE-590C-A30F-A5D307A44947}"/>
              </a:ext>
            </a:extLst>
          </p:cNvPr>
          <p:cNvPicPr>
            <a:picLocks noChangeAspect="1"/>
          </p:cNvPicPr>
          <p:nvPr/>
        </p:nvPicPr>
        <p:blipFill>
          <a:blip r:embed="rId2"/>
          <a:stretch>
            <a:fillRect/>
          </a:stretch>
        </p:blipFill>
        <p:spPr>
          <a:xfrm>
            <a:off x="274861" y="294640"/>
            <a:ext cx="3852147" cy="2833571"/>
          </a:xfrm>
          <a:prstGeom prst="rect">
            <a:avLst/>
          </a:prstGeom>
        </p:spPr>
      </p:pic>
      <p:pic>
        <p:nvPicPr>
          <p:cNvPr id="8" name="Picture 7">
            <a:extLst>
              <a:ext uri="{FF2B5EF4-FFF2-40B4-BE49-F238E27FC236}">
                <a16:creationId xmlns:a16="http://schemas.microsoft.com/office/drawing/2014/main" id="{B4F4FB89-845E-002E-4BC3-39B04B9F344F}"/>
              </a:ext>
            </a:extLst>
          </p:cNvPr>
          <p:cNvPicPr>
            <a:picLocks noChangeAspect="1"/>
          </p:cNvPicPr>
          <p:nvPr/>
        </p:nvPicPr>
        <p:blipFill>
          <a:blip r:embed="rId3"/>
          <a:stretch>
            <a:fillRect/>
          </a:stretch>
        </p:blipFill>
        <p:spPr>
          <a:xfrm>
            <a:off x="4256149" y="294640"/>
            <a:ext cx="3741981" cy="2833571"/>
          </a:xfrm>
          <a:prstGeom prst="rect">
            <a:avLst/>
          </a:prstGeom>
        </p:spPr>
      </p:pic>
      <p:pic>
        <p:nvPicPr>
          <p:cNvPr id="11" name="Picture 10">
            <a:extLst>
              <a:ext uri="{FF2B5EF4-FFF2-40B4-BE49-F238E27FC236}">
                <a16:creationId xmlns:a16="http://schemas.microsoft.com/office/drawing/2014/main" id="{F384ED9B-F4A9-7D6D-3D23-E97419FF273B}"/>
              </a:ext>
            </a:extLst>
          </p:cNvPr>
          <p:cNvPicPr>
            <a:picLocks noChangeAspect="1"/>
          </p:cNvPicPr>
          <p:nvPr/>
        </p:nvPicPr>
        <p:blipFill>
          <a:blip r:embed="rId4"/>
          <a:stretch>
            <a:fillRect/>
          </a:stretch>
        </p:blipFill>
        <p:spPr>
          <a:xfrm>
            <a:off x="8088218" y="294640"/>
            <a:ext cx="3828921" cy="2833571"/>
          </a:xfrm>
          <a:prstGeom prst="rect">
            <a:avLst/>
          </a:prstGeom>
        </p:spPr>
      </p:pic>
      <p:sp>
        <p:nvSpPr>
          <p:cNvPr id="12" name="TextBox 11">
            <a:extLst>
              <a:ext uri="{FF2B5EF4-FFF2-40B4-BE49-F238E27FC236}">
                <a16:creationId xmlns:a16="http://schemas.microsoft.com/office/drawing/2014/main" id="{66CCA7A6-8E47-FBA8-93DA-15A3F3370386}"/>
              </a:ext>
            </a:extLst>
          </p:cNvPr>
          <p:cNvSpPr txBox="1"/>
          <p:nvPr/>
        </p:nvSpPr>
        <p:spPr>
          <a:xfrm>
            <a:off x="490394" y="3390990"/>
            <a:ext cx="11165800" cy="1785104"/>
          </a:xfrm>
          <a:prstGeom prst="rect">
            <a:avLst/>
          </a:prstGeom>
          <a:noFill/>
        </p:spPr>
        <p:txBody>
          <a:bodyPr wrap="square" rtlCol="0">
            <a:spAutoFit/>
          </a:bodyPr>
          <a:lstStyle/>
          <a:p>
            <a:pPr marL="285750" indent="-285750">
              <a:buFont typeface="Wingdings" panose="05000000000000000000" pitchFamily="2" charset="2"/>
              <a:buChar char="ü"/>
            </a:pPr>
            <a:r>
              <a:rPr lang="en-US" sz="2200" dirty="0"/>
              <a:t>From the comparisons, we see a further segmentation:</a:t>
            </a:r>
          </a:p>
          <a:p>
            <a:pPr marL="800100" lvl="1" indent="-342900">
              <a:buFont typeface="Wingdings" panose="05000000000000000000" pitchFamily="2" charset="2"/>
              <a:buChar char="v"/>
            </a:pPr>
            <a:r>
              <a:rPr lang="en-US" sz="2200" dirty="0"/>
              <a:t>Clusters 3-7: Highest spending, highest frequency, lowest recency</a:t>
            </a:r>
          </a:p>
          <a:p>
            <a:pPr marL="800100" lvl="1" indent="-342900">
              <a:buFont typeface="Wingdings" panose="05000000000000000000" pitchFamily="2" charset="2"/>
              <a:buChar char="v"/>
            </a:pPr>
            <a:r>
              <a:rPr lang="en-US" sz="2200" dirty="0"/>
              <a:t>Clusters 2-4: Moderate spending, moderate frequency, moderate recency</a:t>
            </a:r>
          </a:p>
          <a:p>
            <a:pPr marL="800100" lvl="1" indent="-342900">
              <a:buFont typeface="Wingdings" panose="05000000000000000000" pitchFamily="2" charset="2"/>
              <a:buChar char="v"/>
            </a:pPr>
            <a:r>
              <a:rPr lang="en-US" sz="2200" dirty="0"/>
              <a:t>Clusters 0-6: Lowest spending, lowest frequency, moderate recency</a:t>
            </a:r>
          </a:p>
          <a:p>
            <a:pPr marL="800100" lvl="1" indent="-342900">
              <a:buFont typeface="Wingdings" panose="05000000000000000000" pitchFamily="2" charset="2"/>
              <a:buChar char="v"/>
            </a:pPr>
            <a:r>
              <a:rPr lang="en-US" sz="2200" dirty="0"/>
              <a:t>Clusters 1-5: Lowest spending, lowest frequency, highest recency </a:t>
            </a:r>
          </a:p>
        </p:txBody>
      </p:sp>
    </p:spTree>
    <p:extLst>
      <p:ext uri="{BB962C8B-B14F-4D97-AF65-F5344CB8AC3E}">
        <p14:creationId xmlns:p14="http://schemas.microsoft.com/office/powerpoint/2010/main" val="39902848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26C45-BC9E-7735-6F90-C8B9F6DD9D02}"/>
              </a:ext>
            </a:extLst>
          </p:cNvPr>
          <p:cNvSpPr>
            <a:spLocks noGrp="1"/>
          </p:cNvSpPr>
          <p:nvPr>
            <p:ph type="title"/>
          </p:nvPr>
        </p:nvSpPr>
        <p:spPr>
          <a:xfrm>
            <a:off x="1515016" y="2136808"/>
            <a:ext cx="9720072" cy="2248462"/>
          </a:xfrm>
        </p:spPr>
        <p:txBody>
          <a:bodyPr>
            <a:normAutofit fontScale="90000"/>
          </a:bodyPr>
          <a:lstStyle/>
          <a:p>
            <a:pPr algn="ctr"/>
            <a:r>
              <a:rPr lang="en-US" dirty="0"/>
              <a:t>CLUSTERING – EVALUATE THE MODEL</a:t>
            </a:r>
            <a:br>
              <a:rPr lang="en-US" dirty="0"/>
            </a:br>
            <a:br>
              <a:rPr lang="en-US" dirty="0"/>
            </a:br>
            <a:r>
              <a:rPr lang="en-US" dirty="0"/>
              <a:t>comparing recency, frequency &amp; monetary value </a:t>
            </a:r>
            <a:r>
              <a:rPr lang="en-US" dirty="0" err="1"/>
              <a:t>densıtıes</a:t>
            </a:r>
            <a:r>
              <a:rPr lang="en-US" dirty="0"/>
              <a:t> using </a:t>
            </a:r>
            <a:r>
              <a:rPr lang="en-US" dirty="0" err="1"/>
              <a:t>vıolınplots</a:t>
            </a:r>
            <a:endParaRPr lang="en-US" dirty="0"/>
          </a:p>
        </p:txBody>
      </p:sp>
    </p:spTree>
    <p:extLst>
      <p:ext uri="{BB962C8B-B14F-4D97-AF65-F5344CB8AC3E}">
        <p14:creationId xmlns:p14="http://schemas.microsoft.com/office/powerpoint/2010/main" val="27371359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85784CB-2C28-30F2-1112-B0FB860EE682}"/>
              </a:ext>
            </a:extLst>
          </p:cNvPr>
          <p:cNvPicPr>
            <a:picLocks noChangeAspect="1"/>
          </p:cNvPicPr>
          <p:nvPr/>
        </p:nvPicPr>
        <p:blipFill>
          <a:blip r:embed="rId2"/>
          <a:stretch>
            <a:fillRect/>
          </a:stretch>
        </p:blipFill>
        <p:spPr>
          <a:xfrm>
            <a:off x="401341" y="147277"/>
            <a:ext cx="2595791" cy="6225015"/>
          </a:xfrm>
          <a:prstGeom prst="rect">
            <a:avLst/>
          </a:prstGeom>
        </p:spPr>
      </p:pic>
      <p:pic>
        <p:nvPicPr>
          <p:cNvPr id="15" name="Picture 14">
            <a:extLst>
              <a:ext uri="{FF2B5EF4-FFF2-40B4-BE49-F238E27FC236}">
                <a16:creationId xmlns:a16="http://schemas.microsoft.com/office/drawing/2014/main" id="{14BE04A8-EA7C-2070-96A5-0EC0224FF461}"/>
              </a:ext>
            </a:extLst>
          </p:cNvPr>
          <p:cNvPicPr>
            <a:picLocks noChangeAspect="1"/>
          </p:cNvPicPr>
          <p:nvPr/>
        </p:nvPicPr>
        <p:blipFill>
          <a:blip r:embed="rId3"/>
          <a:stretch>
            <a:fillRect/>
          </a:stretch>
        </p:blipFill>
        <p:spPr>
          <a:xfrm>
            <a:off x="3390005" y="139701"/>
            <a:ext cx="2589738" cy="6197454"/>
          </a:xfrm>
          <a:prstGeom prst="rect">
            <a:avLst/>
          </a:prstGeom>
        </p:spPr>
      </p:pic>
      <p:pic>
        <p:nvPicPr>
          <p:cNvPr id="19" name="Picture 18">
            <a:extLst>
              <a:ext uri="{FF2B5EF4-FFF2-40B4-BE49-F238E27FC236}">
                <a16:creationId xmlns:a16="http://schemas.microsoft.com/office/drawing/2014/main" id="{5796C658-37AF-627B-0946-66DB92BAA235}"/>
              </a:ext>
            </a:extLst>
          </p:cNvPr>
          <p:cNvPicPr>
            <a:picLocks noChangeAspect="1"/>
          </p:cNvPicPr>
          <p:nvPr/>
        </p:nvPicPr>
        <p:blipFill>
          <a:blip r:embed="rId4"/>
          <a:stretch>
            <a:fillRect/>
          </a:stretch>
        </p:blipFill>
        <p:spPr>
          <a:xfrm>
            <a:off x="6372616" y="104564"/>
            <a:ext cx="2605408" cy="6267728"/>
          </a:xfrm>
          <a:prstGeom prst="rect">
            <a:avLst/>
          </a:prstGeom>
        </p:spPr>
      </p:pic>
      <p:pic>
        <p:nvPicPr>
          <p:cNvPr id="6" name="Picture 5">
            <a:extLst>
              <a:ext uri="{FF2B5EF4-FFF2-40B4-BE49-F238E27FC236}">
                <a16:creationId xmlns:a16="http://schemas.microsoft.com/office/drawing/2014/main" id="{909E1DF7-8B88-A8AE-8B5E-9BEB8793BF9F}"/>
              </a:ext>
            </a:extLst>
          </p:cNvPr>
          <p:cNvPicPr>
            <a:picLocks noChangeAspect="1"/>
          </p:cNvPicPr>
          <p:nvPr/>
        </p:nvPicPr>
        <p:blipFill>
          <a:blip r:embed="rId5"/>
          <a:stretch>
            <a:fillRect/>
          </a:stretch>
        </p:blipFill>
        <p:spPr>
          <a:xfrm>
            <a:off x="9370897" y="147278"/>
            <a:ext cx="2595792" cy="6197454"/>
          </a:xfrm>
          <a:prstGeom prst="rect">
            <a:avLst/>
          </a:prstGeom>
        </p:spPr>
      </p:pic>
      <p:sp>
        <p:nvSpPr>
          <p:cNvPr id="5" name="TextBox 4">
            <a:extLst>
              <a:ext uri="{FF2B5EF4-FFF2-40B4-BE49-F238E27FC236}">
                <a16:creationId xmlns:a16="http://schemas.microsoft.com/office/drawing/2014/main" id="{C048B9FB-0AB8-1E16-ADDD-FC071931FF96}"/>
              </a:ext>
            </a:extLst>
          </p:cNvPr>
          <p:cNvSpPr txBox="1"/>
          <p:nvPr/>
        </p:nvSpPr>
        <p:spPr>
          <a:xfrm>
            <a:off x="69659" y="301042"/>
            <a:ext cx="311304" cy="369332"/>
          </a:xfrm>
          <a:prstGeom prst="rect">
            <a:avLst/>
          </a:prstGeom>
          <a:noFill/>
        </p:spPr>
        <p:txBody>
          <a:bodyPr wrap="none" rtlCol="0">
            <a:spAutoFit/>
          </a:bodyPr>
          <a:lstStyle/>
          <a:p>
            <a:r>
              <a:rPr lang="en-US" dirty="0"/>
              <a:t>3</a:t>
            </a:r>
          </a:p>
        </p:txBody>
      </p:sp>
      <p:sp>
        <p:nvSpPr>
          <p:cNvPr id="7" name="TextBox 6">
            <a:extLst>
              <a:ext uri="{FF2B5EF4-FFF2-40B4-BE49-F238E27FC236}">
                <a16:creationId xmlns:a16="http://schemas.microsoft.com/office/drawing/2014/main" id="{3E9853ED-2729-E6B9-2197-18468B32D01B}"/>
              </a:ext>
            </a:extLst>
          </p:cNvPr>
          <p:cNvSpPr txBox="1"/>
          <p:nvPr/>
        </p:nvSpPr>
        <p:spPr>
          <a:xfrm>
            <a:off x="3078701" y="301042"/>
            <a:ext cx="311304" cy="369332"/>
          </a:xfrm>
          <a:prstGeom prst="rect">
            <a:avLst/>
          </a:prstGeom>
          <a:noFill/>
        </p:spPr>
        <p:txBody>
          <a:bodyPr wrap="none" rtlCol="0">
            <a:spAutoFit/>
          </a:bodyPr>
          <a:lstStyle/>
          <a:p>
            <a:r>
              <a:rPr lang="en-US" dirty="0"/>
              <a:t>7</a:t>
            </a:r>
          </a:p>
        </p:txBody>
      </p:sp>
      <p:sp>
        <p:nvSpPr>
          <p:cNvPr id="8" name="TextBox 7">
            <a:extLst>
              <a:ext uri="{FF2B5EF4-FFF2-40B4-BE49-F238E27FC236}">
                <a16:creationId xmlns:a16="http://schemas.microsoft.com/office/drawing/2014/main" id="{540811B4-1CDE-7296-E2F1-7973B7C4AC99}"/>
              </a:ext>
            </a:extLst>
          </p:cNvPr>
          <p:cNvSpPr txBox="1"/>
          <p:nvPr/>
        </p:nvSpPr>
        <p:spPr>
          <a:xfrm>
            <a:off x="6056607" y="301042"/>
            <a:ext cx="311304" cy="369332"/>
          </a:xfrm>
          <a:prstGeom prst="rect">
            <a:avLst/>
          </a:prstGeom>
          <a:noFill/>
        </p:spPr>
        <p:txBody>
          <a:bodyPr wrap="none" rtlCol="0">
            <a:spAutoFit/>
          </a:bodyPr>
          <a:lstStyle/>
          <a:p>
            <a:r>
              <a:rPr lang="en-US" dirty="0"/>
              <a:t>2</a:t>
            </a:r>
          </a:p>
        </p:txBody>
      </p:sp>
      <p:sp>
        <p:nvSpPr>
          <p:cNvPr id="9" name="TextBox 8">
            <a:extLst>
              <a:ext uri="{FF2B5EF4-FFF2-40B4-BE49-F238E27FC236}">
                <a16:creationId xmlns:a16="http://schemas.microsoft.com/office/drawing/2014/main" id="{904DD0D5-27EF-ABA1-D261-88E995EBBB63}"/>
              </a:ext>
            </a:extLst>
          </p:cNvPr>
          <p:cNvSpPr txBox="1"/>
          <p:nvPr/>
        </p:nvSpPr>
        <p:spPr>
          <a:xfrm>
            <a:off x="8978024" y="301042"/>
            <a:ext cx="311304" cy="369332"/>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24184824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48B9FB-0AB8-1E16-ADDD-FC071931FF96}"/>
              </a:ext>
            </a:extLst>
          </p:cNvPr>
          <p:cNvSpPr txBox="1"/>
          <p:nvPr/>
        </p:nvSpPr>
        <p:spPr>
          <a:xfrm>
            <a:off x="69659" y="301042"/>
            <a:ext cx="311304" cy="369332"/>
          </a:xfrm>
          <a:prstGeom prst="rect">
            <a:avLst/>
          </a:prstGeom>
          <a:noFill/>
        </p:spPr>
        <p:txBody>
          <a:bodyPr wrap="none" rtlCol="0">
            <a:spAutoFit/>
          </a:bodyPr>
          <a:lstStyle/>
          <a:p>
            <a:r>
              <a:rPr lang="en-US" dirty="0"/>
              <a:t>0</a:t>
            </a:r>
          </a:p>
        </p:txBody>
      </p:sp>
      <p:sp>
        <p:nvSpPr>
          <p:cNvPr id="7" name="TextBox 6">
            <a:extLst>
              <a:ext uri="{FF2B5EF4-FFF2-40B4-BE49-F238E27FC236}">
                <a16:creationId xmlns:a16="http://schemas.microsoft.com/office/drawing/2014/main" id="{3E9853ED-2729-E6B9-2197-18468B32D01B}"/>
              </a:ext>
            </a:extLst>
          </p:cNvPr>
          <p:cNvSpPr txBox="1"/>
          <p:nvPr/>
        </p:nvSpPr>
        <p:spPr>
          <a:xfrm>
            <a:off x="3078701" y="301042"/>
            <a:ext cx="311304" cy="369332"/>
          </a:xfrm>
          <a:prstGeom prst="rect">
            <a:avLst/>
          </a:prstGeom>
          <a:noFill/>
        </p:spPr>
        <p:txBody>
          <a:bodyPr wrap="none" rtlCol="0">
            <a:spAutoFit/>
          </a:bodyPr>
          <a:lstStyle/>
          <a:p>
            <a:r>
              <a:rPr lang="en-US" dirty="0"/>
              <a:t>6</a:t>
            </a:r>
          </a:p>
        </p:txBody>
      </p:sp>
      <p:sp>
        <p:nvSpPr>
          <p:cNvPr id="8" name="TextBox 7">
            <a:extLst>
              <a:ext uri="{FF2B5EF4-FFF2-40B4-BE49-F238E27FC236}">
                <a16:creationId xmlns:a16="http://schemas.microsoft.com/office/drawing/2014/main" id="{540811B4-1CDE-7296-E2F1-7973B7C4AC99}"/>
              </a:ext>
            </a:extLst>
          </p:cNvPr>
          <p:cNvSpPr txBox="1"/>
          <p:nvPr/>
        </p:nvSpPr>
        <p:spPr>
          <a:xfrm>
            <a:off x="6056607" y="301042"/>
            <a:ext cx="311304" cy="369332"/>
          </a:xfrm>
          <a:prstGeom prst="rect">
            <a:avLst/>
          </a:prstGeom>
          <a:noFill/>
        </p:spPr>
        <p:txBody>
          <a:bodyPr wrap="none" rtlCol="0">
            <a:spAutoFit/>
          </a:bodyPr>
          <a:lstStyle/>
          <a:p>
            <a:r>
              <a:rPr lang="en-US" dirty="0"/>
              <a:t>1</a:t>
            </a:r>
          </a:p>
        </p:txBody>
      </p:sp>
      <p:sp>
        <p:nvSpPr>
          <p:cNvPr id="9" name="TextBox 8">
            <a:extLst>
              <a:ext uri="{FF2B5EF4-FFF2-40B4-BE49-F238E27FC236}">
                <a16:creationId xmlns:a16="http://schemas.microsoft.com/office/drawing/2014/main" id="{904DD0D5-27EF-ABA1-D261-88E995EBBB63}"/>
              </a:ext>
            </a:extLst>
          </p:cNvPr>
          <p:cNvSpPr txBox="1"/>
          <p:nvPr/>
        </p:nvSpPr>
        <p:spPr>
          <a:xfrm>
            <a:off x="8978024" y="301042"/>
            <a:ext cx="311304" cy="369332"/>
          </a:xfrm>
          <a:prstGeom prst="rect">
            <a:avLst/>
          </a:prstGeom>
          <a:noFill/>
        </p:spPr>
        <p:txBody>
          <a:bodyPr wrap="none" rtlCol="0">
            <a:spAutoFit/>
          </a:bodyPr>
          <a:lstStyle/>
          <a:p>
            <a:r>
              <a:rPr lang="en-US" dirty="0"/>
              <a:t>5</a:t>
            </a:r>
          </a:p>
        </p:txBody>
      </p:sp>
      <p:pic>
        <p:nvPicPr>
          <p:cNvPr id="3" name="Picture 2">
            <a:extLst>
              <a:ext uri="{FF2B5EF4-FFF2-40B4-BE49-F238E27FC236}">
                <a16:creationId xmlns:a16="http://schemas.microsoft.com/office/drawing/2014/main" id="{F6D37987-5E79-7622-51B4-8BF17B00D37A}"/>
              </a:ext>
            </a:extLst>
          </p:cNvPr>
          <p:cNvPicPr>
            <a:picLocks noChangeAspect="1"/>
          </p:cNvPicPr>
          <p:nvPr/>
        </p:nvPicPr>
        <p:blipFill>
          <a:blip r:embed="rId2"/>
          <a:stretch>
            <a:fillRect/>
          </a:stretch>
        </p:blipFill>
        <p:spPr>
          <a:xfrm>
            <a:off x="446850" y="139701"/>
            <a:ext cx="2565964" cy="6197454"/>
          </a:xfrm>
          <a:prstGeom prst="rect">
            <a:avLst/>
          </a:prstGeom>
        </p:spPr>
      </p:pic>
      <p:pic>
        <p:nvPicPr>
          <p:cNvPr id="12" name="Picture 11">
            <a:extLst>
              <a:ext uri="{FF2B5EF4-FFF2-40B4-BE49-F238E27FC236}">
                <a16:creationId xmlns:a16="http://schemas.microsoft.com/office/drawing/2014/main" id="{6A57BBAB-3770-ADF4-C831-657551B425E5}"/>
              </a:ext>
            </a:extLst>
          </p:cNvPr>
          <p:cNvPicPr>
            <a:picLocks noChangeAspect="1"/>
          </p:cNvPicPr>
          <p:nvPr/>
        </p:nvPicPr>
        <p:blipFill>
          <a:blip r:embed="rId3"/>
          <a:stretch>
            <a:fillRect/>
          </a:stretch>
        </p:blipFill>
        <p:spPr>
          <a:xfrm>
            <a:off x="3399225" y="147278"/>
            <a:ext cx="2596188" cy="6267233"/>
          </a:xfrm>
          <a:prstGeom prst="rect">
            <a:avLst/>
          </a:prstGeom>
        </p:spPr>
      </p:pic>
      <p:pic>
        <p:nvPicPr>
          <p:cNvPr id="18" name="Picture 17">
            <a:extLst>
              <a:ext uri="{FF2B5EF4-FFF2-40B4-BE49-F238E27FC236}">
                <a16:creationId xmlns:a16="http://schemas.microsoft.com/office/drawing/2014/main" id="{4DF9076D-C9AE-C997-0960-8FFFEA63DD19}"/>
              </a:ext>
            </a:extLst>
          </p:cNvPr>
          <p:cNvPicPr>
            <a:picLocks noChangeAspect="1"/>
          </p:cNvPicPr>
          <p:nvPr/>
        </p:nvPicPr>
        <p:blipFill>
          <a:blip r:embed="rId4"/>
          <a:stretch>
            <a:fillRect/>
          </a:stretch>
        </p:blipFill>
        <p:spPr>
          <a:xfrm>
            <a:off x="6367911" y="100938"/>
            <a:ext cx="2650548" cy="6313574"/>
          </a:xfrm>
          <a:prstGeom prst="rect">
            <a:avLst/>
          </a:prstGeom>
        </p:spPr>
      </p:pic>
      <p:pic>
        <p:nvPicPr>
          <p:cNvPr id="4" name="Picture 3">
            <a:extLst>
              <a:ext uri="{FF2B5EF4-FFF2-40B4-BE49-F238E27FC236}">
                <a16:creationId xmlns:a16="http://schemas.microsoft.com/office/drawing/2014/main" id="{BC048C16-189D-C525-D57F-45FDB2DDA2F8}"/>
              </a:ext>
            </a:extLst>
          </p:cNvPr>
          <p:cNvPicPr>
            <a:picLocks noChangeAspect="1"/>
          </p:cNvPicPr>
          <p:nvPr/>
        </p:nvPicPr>
        <p:blipFill>
          <a:blip r:embed="rId5"/>
          <a:stretch>
            <a:fillRect/>
          </a:stretch>
        </p:blipFill>
        <p:spPr>
          <a:xfrm>
            <a:off x="9289328" y="69923"/>
            <a:ext cx="2625796" cy="6267232"/>
          </a:xfrm>
          <a:prstGeom prst="rect">
            <a:avLst/>
          </a:prstGeom>
        </p:spPr>
      </p:pic>
    </p:spTree>
    <p:extLst>
      <p:ext uri="{BB962C8B-B14F-4D97-AF65-F5344CB8AC3E}">
        <p14:creationId xmlns:p14="http://schemas.microsoft.com/office/powerpoint/2010/main" val="20485625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1203241" y="5355795"/>
            <a:ext cx="6694370" cy="1038459"/>
          </a:xfrm>
        </p:spPr>
        <p:txBody>
          <a:bodyPr vert="horz" lIns="91440" tIns="45720" rIns="91440" bIns="45720" rtlCol="0" anchor="ctr">
            <a:normAutofit fontScale="90000"/>
          </a:bodyPr>
          <a:lstStyle/>
          <a:p>
            <a:pPr algn="ctr"/>
            <a:r>
              <a:rPr lang="en-US" spc="200" dirty="0" err="1"/>
              <a:t>Clusterıng</a:t>
            </a:r>
            <a:r>
              <a:rPr lang="en-US" spc="200" dirty="0"/>
              <a:t> – EVALUATE THE MODEL</a:t>
            </a:r>
            <a:endParaRPr lang="en-US" kern="1200" cap="all" spc="200" baseline="0" dirty="0">
              <a:solidFill>
                <a:schemeClr val="tx1">
                  <a:lumMod val="95000"/>
                  <a:lumOff val="5000"/>
                </a:schemeClr>
              </a:solidFill>
              <a:latin typeface="+mj-lt"/>
              <a:ea typeface="+mj-ea"/>
              <a:cs typeface="+mj-cs"/>
            </a:endParaRP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502445" y="5012300"/>
            <a:ext cx="3315929" cy="1463040"/>
          </a:xfrm>
        </p:spPr>
        <p:txBody>
          <a:bodyPr vert="horz" lIns="91440" tIns="45720" rIns="91440" bIns="45720" rtlCol="0" anchor="ctr">
            <a:normAutofit/>
          </a:bodyPr>
          <a:lstStyle/>
          <a:p>
            <a:pPr marL="0" indent="0" algn="ctr">
              <a:lnSpc>
                <a:spcPct val="100000"/>
              </a:lnSpc>
              <a:spcBef>
                <a:spcPts val="0"/>
              </a:spcBef>
              <a:buNone/>
            </a:pPr>
            <a:r>
              <a:rPr lang="en-US" sz="2400" b="1" dirty="0">
                <a:solidFill>
                  <a:schemeClr val="tx1">
                    <a:lumMod val="95000"/>
                    <a:lumOff val="5000"/>
                  </a:schemeClr>
                </a:solidFill>
              </a:rPr>
              <a:t>CONCLUSIONS FROM COMPARISON</a:t>
            </a:r>
          </a:p>
        </p:txBody>
      </p:sp>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408874"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52EA4CBD-0E8E-89F9-F8F3-B839D7CF8B6C}"/>
              </a:ext>
            </a:extLst>
          </p:cNvPr>
          <p:cNvSpPr txBox="1"/>
          <p:nvPr/>
        </p:nvSpPr>
        <p:spPr>
          <a:xfrm>
            <a:off x="823892" y="227772"/>
            <a:ext cx="11299282" cy="5047536"/>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t>The </a:t>
            </a:r>
            <a:r>
              <a:rPr lang="en-US" sz="2000" dirty="0" err="1"/>
              <a:t>violinplots</a:t>
            </a:r>
            <a:r>
              <a:rPr lang="en-US" sz="2000" dirty="0"/>
              <a:t> verify our segmentations.</a:t>
            </a:r>
          </a:p>
          <a:p>
            <a:pPr marL="342900" indent="-342900">
              <a:buFont typeface="Wingdings" panose="05000000000000000000" pitchFamily="2" charset="2"/>
              <a:buChar char="ü"/>
            </a:pPr>
            <a:r>
              <a:rPr lang="en-US" sz="2000" dirty="0"/>
              <a:t>Clusters 3 &amp; 7 includes most valuable customers. These customers can be made more satisfied by some additional perks.</a:t>
            </a:r>
          </a:p>
          <a:p>
            <a:pPr marL="342900" indent="-342900">
              <a:buFont typeface="Wingdings" panose="05000000000000000000" pitchFamily="2" charset="2"/>
              <a:buChar char="ü"/>
            </a:pPr>
            <a:r>
              <a:rPr lang="en-US" sz="2000" dirty="0"/>
              <a:t>Clusters 2 &amp; 4 is the consistent customer mass of the store. Spending of these group can be increased by some ads &amp; campaigns. Emails, some cards by which they can use shopping cards or collaborations with some other brands can be applied on this segment.</a:t>
            </a:r>
          </a:p>
          <a:p>
            <a:pPr marL="342900" indent="-342900">
              <a:buFont typeface="Wingdings" panose="05000000000000000000" pitchFamily="2" charset="2"/>
              <a:buChar char="ü"/>
            </a:pPr>
            <a:r>
              <a:rPr lang="en-US" sz="2000" dirty="0"/>
              <a:t>Clusters 0,6 &amp; 1,5 are the ones with least contribution to monetary gains. Their mean spending is nearly 1/7 of the mean of other clusters combined. These are newer customers compared to others. More specific actions can be done about these:</a:t>
            </a:r>
          </a:p>
          <a:p>
            <a:pPr marL="800100" lvl="1" indent="-342900">
              <a:buFont typeface="Wingdings" panose="05000000000000000000" pitchFamily="2" charset="2"/>
              <a:buChar char="v"/>
            </a:pPr>
            <a:r>
              <a:rPr lang="en-US" sz="2000" dirty="0"/>
              <a:t>Location-specific ad &amp; campaigns</a:t>
            </a:r>
          </a:p>
          <a:p>
            <a:pPr marL="800100" lvl="1" indent="-342900">
              <a:buFont typeface="Wingdings" panose="05000000000000000000" pitchFamily="2" charset="2"/>
              <a:buChar char="v"/>
            </a:pPr>
            <a:r>
              <a:rPr lang="en-US" sz="2000" dirty="0"/>
              <a:t>Product-specific ad &amp; campaigns</a:t>
            </a:r>
          </a:p>
          <a:p>
            <a:pPr marL="800100" lvl="1" indent="-342900">
              <a:buFont typeface="Wingdings" panose="05000000000000000000" pitchFamily="2" charset="2"/>
              <a:buChar char="v"/>
            </a:pPr>
            <a:r>
              <a:rPr lang="en-US" sz="2000" dirty="0"/>
              <a:t>The shopping times of these customers can be tracked and actions can be taken for those periods.</a:t>
            </a:r>
          </a:p>
          <a:p>
            <a:pPr marL="800100" lvl="1" indent="-342900">
              <a:buFont typeface="Wingdings" panose="05000000000000000000" pitchFamily="2" charset="2"/>
              <a:buChar char="v"/>
            </a:pPr>
            <a:r>
              <a:rPr lang="en-US" sz="2000" dirty="0"/>
              <a:t>The businesses of competitors in the related regions can be analyzed.</a:t>
            </a:r>
          </a:p>
          <a:p>
            <a:pPr marL="342900" indent="-342900">
              <a:buFont typeface="Wingdings" panose="05000000000000000000" pitchFamily="2" charset="2"/>
              <a:buChar char="ü"/>
            </a:pPr>
            <a:r>
              <a:rPr lang="en-US" sz="2000" dirty="0"/>
              <a:t>If products bought by lowest recency segment are unique to that segment or belongs that with highest proportion they can be simply removed to decrease spending by the store.</a:t>
            </a:r>
          </a:p>
          <a:p>
            <a:endParaRPr lang="en-US" sz="2200" dirty="0"/>
          </a:p>
        </p:txBody>
      </p:sp>
    </p:spTree>
    <p:extLst>
      <p:ext uri="{BB962C8B-B14F-4D97-AF65-F5344CB8AC3E}">
        <p14:creationId xmlns:p14="http://schemas.microsoft.com/office/powerpoint/2010/main" val="20935858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1203241" y="5355795"/>
            <a:ext cx="6694370" cy="1038459"/>
          </a:xfrm>
        </p:spPr>
        <p:txBody>
          <a:bodyPr vert="horz" lIns="91440" tIns="45720" rIns="91440" bIns="45720" rtlCol="0" anchor="ctr">
            <a:normAutofit fontScale="90000"/>
          </a:bodyPr>
          <a:lstStyle/>
          <a:p>
            <a:pPr algn="ctr"/>
            <a:r>
              <a:rPr lang="en-US" spc="200" dirty="0" err="1"/>
              <a:t>Clusterıng</a:t>
            </a:r>
            <a:r>
              <a:rPr lang="en-US" spc="200" dirty="0"/>
              <a:t> – EVALUATE THE MODEL</a:t>
            </a:r>
            <a:endParaRPr lang="en-US" kern="1200" cap="all" spc="200" baseline="0" dirty="0">
              <a:solidFill>
                <a:schemeClr val="tx1">
                  <a:lumMod val="95000"/>
                  <a:lumOff val="5000"/>
                </a:schemeClr>
              </a:solidFill>
              <a:latin typeface="+mj-lt"/>
              <a:ea typeface="+mj-ea"/>
              <a:cs typeface="+mj-cs"/>
            </a:endParaRP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502445" y="5012300"/>
            <a:ext cx="3315929" cy="1463040"/>
          </a:xfrm>
        </p:spPr>
        <p:txBody>
          <a:bodyPr vert="horz" lIns="91440" tIns="45720" rIns="91440" bIns="45720" rtlCol="0" anchor="ctr">
            <a:normAutofit/>
          </a:bodyPr>
          <a:lstStyle/>
          <a:p>
            <a:pPr marL="0" indent="0" algn="ctr">
              <a:lnSpc>
                <a:spcPct val="100000"/>
              </a:lnSpc>
              <a:spcBef>
                <a:spcPts val="0"/>
              </a:spcBef>
              <a:buNone/>
            </a:pPr>
            <a:r>
              <a:rPr lang="en-US" sz="2400" b="1" dirty="0">
                <a:solidFill>
                  <a:schemeClr val="tx1">
                    <a:lumMod val="95000"/>
                    <a:lumOff val="5000"/>
                  </a:schemeClr>
                </a:solidFill>
              </a:rPr>
              <a:t>PCA </a:t>
            </a:r>
          </a:p>
          <a:p>
            <a:pPr marL="0" indent="0" algn="ctr">
              <a:lnSpc>
                <a:spcPct val="100000"/>
              </a:lnSpc>
              <a:spcBef>
                <a:spcPts val="0"/>
              </a:spcBef>
              <a:buNone/>
            </a:pPr>
            <a:r>
              <a:rPr lang="en-US" sz="2400" b="1" dirty="0">
                <a:solidFill>
                  <a:schemeClr val="tx1">
                    <a:lumMod val="95000"/>
                    <a:lumOff val="5000"/>
                  </a:schemeClr>
                </a:solidFill>
              </a:rPr>
              <a:t>-</a:t>
            </a:r>
          </a:p>
          <a:p>
            <a:pPr marL="0" indent="0" algn="ctr">
              <a:lnSpc>
                <a:spcPct val="100000"/>
              </a:lnSpc>
              <a:spcBef>
                <a:spcPts val="0"/>
              </a:spcBef>
              <a:buNone/>
            </a:pPr>
            <a:r>
              <a:rPr lang="en-US" sz="2400" b="1" dirty="0">
                <a:solidFill>
                  <a:schemeClr val="tx1">
                    <a:lumMod val="95000"/>
                    <a:lumOff val="5000"/>
                  </a:schemeClr>
                </a:solidFill>
              </a:rPr>
              <a:t>SCREE PLOT</a:t>
            </a:r>
          </a:p>
        </p:txBody>
      </p:sp>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408874"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52EA4CBD-0E8E-89F9-F8F3-B839D7CF8B6C}"/>
              </a:ext>
            </a:extLst>
          </p:cNvPr>
          <p:cNvSpPr txBox="1"/>
          <p:nvPr/>
        </p:nvSpPr>
        <p:spPr>
          <a:xfrm>
            <a:off x="8278761" y="374458"/>
            <a:ext cx="2989006" cy="1446550"/>
          </a:xfrm>
          <a:prstGeom prst="rect">
            <a:avLst/>
          </a:prstGeom>
          <a:noFill/>
        </p:spPr>
        <p:txBody>
          <a:bodyPr wrap="square" rtlCol="0">
            <a:spAutoFit/>
          </a:bodyPr>
          <a:lstStyle/>
          <a:p>
            <a:pPr marL="342900" indent="-342900">
              <a:buFont typeface="Wingdings" panose="05000000000000000000" pitchFamily="2" charset="2"/>
              <a:buChar char="ü"/>
            </a:pPr>
            <a:r>
              <a:rPr lang="en-US" sz="2200" dirty="0"/>
              <a:t>By following Cattell’s scree test, we choose 2-D PCA because the first bend occurs at 2.</a:t>
            </a:r>
          </a:p>
        </p:txBody>
      </p:sp>
      <p:pic>
        <p:nvPicPr>
          <p:cNvPr id="8" name="Picture 7">
            <a:extLst>
              <a:ext uri="{FF2B5EF4-FFF2-40B4-BE49-F238E27FC236}">
                <a16:creationId xmlns:a16="http://schemas.microsoft.com/office/drawing/2014/main" id="{C6A9843B-188A-C17A-B6D8-65EA91F210A1}"/>
              </a:ext>
            </a:extLst>
          </p:cNvPr>
          <p:cNvPicPr>
            <a:picLocks noChangeAspect="1"/>
          </p:cNvPicPr>
          <p:nvPr/>
        </p:nvPicPr>
        <p:blipFill>
          <a:blip r:embed="rId2"/>
          <a:stretch>
            <a:fillRect/>
          </a:stretch>
        </p:blipFill>
        <p:spPr>
          <a:xfrm>
            <a:off x="1203241" y="227772"/>
            <a:ext cx="5720872" cy="4472047"/>
          </a:xfrm>
          <a:prstGeom prst="rect">
            <a:avLst/>
          </a:prstGeom>
        </p:spPr>
      </p:pic>
    </p:spTree>
    <p:extLst>
      <p:ext uri="{BB962C8B-B14F-4D97-AF65-F5344CB8AC3E}">
        <p14:creationId xmlns:p14="http://schemas.microsoft.com/office/powerpoint/2010/main" val="26470210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480-1DDF-8B8C-D961-699654F92253}"/>
              </a:ext>
            </a:extLst>
          </p:cNvPr>
          <p:cNvSpPr>
            <a:spLocks noGrp="1"/>
          </p:cNvSpPr>
          <p:nvPr>
            <p:ph type="title"/>
          </p:nvPr>
        </p:nvSpPr>
        <p:spPr>
          <a:xfrm>
            <a:off x="1203241" y="5355795"/>
            <a:ext cx="6694370" cy="1038459"/>
          </a:xfrm>
        </p:spPr>
        <p:txBody>
          <a:bodyPr vert="horz" lIns="91440" tIns="45720" rIns="91440" bIns="45720" rtlCol="0" anchor="ctr">
            <a:normAutofit fontScale="90000"/>
          </a:bodyPr>
          <a:lstStyle/>
          <a:p>
            <a:pPr algn="ctr"/>
            <a:r>
              <a:rPr lang="en-US" spc="200" dirty="0" err="1"/>
              <a:t>Clusterıng</a:t>
            </a:r>
            <a:r>
              <a:rPr lang="en-US" spc="200" dirty="0"/>
              <a:t> – EVALUATE THE MODEL</a:t>
            </a:r>
            <a:endParaRPr lang="en-US" kern="1200" cap="all" spc="200" baseline="0" dirty="0">
              <a:solidFill>
                <a:schemeClr val="tx1">
                  <a:lumMod val="95000"/>
                  <a:lumOff val="5000"/>
                </a:schemeClr>
              </a:solidFill>
              <a:latin typeface="+mj-lt"/>
              <a:ea typeface="+mj-ea"/>
              <a:cs typeface="+mj-cs"/>
            </a:endParaRPr>
          </a:p>
        </p:txBody>
      </p:sp>
      <p:sp>
        <p:nvSpPr>
          <p:cNvPr id="3" name="Content Placeholder 2">
            <a:extLst>
              <a:ext uri="{FF2B5EF4-FFF2-40B4-BE49-F238E27FC236}">
                <a16:creationId xmlns:a16="http://schemas.microsoft.com/office/drawing/2014/main" id="{C5BC6E7F-498F-F45A-B5FE-09549D499D1A}"/>
              </a:ext>
            </a:extLst>
          </p:cNvPr>
          <p:cNvSpPr>
            <a:spLocks noGrp="1"/>
          </p:cNvSpPr>
          <p:nvPr>
            <p:ph idx="1"/>
          </p:nvPr>
        </p:nvSpPr>
        <p:spPr>
          <a:xfrm>
            <a:off x="8502445" y="5012300"/>
            <a:ext cx="3315929" cy="1463040"/>
          </a:xfrm>
        </p:spPr>
        <p:txBody>
          <a:bodyPr vert="horz" lIns="91440" tIns="45720" rIns="91440" bIns="45720" rtlCol="0" anchor="ctr">
            <a:normAutofit/>
          </a:bodyPr>
          <a:lstStyle/>
          <a:p>
            <a:pPr marL="0" indent="0" algn="ctr">
              <a:lnSpc>
                <a:spcPct val="100000"/>
              </a:lnSpc>
              <a:spcBef>
                <a:spcPts val="0"/>
              </a:spcBef>
              <a:buNone/>
            </a:pPr>
            <a:r>
              <a:rPr lang="en-US" sz="2400" b="1" dirty="0">
                <a:solidFill>
                  <a:schemeClr val="tx1">
                    <a:lumMod val="95000"/>
                    <a:lumOff val="5000"/>
                  </a:schemeClr>
                </a:solidFill>
              </a:rPr>
              <a:t>PERFORM PCA</a:t>
            </a:r>
          </a:p>
        </p:txBody>
      </p:sp>
      <p:cxnSp>
        <p:nvCxnSpPr>
          <p:cNvPr id="9" name="Straight Connector 8">
            <a:extLst>
              <a:ext uri="{FF2B5EF4-FFF2-40B4-BE49-F238E27FC236}">
                <a16:creationId xmlns:a16="http://schemas.microsoft.com/office/drawing/2014/main" id="{70661E91-07F5-C6D0-E576-FCBBCE3FFBEE}"/>
              </a:ext>
            </a:extLst>
          </p:cNvPr>
          <p:cNvCxnSpPr>
            <a:cxnSpLocks/>
          </p:cNvCxnSpPr>
          <p:nvPr/>
        </p:nvCxnSpPr>
        <p:spPr>
          <a:xfrm>
            <a:off x="8408874" y="5355795"/>
            <a:ext cx="0" cy="809031"/>
          </a:xfrm>
          <a:prstGeom prst="line">
            <a:avLst/>
          </a:prstGeom>
          <a:ln w="19050">
            <a:solidFill>
              <a:srgbClr val="0070C0"/>
            </a:solidFill>
          </a:ln>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78B72C23-408C-D9F5-316E-812C4E6535C6}"/>
              </a:ext>
            </a:extLst>
          </p:cNvPr>
          <p:cNvPicPr>
            <a:picLocks noChangeAspect="1"/>
          </p:cNvPicPr>
          <p:nvPr/>
        </p:nvPicPr>
        <p:blipFill>
          <a:blip r:embed="rId2"/>
          <a:stretch>
            <a:fillRect/>
          </a:stretch>
        </p:blipFill>
        <p:spPr>
          <a:xfrm>
            <a:off x="201897" y="276612"/>
            <a:ext cx="6694369" cy="4951500"/>
          </a:xfrm>
          <a:prstGeom prst="rect">
            <a:avLst/>
          </a:prstGeom>
        </p:spPr>
      </p:pic>
      <p:sp>
        <p:nvSpPr>
          <p:cNvPr id="4" name="TextBox 3">
            <a:extLst>
              <a:ext uri="{FF2B5EF4-FFF2-40B4-BE49-F238E27FC236}">
                <a16:creationId xmlns:a16="http://schemas.microsoft.com/office/drawing/2014/main" id="{B5B87FD8-5831-2892-700B-80092A5F8572}"/>
              </a:ext>
            </a:extLst>
          </p:cNvPr>
          <p:cNvSpPr txBox="1"/>
          <p:nvPr/>
        </p:nvSpPr>
        <p:spPr>
          <a:xfrm>
            <a:off x="7108723" y="276612"/>
            <a:ext cx="4546189" cy="3477875"/>
          </a:xfrm>
          <a:prstGeom prst="rect">
            <a:avLst/>
          </a:prstGeom>
          <a:noFill/>
        </p:spPr>
        <p:txBody>
          <a:bodyPr wrap="square" rtlCol="0">
            <a:spAutoFit/>
          </a:bodyPr>
          <a:lstStyle/>
          <a:p>
            <a:pPr marL="342900" indent="-342900">
              <a:buFont typeface="Wingdings" panose="05000000000000000000" pitchFamily="2" charset="2"/>
              <a:buChar char="ü"/>
            </a:pPr>
            <a:r>
              <a:rPr lang="en-US" sz="2200" dirty="0"/>
              <a:t>As we see in PCA plot, segments can be taken as 3&amp;7, 2&amp;4 and 1&amp;5&amp;0&amp;6. Another choice is that 7, 3, 2&amp;4, 1&amp;5 and 0&amp;6. Some other combinations can be taken into account of course. This choice  relates with different aspects of business-decision makings and needs further analysis in terms of business costs.</a:t>
            </a:r>
          </a:p>
        </p:txBody>
      </p:sp>
    </p:spTree>
    <p:extLst>
      <p:ext uri="{BB962C8B-B14F-4D97-AF65-F5344CB8AC3E}">
        <p14:creationId xmlns:p14="http://schemas.microsoft.com/office/powerpoint/2010/main" val="23220838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DF28A-1AFE-0413-17CA-34B459AEFE18}"/>
              </a:ext>
            </a:extLst>
          </p:cNvPr>
          <p:cNvSpPr>
            <a:spLocks noGrp="1"/>
          </p:cNvSpPr>
          <p:nvPr>
            <p:ph type="title" idx="4294967295"/>
          </p:nvPr>
        </p:nvSpPr>
        <p:spPr>
          <a:xfrm>
            <a:off x="0" y="2679700"/>
            <a:ext cx="12192000" cy="1498600"/>
          </a:xfrm>
        </p:spPr>
        <p:txBody>
          <a:bodyPr/>
          <a:lstStyle/>
          <a:p>
            <a:pPr algn="ctr"/>
            <a:r>
              <a:rPr lang="en-US" dirty="0"/>
              <a:t>CONCLUSION</a:t>
            </a:r>
          </a:p>
        </p:txBody>
      </p:sp>
    </p:spTree>
    <p:extLst>
      <p:ext uri="{BB962C8B-B14F-4D97-AF65-F5344CB8AC3E}">
        <p14:creationId xmlns:p14="http://schemas.microsoft.com/office/powerpoint/2010/main" val="11124816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B74872-0380-6A6B-AC1B-545D8606122A}"/>
              </a:ext>
            </a:extLst>
          </p:cNvPr>
          <p:cNvSpPr txBox="1"/>
          <p:nvPr/>
        </p:nvSpPr>
        <p:spPr>
          <a:xfrm>
            <a:off x="796413" y="827458"/>
            <a:ext cx="11267768" cy="5001369"/>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US" sz="2200" dirty="0"/>
              <a:t>Our project goal was to create three machine learning models to predict customer churn and spending and provide a customer segmentation for business purposes.</a:t>
            </a:r>
          </a:p>
          <a:p>
            <a:pPr marL="342900" indent="-342900">
              <a:lnSpc>
                <a:spcPct val="150000"/>
              </a:lnSpc>
              <a:buFont typeface="Wingdings" panose="05000000000000000000" pitchFamily="2" charset="2"/>
              <a:buChar char="ü"/>
            </a:pPr>
            <a:r>
              <a:rPr lang="en-US" sz="2200" dirty="0"/>
              <a:t>There are 3 main customer segmentations to treat differently.</a:t>
            </a:r>
          </a:p>
          <a:p>
            <a:pPr marL="342900" indent="-342900">
              <a:lnSpc>
                <a:spcPct val="150000"/>
              </a:lnSpc>
              <a:buFont typeface="Wingdings" panose="05000000000000000000" pitchFamily="2" charset="2"/>
              <a:buChar char="ü"/>
            </a:pPr>
            <a:r>
              <a:rPr lang="en-US" sz="2200" dirty="0"/>
              <a:t>The heaviest customer activity happens during fall term most of the gain comes from customer segments 3&amp;7.</a:t>
            </a:r>
          </a:p>
          <a:p>
            <a:pPr marL="342900" indent="-342900">
              <a:lnSpc>
                <a:spcPct val="150000"/>
              </a:lnSpc>
              <a:buFont typeface="Wingdings" panose="05000000000000000000" pitchFamily="2" charset="2"/>
              <a:buChar char="ü"/>
            </a:pPr>
            <a:r>
              <a:rPr lang="en-US" sz="2200" dirty="0"/>
              <a:t>Our prediction models have some limitations and biases. The data should be increased and further optimizations could be processed on model. Some validation techniques omitted because of time concerns and this brings some misleading scores.</a:t>
            </a:r>
          </a:p>
          <a:p>
            <a:pPr marL="342900" indent="-342900">
              <a:lnSpc>
                <a:spcPct val="150000"/>
              </a:lnSpc>
              <a:buFont typeface="Wingdings" panose="05000000000000000000" pitchFamily="2" charset="2"/>
              <a:buChar char="ü"/>
            </a:pPr>
            <a:r>
              <a:rPr lang="en-US" sz="2200" dirty="0"/>
              <a:t>Overall, our models can be beneficial with some little improvements.</a:t>
            </a:r>
          </a:p>
          <a:p>
            <a:pPr marL="342900" indent="-342900">
              <a:buFont typeface="Wingdings" panose="05000000000000000000" pitchFamily="2" charset="2"/>
              <a:buChar char="ü"/>
            </a:pPr>
            <a:endParaRPr lang="en-US" sz="2200" dirty="0"/>
          </a:p>
        </p:txBody>
      </p:sp>
    </p:spTree>
    <p:extLst>
      <p:ext uri="{BB962C8B-B14F-4D97-AF65-F5344CB8AC3E}">
        <p14:creationId xmlns:p14="http://schemas.microsoft.com/office/powerpoint/2010/main" val="4237114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36503-2B5C-5EFD-D6F9-E4DCF06758A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8DD773AE-B0D4-1AFB-48E1-702ABD1B8ABA}"/>
              </a:ext>
            </a:extLst>
          </p:cNvPr>
          <p:cNvSpPr>
            <a:spLocks noGrp="1"/>
          </p:cNvSpPr>
          <p:nvPr>
            <p:ph idx="1"/>
          </p:nvPr>
        </p:nvSpPr>
        <p:spPr/>
        <p:txBody>
          <a:bodyPr/>
          <a:lstStyle/>
          <a:p>
            <a:pPr marL="285750" lvl="1" indent="-285750">
              <a:lnSpc>
                <a:spcPct val="100000"/>
              </a:lnSpc>
              <a:spcBef>
                <a:spcPts val="1200"/>
              </a:spcBef>
              <a:spcAft>
                <a:spcPts val="200"/>
              </a:spcAft>
              <a:buSzPct val="100000"/>
              <a:buFont typeface="Wingdings" panose="05000000000000000000" pitchFamily="2" charset="2"/>
              <a:buChar char="q"/>
            </a:pPr>
            <a:r>
              <a:rPr lang="en-US" b="1" dirty="0">
                <a:latin typeface="Aptos" panose="020B0004020202020204" pitchFamily="34" charset="0"/>
                <a:cs typeface="Mangal" panose="020B0502040204020203" pitchFamily="18" charset="0"/>
              </a:rPr>
              <a:t>During the ETL process</a:t>
            </a:r>
            <a:r>
              <a:rPr lang="en-US" dirty="0">
                <a:latin typeface="Aptos" panose="020B0004020202020204" pitchFamily="34" charset="0"/>
                <a:cs typeface="Mangal" panose="020B0502040204020203" pitchFamily="18" charset="0"/>
              </a:rPr>
              <a:t>, we extracted data from the organization’s database, aggregating stock descriptions and online retail history tables. We identified and fixed corrupted or unusable data and performed necessary data type conversions.</a:t>
            </a:r>
          </a:p>
          <a:p>
            <a:pPr marL="285750" lvl="1" indent="-285750">
              <a:lnSpc>
                <a:spcPct val="100000"/>
              </a:lnSpc>
              <a:spcBef>
                <a:spcPts val="1200"/>
              </a:spcBef>
              <a:spcAft>
                <a:spcPts val="200"/>
              </a:spcAft>
              <a:buSzPct val="100000"/>
              <a:buFont typeface="Wingdings" panose="05000000000000000000" pitchFamily="2" charset="2"/>
              <a:buChar char="q"/>
            </a:pPr>
            <a:r>
              <a:rPr lang="en-US" b="1" dirty="0">
                <a:latin typeface="Aptos" panose="020B0004020202020204" pitchFamily="34" charset="0"/>
                <a:cs typeface="Mangal" panose="020B0502040204020203" pitchFamily="18" charset="0"/>
              </a:rPr>
              <a:t>In the analysis phase</a:t>
            </a:r>
            <a:r>
              <a:rPr lang="en-US" dirty="0">
                <a:latin typeface="Aptos" panose="020B0004020202020204" pitchFamily="34" charset="0"/>
                <a:cs typeface="Mangal" panose="020B0502040204020203" pitchFamily="18" charset="0"/>
              </a:rPr>
              <a:t>, we first focused on price data. Next, we examined correlations between all numeric variables and their distributions and analyzed time-series data. At the end of the analysis, we corrected any remaining data issues like outliers.</a:t>
            </a:r>
          </a:p>
          <a:p>
            <a:pPr marL="285750" lvl="1" indent="-285750">
              <a:lnSpc>
                <a:spcPct val="100000"/>
              </a:lnSpc>
              <a:spcBef>
                <a:spcPts val="1200"/>
              </a:spcBef>
              <a:spcAft>
                <a:spcPts val="200"/>
              </a:spcAft>
              <a:buSzPct val="100000"/>
              <a:buFont typeface="Wingdings" panose="05000000000000000000" pitchFamily="2" charset="2"/>
              <a:buChar char="q"/>
            </a:pPr>
            <a:r>
              <a:rPr lang="en-US" b="1" dirty="0">
                <a:latin typeface="Aptos" panose="020B0004020202020204" pitchFamily="34" charset="0"/>
                <a:cs typeface="Mangal" panose="020B0502040204020203" pitchFamily="18" charset="0"/>
              </a:rPr>
              <a:t>To prepare the dataset for the machine learning process</a:t>
            </a:r>
            <a:r>
              <a:rPr lang="en-US" dirty="0">
                <a:latin typeface="Aptos" panose="020B0004020202020204" pitchFamily="34" charset="0"/>
                <a:cs typeface="Mangal" panose="020B0502040204020203" pitchFamily="18" charset="0"/>
              </a:rPr>
              <a:t>, we generated new features from the existing data and indexed them by customer IDs. We also integrated customer churn and tenure data obtained from the organization’s database.</a:t>
            </a:r>
          </a:p>
        </p:txBody>
      </p:sp>
    </p:spTree>
    <p:extLst>
      <p:ext uri="{BB962C8B-B14F-4D97-AF65-F5344CB8AC3E}">
        <p14:creationId xmlns:p14="http://schemas.microsoft.com/office/powerpoint/2010/main" val="35794140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5DD4C0-E790-6CDD-279E-2D2CC6253270}"/>
              </a:ext>
            </a:extLst>
          </p:cNvPr>
          <p:cNvSpPr>
            <a:spLocks noGrp="1"/>
          </p:cNvSpPr>
          <p:nvPr>
            <p:ph type="title"/>
          </p:nvPr>
        </p:nvSpPr>
        <p:spPr/>
        <p:txBody>
          <a:bodyPr/>
          <a:lstStyle/>
          <a:p>
            <a:r>
              <a:rPr lang="en-US" dirty="0"/>
              <a:t>APPENDIX</a:t>
            </a:r>
          </a:p>
        </p:txBody>
      </p:sp>
      <p:sp>
        <p:nvSpPr>
          <p:cNvPr id="4" name="Content Placeholder 3">
            <a:extLst>
              <a:ext uri="{FF2B5EF4-FFF2-40B4-BE49-F238E27FC236}">
                <a16:creationId xmlns:a16="http://schemas.microsoft.com/office/drawing/2014/main" id="{4109CD61-F66E-80BB-492B-632F696F9189}"/>
              </a:ext>
            </a:extLst>
          </p:cNvPr>
          <p:cNvSpPr>
            <a:spLocks noGrp="1"/>
          </p:cNvSpPr>
          <p:nvPr>
            <p:ph idx="1"/>
          </p:nvPr>
        </p:nvSpPr>
        <p:spPr/>
        <p:txBody>
          <a:bodyPr/>
          <a:lstStyle/>
          <a:p>
            <a:pPr>
              <a:buFont typeface="Wingdings" panose="05000000000000000000" pitchFamily="2" charset="2"/>
              <a:buChar char="q"/>
            </a:pPr>
            <a:r>
              <a:rPr lang="en-US" dirty="0"/>
              <a:t> </a:t>
            </a:r>
            <a:r>
              <a:rPr lang="en-US" dirty="0">
                <a:hlinkClick r:id="rId2"/>
              </a:rPr>
              <a:t>GitHub Repo</a:t>
            </a:r>
            <a:endParaRPr lang="en-US" dirty="0"/>
          </a:p>
          <a:p>
            <a:pPr>
              <a:buFont typeface="Wingdings" panose="05000000000000000000" pitchFamily="2" charset="2"/>
              <a:buChar char="q"/>
            </a:pPr>
            <a:r>
              <a:rPr lang="en-US" dirty="0"/>
              <a:t> Evaluating Classification Models: </a:t>
            </a:r>
            <a:r>
              <a:rPr lang="en-US" dirty="0">
                <a:hlinkClick r:id="rId3"/>
              </a:rPr>
              <a:t>1</a:t>
            </a:r>
            <a:r>
              <a:rPr lang="en-US" dirty="0"/>
              <a:t> </a:t>
            </a:r>
            <a:r>
              <a:rPr lang="en-US" dirty="0">
                <a:hlinkClick r:id="rId4"/>
              </a:rPr>
              <a:t>2</a:t>
            </a:r>
            <a:r>
              <a:rPr lang="en-US" dirty="0"/>
              <a:t> </a:t>
            </a:r>
            <a:r>
              <a:rPr lang="en-US" dirty="0">
                <a:hlinkClick r:id="rId5"/>
              </a:rPr>
              <a:t>3</a:t>
            </a:r>
            <a:endParaRPr lang="en-US" dirty="0"/>
          </a:p>
          <a:p>
            <a:pPr>
              <a:buFont typeface="Wingdings" panose="05000000000000000000" pitchFamily="2" charset="2"/>
              <a:buChar char="q"/>
            </a:pPr>
            <a:r>
              <a:rPr lang="en-US" dirty="0"/>
              <a:t> Imbalanced Classification: </a:t>
            </a:r>
            <a:r>
              <a:rPr lang="en-US" dirty="0">
                <a:hlinkClick r:id="rId6"/>
              </a:rPr>
              <a:t>1</a:t>
            </a:r>
            <a:endParaRPr lang="en-US" dirty="0"/>
          </a:p>
          <a:p>
            <a:pPr>
              <a:buFont typeface="Wingdings" panose="05000000000000000000" pitchFamily="2" charset="2"/>
              <a:buChar char="q"/>
            </a:pPr>
            <a:r>
              <a:rPr lang="en-US" dirty="0"/>
              <a:t> Overfitting: </a:t>
            </a:r>
            <a:r>
              <a:rPr lang="en-US" dirty="0">
                <a:hlinkClick r:id="rId7"/>
              </a:rPr>
              <a:t>1</a:t>
            </a:r>
            <a:endParaRPr lang="en-US" dirty="0"/>
          </a:p>
          <a:p>
            <a:pPr>
              <a:buFont typeface="Wingdings" panose="05000000000000000000" pitchFamily="2" charset="2"/>
              <a:buChar char="q"/>
            </a:pPr>
            <a:r>
              <a:rPr lang="en-US" dirty="0"/>
              <a:t> </a:t>
            </a:r>
            <a:r>
              <a:rPr lang="en-US" dirty="0" err="1"/>
              <a:t>Hyperopt</a:t>
            </a:r>
            <a:r>
              <a:rPr lang="en-US" dirty="0"/>
              <a:t>: </a:t>
            </a:r>
            <a:r>
              <a:rPr lang="en-US" dirty="0">
                <a:hlinkClick r:id="rId8"/>
              </a:rPr>
              <a:t>1</a:t>
            </a:r>
            <a:endParaRPr lang="en-US" dirty="0"/>
          </a:p>
          <a:p>
            <a:pPr>
              <a:buFont typeface="Wingdings" panose="05000000000000000000" pitchFamily="2" charset="2"/>
              <a:buChar char="q"/>
            </a:pPr>
            <a:r>
              <a:rPr lang="en-US" dirty="0"/>
              <a:t> Lift Charts: </a:t>
            </a:r>
            <a:r>
              <a:rPr lang="en-US" dirty="0">
                <a:hlinkClick r:id="rId9"/>
              </a:rPr>
              <a:t>1</a:t>
            </a:r>
            <a:endParaRPr lang="en-US" dirty="0"/>
          </a:p>
          <a:p>
            <a:pPr>
              <a:buFont typeface="Wingdings" panose="05000000000000000000" pitchFamily="2" charset="2"/>
              <a:buChar char="q"/>
            </a:pPr>
            <a:r>
              <a:rPr lang="en-US" dirty="0"/>
              <a:t> ML Pipelines: </a:t>
            </a:r>
            <a:r>
              <a:rPr lang="en-US" dirty="0">
                <a:hlinkClick r:id="rId10"/>
              </a:rPr>
              <a:t>1</a:t>
            </a:r>
            <a:r>
              <a:rPr lang="en-US" dirty="0"/>
              <a:t> </a:t>
            </a:r>
            <a:r>
              <a:rPr lang="en-US" dirty="0">
                <a:hlinkClick r:id="rId11"/>
              </a:rPr>
              <a:t>2</a:t>
            </a:r>
            <a:endParaRPr lang="en-US" dirty="0"/>
          </a:p>
          <a:p>
            <a:pPr>
              <a:buFont typeface="Wingdings" panose="05000000000000000000" pitchFamily="2" charset="2"/>
              <a:buChar char="q"/>
            </a:pPr>
            <a:r>
              <a:rPr lang="en-US" dirty="0"/>
              <a:t> PCA: </a:t>
            </a:r>
            <a:r>
              <a:rPr lang="en-US" dirty="0">
                <a:hlinkClick r:id="rId12"/>
              </a:rPr>
              <a:t>1</a:t>
            </a:r>
            <a:r>
              <a:rPr lang="en-US" dirty="0"/>
              <a:t> </a:t>
            </a:r>
            <a:r>
              <a:rPr lang="en-US" dirty="0">
                <a:hlinkClick r:id="rId13"/>
              </a:rPr>
              <a:t>2</a:t>
            </a:r>
            <a:r>
              <a:rPr lang="en-US" dirty="0"/>
              <a:t> </a:t>
            </a:r>
            <a:r>
              <a:rPr lang="en-US" dirty="0">
                <a:hlinkClick r:id="rId14"/>
              </a:rPr>
              <a:t>3</a:t>
            </a: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None/>
            </a:pPr>
            <a:endParaRPr lang="en-US" dirty="0"/>
          </a:p>
        </p:txBody>
      </p:sp>
    </p:spTree>
    <p:extLst>
      <p:ext uri="{BB962C8B-B14F-4D97-AF65-F5344CB8AC3E}">
        <p14:creationId xmlns:p14="http://schemas.microsoft.com/office/powerpoint/2010/main" val="15480388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08B25-0326-BA90-1A3B-909484388539}"/>
              </a:ext>
            </a:extLst>
          </p:cNvPr>
          <p:cNvSpPr txBox="1">
            <a:spLocks/>
          </p:cNvSpPr>
          <p:nvPr/>
        </p:nvSpPr>
        <p:spPr>
          <a:xfrm>
            <a:off x="0" y="2679700"/>
            <a:ext cx="12192000" cy="1498600"/>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dirty="0"/>
              <a:t>THANK YOU</a:t>
            </a:r>
          </a:p>
        </p:txBody>
      </p:sp>
    </p:spTree>
    <p:extLst>
      <p:ext uri="{BB962C8B-B14F-4D97-AF65-F5344CB8AC3E}">
        <p14:creationId xmlns:p14="http://schemas.microsoft.com/office/powerpoint/2010/main" val="1764236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8A9A5-6DF4-D1C1-22D5-A1F6582D5A9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B8E909EB-E17C-B29D-48F4-B9088F2393F6}"/>
              </a:ext>
            </a:extLst>
          </p:cNvPr>
          <p:cNvSpPr>
            <a:spLocks noGrp="1"/>
          </p:cNvSpPr>
          <p:nvPr>
            <p:ph idx="1"/>
          </p:nvPr>
        </p:nvSpPr>
        <p:spPr>
          <a:xfrm>
            <a:off x="653337" y="1950079"/>
            <a:ext cx="10461654" cy="4529650"/>
          </a:xfrm>
        </p:spPr>
        <p:txBody>
          <a:bodyPr>
            <a:normAutofit fontScale="77500" lnSpcReduction="20000"/>
          </a:bodyPr>
          <a:lstStyle/>
          <a:p>
            <a:pPr marL="285750" lvl="1" indent="-285750">
              <a:lnSpc>
                <a:spcPct val="120000"/>
              </a:lnSpc>
              <a:spcBef>
                <a:spcPts val="1200"/>
              </a:spcBef>
              <a:spcAft>
                <a:spcPts val="200"/>
              </a:spcAft>
              <a:buSzPct val="100000"/>
              <a:buFont typeface="Wingdings" panose="05000000000000000000" pitchFamily="2" charset="2"/>
              <a:buChar char="q"/>
            </a:pPr>
            <a:r>
              <a:rPr lang="en-US" sz="2300" dirty="0">
                <a:latin typeface="Aptos" panose="020B0004020202020204" pitchFamily="34" charset="0"/>
                <a:cs typeface="Mangal" panose="020B0502040204020203" pitchFamily="18" charset="0"/>
              </a:rPr>
              <a:t> To create an optimal classification model for predicting customer churn, we set up a pipeline incorporating scaling, dimensionality reduction, and model selection. Using the halving grid search algorithm, we efficiently identified the best pipeline configuration, minimizing computation time. The model was then evaluated using several metrics, including the ROC curve, classification report, and learning curve, to ensure robust performance.</a:t>
            </a:r>
          </a:p>
          <a:p>
            <a:pPr marL="285750" lvl="1" indent="-285750">
              <a:lnSpc>
                <a:spcPct val="120000"/>
              </a:lnSpc>
              <a:spcBef>
                <a:spcPts val="1200"/>
              </a:spcBef>
              <a:spcAft>
                <a:spcPts val="200"/>
              </a:spcAft>
              <a:buSzPct val="100000"/>
              <a:buFont typeface="Wingdings" panose="05000000000000000000" pitchFamily="2" charset="2"/>
              <a:buChar char="q"/>
            </a:pPr>
            <a:r>
              <a:rPr lang="en-US" sz="2300" dirty="0">
                <a:latin typeface="Aptos" panose="020B0004020202020204" pitchFamily="34" charset="0"/>
                <a:cs typeface="Mangal" panose="020B0502040204020203" pitchFamily="18" charset="0"/>
              </a:rPr>
              <a:t> To create the regression model for monetary value prediction we first  bootstrapped to create multiple samples and removed the impactful outliers of data. Standard scaling is applied to the feature sets to standardize the data. Several regression models, including Dummy Regressor, Linear Regression, Random Forest Regressor, and </a:t>
            </a:r>
            <a:r>
              <a:rPr lang="en-US" sz="2300" dirty="0" err="1">
                <a:latin typeface="Aptos" panose="020B0004020202020204" pitchFamily="34" charset="0"/>
                <a:cs typeface="Mangal" panose="020B0502040204020203" pitchFamily="18" charset="0"/>
              </a:rPr>
              <a:t>XGBoost</a:t>
            </a:r>
            <a:r>
              <a:rPr lang="en-US" sz="2300" dirty="0">
                <a:latin typeface="Aptos" panose="020B0004020202020204" pitchFamily="34" charset="0"/>
                <a:cs typeface="Mangal" panose="020B0502040204020203" pitchFamily="18" charset="0"/>
              </a:rPr>
              <a:t> Regressor, are trained and evaluated using standard evaluation metrics. As before, we evaluated the model using different metrics. Hyperparameter tuning is conducted using both </a:t>
            </a:r>
            <a:r>
              <a:rPr lang="en-US" sz="2300" dirty="0" err="1">
                <a:latin typeface="Aptos" panose="020B0004020202020204" pitchFamily="34" charset="0"/>
                <a:cs typeface="Mangal" panose="020B0502040204020203" pitchFamily="18" charset="0"/>
              </a:rPr>
              <a:t>GridSearchCV</a:t>
            </a:r>
            <a:r>
              <a:rPr lang="en-US" sz="2300" dirty="0">
                <a:latin typeface="Aptos" panose="020B0004020202020204" pitchFamily="34" charset="0"/>
                <a:cs typeface="Mangal" panose="020B0502040204020203" pitchFamily="18" charset="0"/>
              </a:rPr>
              <a:t> and </a:t>
            </a:r>
            <a:r>
              <a:rPr lang="en-US" sz="2300" dirty="0" err="1">
                <a:latin typeface="Aptos" panose="020B0004020202020204" pitchFamily="34" charset="0"/>
                <a:cs typeface="Mangal" panose="020B0502040204020203" pitchFamily="18" charset="0"/>
              </a:rPr>
              <a:t>RandomizedSearchCV</a:t>
            </a:r>
            <a:r>
              <a:rPr lang="en-US" sz="2300" dirty="0">
                <a:latin typeface="Aptos" panose="020B0004020202020204" pitchFamily="34" charset="0"/>
                <a:cs typeface="Mangal" panose="020B0502040204020203" pitchFamily="18" charset="0"/>
              </a:rPr>
              <a:t> to optimize the model's performance further. The tuned models' predictions are evaluated and compared using the same metrics.</a:t>
            </a:r>
          </a:p>
          <a:p>
            <a:pPr>
              <a:buFont typeface="Wingdings" panose="05000000000000000000" pitchFamily="2" charset="2"/>
              <a:buChar char="q"/>
            </a:pPr>
            <a:endParaRPr lang="en-US" sz="1800" dirty="0"/>
          </a:p>
        </p:txBody>
      </p:sp>
    </p:spTree>
    <p:extLst>
      <p:ext uri="{BB962C8B-B14F-4D97-AF65-F5344CB8AC3E}">
        <p14:creationId xmlns:p14="http://schemas.microsoft.com/office/powerpoint/2010/main" val="4002787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100E6-585B-1453-E3FA-22787AA3B596}"/>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513E5C16-476D-93CE-FBC3-0E5DD3D8C1F3}"/>
              </a:ext>
            </a:extLst>
          </p:cNvPr>
          <p:cNvSpPr>
            <a:spLocks noGrp="1"/>
          </p:cNvSpPr>
          <p:nvPr>
            <p:ph idx="1"/>
          </p:nvPr>
        </p:nvSpPr>
        <p:spPr>
          <a:xfrm>
            <a:off x="1024128" y="2084832"/>
            <a:ext cx="9720073" cy="4023360"/>
          </a:xfrm>
        </p:spPr>
        <p:txBody>
          <a:bodyPr>
            <a:normAutofit fontScale="92500" lnSpcReduction="10000"/>
          </a:bodyPr>
          <a:lstStyle/>
          <a:p>
            <a:pPr>
              <a:lnSpc>
                <a:spcPct val="150000"/>
              </a:lnSpc>
              <a:buFont typeface="Wingdings" panose="05000000000000000000" pitchFamily="2" charset="2"/>
              <a:buChar char="q"/>
            </a:pPr>
            <a:r>
              <a:rPr lang="en-US" sz="2400" dirty="0"/>
              <a:t> </a:t>
            </a:r>
            <a:r>
              <a:rPr lang="en-US" sz="2000" dirty="0">
                <a:latin typeface="Aptos" panose="020B0004020202020204" pitchFamily="34" charset="0"/>
                <a:cs typeface="Mangal" panose="020B0502040204020203" pitchFamily="18" charset="0"/>
              </a:rPr>
              <a:t>To cluster customer data, we followed a systematic process. First, we standardized the data using the </a:t>
            </a:r>
            <a:r>
              <a:rPr lang="en-US" sz="2000" dirty="0" err="1">
                <a:latin typeface="Aptos" panose="020B0004020202020204" pitchFamily="34" charset="0"/>
                <a:cs typeface="Mangal" panose="020B0502040204020203" pitchFamily="18" charset="0"/>
              </a:rPr>
              <a:t>StandardScaler</a:t>
            </a:r>
            <a:r>
              <a:rPr lang="en-US" sz="2000" dirty="0">
                <a:latin typeface="Aptos" panose="020B0004020202020204" pitchFamily="34" charset="0"/>
                <a:cs typeface="Mangal" panose="020B0502040204020203" pitchFamily="18" charset="0"/>
              </a:rPr>
              <a:t> to ensure uniformity in feature scales. Then, we applied the Elbow Method to determine the optimal number of clusters, settling on eight clusters. Next, we employed K-means clustering with the chosen number of clusters and evaluated the model using silhouette analysis. We assessed the clustering results by examining the distribution of customers across clusters and their summary statistics, particularly focusing on key metrics like recency, frequency, and monetary value. Lastly, we visualized the clusters in three dimensions using PCA, providing a comprehensive understanding of customer segmentation. </a:t>
            </a:r>
          </a:p>
        </p:txBody>
      </p:sp>
    </p:spTree>
    <p:extLst>
      <p:ext uri="{BB962C8B-B14F-4D97-AF65-F5344CB8AC3E}">
        <p14:creationId xmlns:p14="http://schemas.microsoft.com/office/powerpoint/2010/main" val="2834881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ED1EA-6C15-7EC9-E5B5-68CC17F49B3A}"/>
              </a:ext>
            </a:extLst>
          </p:cNvPr>
          <p:cNvSpPr>
            <a:spLocks noGrp="1"/>
          </p:cNvSpPr>
          <p:nvPr>
            <p:ph type="title" idx="4294967295"/>
          </p:nvPr>
        </p:nvSpPr>
        <p:spPr>
          <a:xfrm>
            <a:off x="1235868" y="2679700"/>
            <a:ext cx="9720263" cy="1498600"/>
          </a:xfrm>
        </p:spPr>
        <p:txBody>
          <a:bodyPr/>
          <a:lstStyle/>
          <a:p>
            <a:pPr algn="ctr"/>
            <a:r>
              <a:rPr lang="en-US" dirty="0"/>
              <a:t>RESULTS</a:t>
            </a:r>
          </a:p>
        </p:txBody>
      </p:sp>
    </p:spTree>
    <p:extLst>
      <p:ext uri="{BB962C8B-B14F-4D97-AF65-F5344CB8AC3E}">
        <p14:creationId xmlns:p14="http://schemas.microsoft.com/office/powerpoint/2010/main" val="33690324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2016</TotalTime>
  <Words>2551</Words>
  <Application>Microsoft Office PowerPoint</Application>
  <PresentationFormat>Widescreen</PresentationFormat>
  <Paragraphs>233</Paragraphs>
  <Slides>61</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61</vt:i4>
      </vt:variant>
    </vt:vector>
  </HeadingPairs>
  <TitlesOfParts>
    <vt:vector size="72" baseType="lpstr">
      <vt:lpstr>Amasis MT Pro Medium</vt:lpstr>
      <vt:lpstr>Aptos</vt:lpstr>
      <vt:lpstr>Arial</vt:lpstr>
      <vt:lpstr>Calibri</vt:lpstr>
      <vt:lpstr>Calibri Light</vt:lpstr>
      <vt:lpstr>Tw Cen MT</vt:lpstr>
      <vt:lpstr>Tw Cen MT Condensed</vt:lpstr>
      <vt:lpstr>Wingdings</vt:lpstr>
      <vt:lpstr>Wingdings 3</vt:lpstr>
      <vt:lpstr>Integral</vt:lpstr>
      <vt:lpstr>Office 2013 - 2022 Theme</vt:lpstr>
      <vt:lpstr>PowerPoint Presentation</vt:lpstr>
      <vt:lpstr>OUTLINE</vt:lpstr>
      <vt:lpstr>Executive Summary</vt:lpstr>
      <vt:lpstr>EXECUTIVE SUMMARY</vt:lpstr>
      <vt:lpstr>INTRODUCTION</vt:lpstr>
      <vt:lpstr>methodology</vt:lpstr>
      <vt:lpstr>METHODOLOGY</vt:lpstr>
      <vt:lpstr>METHODOLOGY</vt:lpstr>
      <vt:lpstr>RESULTS</vt:lpstr>
      <vt:lpstr>ETL</vt:lpstr>
      <vt:lpstr>ETL</vt:lpstr>
      <vt:lpstr>ETL</vt:lpstr>
      <vt:lpstr>ANALYSIS – INITIAL LOOKS</vt:lpstr>
      <vt:lpstr>ANALYSIS – INITIAL LOOKS</vt:lpstr>
      <vt:lpstr>ANALYSIS - INSIGHTS</vt:lpstr>
      <vt:lpstr>ANALYSIS - INSIGHTS</vt:lpstr>
      <vt:lpstr>ANALYSIS - INSIGHTS</vt:lpstr>
      <vt:lpstr>ANALYSIS - INSIGHTS</vt:lpstr>
      <vt:lpstr>ANALYSIS - INSIGHTS</vt:lpstr>
      <vt:lpstr>ANALYSIS - PREPROCESSING</vt:lpstr>
      <vt:lpstr>ANALYSIS - PREPROCESSING</vt:lpstr>
      <vt:lpstr>ANALYSIS - PREPROCESSING</vt:lpstr>
      <vt:lpstr>ANALYSIS - PREPROCESSING</vt:lpstr>
      <vt:lpstr>ANALYSIS - PREPROCESSING</vt:lpstr>
      <vt:lpstr>CLASSIFICATION – FLOWCHART</vt:lpstr>
      <vt:lpstr>CLASSIFICATION</vt:lpstr>
      <vt:lpstr>CLASSIFICATION</vt:lpstr>
      <vt:lpstr>CLASSIFICATION</vt:lpstr>
      <vt:lpstr>CLASSIFICATION</vt:lpstr>
      <vt:lpstr>CLASSIFICATION – EVALUATING THE MODEL</vt:lpstr>
      <vt:lpstr>CLASSIFICATION – EVALUATING THE MODEL</vt:lpstr>
      <vt:lpstr>CLASSIFICATION – EVALUATING THE MODEL</vt:lpstr>
      <vt:lpstr>CLASSIFICATION – EVALUATING THE MODEL</vt:lpstr>
      <vt:lpstr>CLASSIFICATION – EVALUATING THE MODEL</vt:lpstr>
      <vt:lpstr>CLASSIFICATION – EVALUATING THE MODEL</vt:lpstr>
      <vt:lpstr>REGRESSION – FLOWCHART</vt:lpstr>
      <vt:lpstr>REGRESSION – FIRST STEPS</vt:lpstr>
      <vt:lpstr>REGRESSION</vt:lpstr>
      <vt:lpstr>REGRESSION</vt:lpstr>
      <vt:lpstr>REGRESSION – EVALUATING BEST MODEL</vt:lpstr>
      <vt:lpstr>REGRESSION – EVALUATING BEST MODEL</vt:lpstr>
      <vt:lpstr>REGRESSION – EVALUATING BEST MODEL</vt:lpstr>
      <vt:lpstr>REGRESSION – EVALUATING BEST MODEL</vt:lpstr>
      <vt:lpstr>REGRESSION – EVALUATING BEST MODEL</vt:lpstr>
      <vt:lpstr>CLUSTERING  -  FLOWCHART</vt:lpstr>
      <vt:lpstr>Clusterıng – ınıtıal steps</vt:lpstr>
      <vt:lpstr>Clusterıng – find optimal number of clusters</vt:lpstr>
      <vt:lpstr>Clusterıng – find optimal number of clusters</vt:lpstr>
      <vt:lpstr>Clusterıng</vt:lpstr>
      <vt:lpstr>Clusterıng – EVALUATE THE MODEL</vt:lpstr>
      <vt:lpstr>Clusterıng – EVALUATE THE MODEL</vt:lpstr>
      <vt:lpstr>CLUSTERING – EVALUATE THE MODEL  comparing recency, frequency &amp; monetary value densıtıes using vıolınplots</vt:lpstr>
      <vt:lpstr>PowerPoint Presentation</vt:lpstr>
      <vt:lpstr>PowerPoint Presentation</vt:lpstr>
      <vt:lpstr>Clusterıng – EVALUATE THE MODEL</vt:lpstr>
      <vt:lpstr>Clusterıng – EVALUATE THE MODEL</vt:lpstr>
      <vt:lpstr>Clusterıng – EVALUATE THE MODEL</vt:lpstr>
      <vt:lpstr>CONCLUSION</vt:lpstr>
      <vt:lpstr>PowerPoint Presentation</vt:lpstr>
      <vt:lpstr>APPENDIX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fatih çağlamaz</dc:creator>
  <cp:lastModifiedBy>fatih çağlamaz</cp:lastModifiedBy>
  <cp:revision>6</cp:revision>
  <dcterms:created xsi:type="dcterms:W3CDTF">2024-05-23T08:51:27Z</dcterms:created>
  <dcterms:modified xsi:type="dcterms:W3CDTF">2024-05-26T19:55:36Z</dcterms:modified>
</cp:coreProperties>
</file>