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81" r:id="rId12"/>
    <p:sldId id="258" r:id="rId13"/>
    <p:sldId id="264" r:id="rId14"/>
    <p:sldId id="278" r:id="rId15"/>
    <p:sldId id="279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6" r:id="rId24"/>
    <p:sldId id="277" r:id="rId25"/>
    <p:sldId id="282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4049" autoAdjust="0"/>
  </p:normalViewPr>
  <p:slideViewPr>
    <p:cSldViewPr snapToGrid="0" snapToObjects="1" showGuides="1">
      <p:cViewPr varScale="1">
        <p:scale>
          <a:sx n="70" d="100"/>
          <a:sy n="70" d="100"/>
        </p:scale>
        <p:origin x="4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f_ca\OneDrive\Masa&#252;st&#252;\ibm%20data%20analyst\files\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f_ca\OneDrive\Masa&#252;st&#252;\ibm%20data%20analyst\files\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E-4E3F-8F36-CF7D9E3640F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45463504"/>
        <c:axId val="445465424"/>
      </c:barChart>
      <c:catAx>
        <c:axId val="44546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465424"/>
        <c:crosses val="autoZero"/>
        <c:auto val="1"/>
        <c:lblAlgn val="ctr"/>
        <c:lblOffset val="100"/>
        <c:noMultiLvlLbl val="0"/>
      </c:catAx>
      <c:valAx>
        <c:axId val="4454654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46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Annual Salary for Different Languages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'popular-languages'!$C$1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'popular-languages'!$A$2:$A$12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'popular-languages'!$C$2:$C$12</c:f>
              <c:numCache>
                <c:formatCode>"$"#,##0_);[Red]\("$"#,##0\)</c:formatCode>
                <c:ptCount val="11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9-45B5-A5CC-5C2FFF224BA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89249887"/>
        <c:axId val="389240767"/>
      </c:barChart>
      <c:catAx>
        <c:axId val="389249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240767"/>
        <c:crosses val="autoZero"/>
        <c:auto val="1"/>
        <c:lblAlgn val="ctr"/>
        <c:lblOffset val="100"/>
        <c:noMultiLvlLbl val="0"/>
      </c:catAx>
      <c:valAx>
        <c:axId val="38924076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249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mf-caglar/ibm-data-analyst-capstone/blob/main/Survey_Dashboard.pdf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stack-overflow-logo-under-magnifying-glass/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5351745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Analyzing Programming Realm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559615"/>
            <a:ext cx="5181600" cy="1617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Fatih Çağlar</a:t>
            </a:r>
          </a:p>
          <a:p>
            <a:pPr marL="0" indent="0">
              <a:buNone/>
            </a:pPr>
            <a:r>
              <a:rPr lang="en-US" dirty="0"/>
              <a:t>5/22/2024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Javascript,HTML</a:t>
            </a:r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/CSS and SQL are the top 2 languages used in 2019 and desired to use in 2020. Python &amp; SQL comes right after.</a:t>
            </a:r>
          </a:p>
          <a:p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C++ &amp; PHP are least used languages out of top 10 and do not exist in top 10 desired languages for 2020.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0648" y="1822450"/>
            <a:ext cx="4239768" cy="43513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The data suggests a move towards web-based technologies and away from traditional desktop applications.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1B638B0-BD13-C20A-69D5-DD9D52182294}"/>
              </a:ext>
            </a:extLst>
          </p:cNvPr>
          <p:cNvSpPr/>
          <p:nvPr/>
        </p:nvSpPr>
        <p:spPr>
          <a:xfrm>
            <a:off x="6243828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00D61-49A5-CA2C-96B3-01849D75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9" y="2398858"/>
            <a:ext cx="5772161" cy="2596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42FF9-07B1-60ED-F116-83F96750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88" y="2398858"/>
            <a:ext cx="5650556" cy="25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360" y="1993391"/>
            <a:ext cx="4398264" cy="39732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MySQL is most used database in 2019 but losing its popularity for next year.</a:t>
            </a:r>
          </a:p>
          <a:p>
            <a:endParaRPr lang="en-US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MongoDB and Redis are gaining popularity while SQL servers stay behind except PostgreSQL.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9712" y="1993391"/>
            <a:ext cx="4514088" cy="39732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PostgreSQL's leading position suggests a potential shift towards more scalable and feature-rich database solutions.</a:t>
            </a:r>
          </a:p>
          <a:p>
            <a:r>
              <a:rPr lang="en-US" dirty="0"/>
              <a:t>NoSQL databases are desired to use by developers.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064C747-159A-F245-C832-BFB736EEFB03}"/>
              </a:ext>
            </a:extLst>
          </p:cNvPr>
          <p:cNvSpPr/>
          <p:nvPr/>
        </p:nvSpPr>
        <p:spPr>
          <a:xfrm>
            <a:off x="5460492" y="37377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849602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https://github.com/mf-caglar/ibm-data-analyst-capstone/blob/main/Survey_Dashboard.pdf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CE44C-56A1-344D-E78E-E6EE943E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56" y="1404837"/>
            <a:ext cx="8622687" cy="47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65CDB-B9FB-02B1-5A71-8B8FB293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62" y="1361169"/>
            <a:ext cx="8862848" cy="47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EAEE6-72BC-8AA1-08FB-C00FE1BF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17" y="1358438"/>
            <a:ext cx="8702566" cy="46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4206240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The number of male developers are 15 times greater than the number of female developers.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On average, male developers earn more than females. But their median are very close.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90% of developers have a college degree or at a higher education level.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9168" y="1825625"/>
            <a:ext cx="4654296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There is a gender gap and gender pay gap in tech industry. But this is because of the outliers in the compensations of male developers.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Getting a degree is a standard between developers. </a:t>
            </a:r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4494D6-970B-2484-DF4C-20965AC2D109}"/>
              </a:ext>
            </a:extLst>
          </p:cNvPr>
          <p:cNvSpPr/>
          <p:nvPr/>
        </p:nvSpPr>
        <p:spPr>
          <a:xfrm>
            <a:off x="5606796" y="37589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Imbalanced compensation distribution</a:t>
            </a:r>
          </a:p>
          <a:p>
            <a:r>
              <a:rPr lang="en-US" dirty="0"/>
              <a:t>Young developers are more than middle-aged ones.</a:t>
            </a:r>
          </a:p>
          <a:p>
            <a:r>
              <a:rPr lang="en-US" dirty="0"/>
              <a:t>Gender pay gap on average</a:t>
            </a:r>
          </a:p>
          <a:p>
            <a:r>
              <a:rPr lang="en-US" dirty="0"/>
              <a:t>JavaScript, HTML/CSS, and SQL are most popular languages. Python’s popularity is rapidly increasing.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D0FD82-B773-BC6B-F96D-6309F5B84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524988"/>
              </p:ext>
            </p:extLst>
          </p:nvPr>
        </p:nvGraphicFramePr>
        <p:xfrm>
          <a:off x="787812" y="1708614"/>
          <a:ext cx="7909751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D072C-CC28-9FE3-524C-864862E5DADE}"/>
              </a:ext>
            </a:extLst>
          </p:cNvPr>
          <p:cNvSpPr txBox="1"/>
          <p:nvPr/>
        </p:nvSpPr>
        <p:spPr>
          <a:xfrm>
            <a:off x="9006840" y="1708614"/>
            <a:ext cx="2889504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 The fewest jobs are in Austin, while the most jobs are in Washington DC and Detroit.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C6E12F-B3D9-CFF9-DCB4-E30F398F8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94727" y="1708614"/>
            <a:ext cx="2999953" cy="4015530"/>
          </a:xfrm>
        </p:spPr>
        <p:txBody>
          <a:bodyPr/>
          <a:lstStyle/>
          <a:p>
            <a:r>
              <a:rPr lang="en-US" dirty="0"/>
              <a:t>Swift and Python are the languages with the highest pay, while PHP and SQL are with the lowest.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6D0279-880A-7A67-22E6-F924BC35B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0397"/>
              </p:ext>
            </p:extLst>
          </p:nvPr>
        </p:nvGraphicFramePr>
        <p:xfrm>
          <a:off x="397319" y="1708614"/>
          <a:ext cx="7713409" cy="4015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AF9C13-AA2F-240A-67CD-17C92FF5DB5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rPr>
              <a:t>THANK YOU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rgbClr val="005493"/>
              </a:solidFill>
              <a:latin typeface="IBM Plex Mono SemiBold" panose="020B0709050203000203" pitchFamily="49" charset="0"/>
              <a:ea typeface="IBM Plex Mono SemiBold" panose="020B0709050203000203" pitchFamily="49" charset="0"/>
              <a:cs typeface="IBM Plex Mono SemiBold" panose="020B0709050203000203" pitchFamily="49" charset="0"/>
            </a:endParaRPr>
          </a:p>
        </p:txBody>
      </p:sp>
      <p:pic>
        <p:nvPicPr>
          <p:cNvPr id="8" name="Picture 7" descr="A magnifying glass over a computer screen&#10;&#10;Description automatically generated">
            <a:extLst>
              <a:ext uri="{FF2B5EF4-FFF2-40B4-BE49-F238E27FC236}">
                <a16:creationId xmlns:a16="http://schemas.microsoft.com/office/drawing/2014/main" id="{01766107-6669-4A18-0C23-FD0860F3A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361" b="9646"/>
          <a:stretch/>
        </p:blipFill>
        <p:spPr>
          <a:xfrm>
            <a:off x="838200" y="1690688"/>
            <a:ext cx="10515600" cy="4351338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26F67B-2A53-BC9A-ECDA-5F72BAD0A5DA}"/>
              </a:ext>
            </a:extLst>
          </p:cNvPr>
          <p:cNvSpPr txBox="1"/>
          <p:nvPr/>
        </p:nvSpPr>
        <p:spPr>
          <a:xfrm>
            <a:off x="9166983" y="5841971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foto.wuestenigel.com/stack-overflow-logo-under-magnifying-glas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 descr="A dart in a target&#10;&#10;Description automatically generated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580" y="1737360"/>
            <a:ext cx="5777420" cy="479145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We aim to analyze the trends between developers and job postings at this project.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Some questions: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What is the distribution of the compensations of developers?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How other features are correlated with age?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How is gender affected on compensation?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The findings can be used to inform educational programs, developer training initiatives, and recruitment strategies.</a:t>
            </a:r>
          </a:p>
          <a:p>
            <a:pPr>
              <a:lnSpc>
                <a:spcPct val="170000"/>
              </a:lnSpc>
            </a:pPr>
            <a:endParaRPr lang="en-US" sz="1400" dirty="0"/>
          </a:p>
          <a:p>
            <a:pPr marL="0" indent="0">
              <a:lnSpc>
                <a:spcPct val="17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C03AB-0845-473F-F6F7-67A0209F84CC}"/>
              </a:ext>
            </a:extLst>
          </p:cNvPr>
          <p:cNvSpPr txBox="1"/>
          <p:nvPr/>
        </p:nvSpPr>
        <p:spPr>
          <a:xfrm>
            <a:off x="5751576" y="2441448"/>
            <a:ext cx="57302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We mainly focus on </a:t>
            </a:r>
            <a:r>
              <a:rPr lang="en-US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Stackoverflow</a:t>
            </a:r>
            <a:r>
              <a:rPr lang="en-US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survey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The null value proportions for columns is tolerable.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There are 11552 observations for 85 different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The mean age for developers is 31.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The developers are from 135 different countries and most of them are from United States and India.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acquired the data using </a:t>
            </a:r>
            <a:r>
              <a:rPr lang="en-US" sz="2000" dirty="0" err="1"/>
              <a:t>Github</a:t>
            </a:r>
            <a:r>
              <a:rPr lang="en-US" sz="2000" dirty="0"/>
              <a:t> jobs API, web scraping and </a:t>
            </a:r>
            <a:r>
              <a:rPr lang="en-US" sz="2000" dirty="0" err="1"/>
              <a:t>Stackoverflow</a:t>
            </a:r>
            <a:r>
              <a:rPr lang="en-US" sz="2000" dirty="0"/>
              <a:t> 2019 Developer Survey. We cleaned and transformed the data for analysis.</a:t>
            </a:r>
          </a:p>
          <a:p>
            <a:r>
              <a:rPr lang="en-US" sz="2000" dirty="0"/>
              <a:t>Data Wrangling:</a:t>
            </a:r>
          </a:p>
          <a:p>
            <a:pPr lvl="1"/>
            <a:r>
              <a:rPr lang="en-US" sz="2000" dirty="0"/>
              <a:t>Dropped duplicates</a:t>
            </a:r>
          </a:p>
          <a:p>
            <a:pPr lvl="1"/>
            <a:r>
              <a:rPr lang="en-US" sz="2000" dirty="0"/>
              <a:t>Imputed missing values</a:t>
            </a:r>
          </a:p>
          <a:p>
            <a:pPr lvl="1"/>
            <a:r>
              <a:rPr lang="en-US" sz="2000" dirty="0"/>
              <a:t>Normalized data</a:t>
            </a:r>
          </a:p>
          <a:p>
            <a:r>
              <a:rPr lang="en-US" sz="2000" dirty="0"/>
              <a:t>Exploratory Data Analysis</a:t>
            </a:r>
          </a:p>
          <a:p>
            <a:pPr lvl="1"/>
            <a:r>
              <a:rPr lang="en-US" sz="2000" dirty="0"/>
              <a:t>Comparisons using gender, age &amp; annual Compensation</a:t>
            </a:r>
          </a:p>
          <a:p>
            <a:r>
              <a:rPr lang="en-US" sz="2000" dirty="0"/>
              <a:t>Data Visualizations &amp; Dashboards</a:t>
            </a:r>
          </a:p>
          <a:p>
            <a:pPr lvl="1"/>
            <a:r>
              <a:rPr lang="en-US" sz="2000" dirty="0"/>
              <a:t>Visualized trends over programming languages, databases, web frameworks, countries and more other features.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 – Salary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03545-7C7D-10AB-2A27-2804D058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08" y="1436742"/>
            <a:ext cx="3688232" cy="3063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8180E0-DAE9-9677-61D8-0890F008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497" y="1436742"/>
            <a:ext cx="3935125" cy="3063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9770B0-1098-1F0C-7F1E-219B66D7287A}"/>
              </a:ext>
            </a:extLst>
          </p:cNvPr>
          <p:cNvSpPr txBox="1"/>
          <p:nvPr/>
        </p:nvSpPr>
        <p:spPr>
          <a:xfrm>
            <a:off x="1203808" y="4785621"/>
            <a:ext cx="9301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solidFill>
                  <a:srgbClr val="0070C0"/>
                </a:solidFill>
                <a:latin typeface="IBM Plex Mono Text" panose="020B0509050203000203" pitchFamily="49" charset="0"/>
              </a:rPr>
              <a:t>The distribution of annual compensations is highly right-skewed and there are so many outliers. Median compensation is $58k and mean compensation $132k as a result of this skewness.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350B-FFD5-11EB-EC4D-2C048014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Age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4300A-534F-847D-2F1C-C78612B0B8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Median age is 25 and distribution of age is slightly right-skewed.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6503-FD68-90F3-B815-A7C9E4D6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65" y="1825625"/>
            <a:ext cx="5293235" cy="39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7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B69C-9866-4361-B652-2D5E94F1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RESULTS – Main Branches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41DC7-BFB2-B486-B1F4-13D8CA2B33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number of developers using </a:t>
            </a:r>
            <a:r>
              <a:rPr lang="en-US" dirty="0" err="1"/>
              <a:t>Stackoverflow</a:t>
            </a:r>
            <a:r>
              <a:rPr lang="en-US" dirty="0"/>
              <a:t> are nearly ten times greater than users from other branches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DBBA7-0734-DF13-4A6A-D5AF7254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91" y="1825625"/>
            <a:ext cx="4819110" cy="44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7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FA68FA-66E7-2BA8-0558-2F83FA4F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8" y="2688336"/>
            <a:ext cx="6001490" cy="23952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2AF3F7-B3C6-552D-DABC-1E8F015C1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752" y="2688336"/>
            <a:ext cx="5242272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648</Words>
  <Application>Microsoft Office PowerPoint</Application>
  <PresentationFormat>Widescreen</PresentationFormat>
  <Paragraphs>89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Analyzing Programming Realm </vt:lpstr>
      <vt:lpstr>OUTLINE</vt:lpstr>
      <vt:lpstr>EXECUTIVE SUMMARY</vt:lpstr>
      <vt:lpstr>INTRODUCTION</vt:lpstr>
      <vt:lpstr>METHODOLOGY</vt:lpstr>
      <vt:lpstr>RESULTS – Salary Distribution</vt:lpstr>
      <vt:lpstr>RESULTS – Age Distribution</vt:lpstr>
      <vt:lpstr>RESULTS – Main Branches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fatih çağlamaz</cp:lastModifiedBy>
  <cp:revision>22</cp:revision>
  <dcterms:created xsi:type="dcterms:W3CDTF">2020-10-28T18:29:43Z</dcterms:created>
  <dcterms:modified xsi:type="dcterms:W3CDTF">2024-05-22T12:37:57Z</dcterms:modified>
</cp:coreProperties>
</file>