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45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73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9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9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8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9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20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97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5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94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82AA-5531-4470-8FC3-44D194910EFF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D553-21D4-4AF1-9A5D-1E48A51BA0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4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4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9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3304" y="44624"/>
            <a:ext cx="8229600" cy="1143000"/>
          </a:xfrm>
        </p:spPr>
        <p:txBody>
          <a:bodyPr/>
          <a:lstStyle/>
          <a:p>
            <a:r>
              <a:rPr lang="es-ES" u="sng" dirty="0" smtClean="0"/>
              <a:t>Esquema básico del PROCESO</a:t>
            </a:r>
            <a:endParaRPr lang="es-AR" u="sng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6" y="1124744"/>
            <a:ext cx="7215637" cy="53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ES" sz="2400" u="sng" dirty="0" smtClean="0"/>
              <a:t>Carga previa de Datos a la Base</a:t>
            </a:r>
            <a:endParaRPr lang="es-AR" sz="24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10594"/>
            <a:ext cx="163988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10594"/>
            <a:ext cx="179228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90107" y="796062"/>
            <a:ext cx="7554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Todos los usuarios del Sistema deberán completar el proceso de registro y luego un Administrador validará los datos. Les otorgará los atributos necesarios para acceder a las distintas funcionalidades de acuerdo a su rol (</a:t>
            </a:r>
            <a:r>
              <a:rPr lang="es-ES" sz="1400" dirty="0" err="1" smtClean="0"/>
              <a:t>tipo_usuario</a:t>
            </a:r>
            <a:r>
              <a:rPr lang="es-ES" sz="1400" dirty="0" smtClean="0"/>
              <a:t>).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 smtClean="0"/>
              <a:t>Para comenzar se realizará la inserción del personal que realizarán los servicios externos.</a:t>
            </a:r>
            <a:endParaRPr lang="es-AR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9" y="4941168"/>
            <a:ext cx="15240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093576"/>
            <a:ext cx="2690318" cy="20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5131"/>
            <a:ext cx="2088232" cy="25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1937960" y="3668858"/>
            <a:ext cx="325552" cy="525289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ES" sz="2400" u="sng" dirty="0" smtClean="0"/>
              <a:t>Solicitud de Presupuesto</a:t>
            </a:r>
            <a:endParaRPr lang="es-AR" sz="2400" u="sng" dirty="0"/>
          </a:p>
        </p:txBody>
      </p:sp>
      <p:sp>
        <p:nvSpPr>
          <p:cNvPr id="6" name="5 Documento"/>
          <p:cNvSpPr/>
          <p:nvPr/>
        </p:nvSpPr>
        <p:spPr>
          <a:xfrm>
            <a:off x="1142619" y="908720"/>
            <a:ext cx="1800200" cy="8640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Solicitud Presupuesto</a:t>
            </a:r>
            <a:endParaRPr lang="es-AR" dirty="0"/>
          </a:p>
        </p:txBody>
      </p:sp>
      <p:sp>
        <p:nvSpPr>
          <p:cNvPr id="7" name="6 Decisión"/>
          <p:cNvSpPr/>
          <p:nvPr/>
        </p:nvSpPr>
        <p:spPr>
          <a:xfrm>
            <a:off x="1142619" y="2060848"/>
            <a:ext cx="1800200" cy="100811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Empresa /usuario registrado?</a:t>
            </a:r>
            <a:endParaRPr lang="es-A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92423"/>
            <a:ext cx="179228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2895"/>
            <a:ext cx="19335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11" y="1296566"/>
            <a:ext cx="152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32" y="5240373"/>
            <a:ext cx="1666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2042719" y="3284984"/>
            <a:ext cx="0" cy="293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042719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203848" y="25649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971553" y="227480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AR" sz="1400" dirty="0"/>
          </a:p>
        </p:txBody>
      </p:sp>
      <p:sp>
        <p:nvSpPr>
          <p:cNvPr id="18" name="17 Abrir llave"/>
          <p:cNvSpPr/>
          <p:nvPr/>
        </p:nvSpPr>
        <p:spPr>
          <a:xfrm>
            <a:off x="7853756" y="5075930"/>
            <a:ext cx="288032" cy="13635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Abrir llave"/>
          <p:cNvSpPr/>
          <p:nvPr/>
        </p:nvSpPr>
        <p:spPr>
          <a:xfrm>
            <a:off x="7789962" y="1124745"/>
            <a:ext cx="288032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7974039" y="5172942"/>
            <a:ext cx="1146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/>
              <a:t>administrativo, control de calidad, supervisor, auditor, </a:t>
            </a:r>
          </a:p>
          <a:p>
            <a:r>
              <a:rPr lang="es-AR" sz="1000" dirty="0" smtClean="0"/>
              <a:t>operario, </a:t>
            </a:r>
          </a:p>
          <a:p>
            <a:r>
              <a:rPr lang="es-AR" sz="1000" dirty="0" smtClean="0"/>
              <a:t>jefe de mantenimiento</a:t>
            </a:r>
            <a:endParaRPr lang="es-AR" sz="1000" dirty="0"/>
          </a:p>
        </p:txBody>
      </p:sp>
      <p:sp>
        <p:nvSpPr>
          <p:cNvPr id="22" name="21 Rectángulo"/>
          <p:cNvSpPr/>
          <p:nvPr/>
        </p:nvSpPr>
        <p:spPr>
          <a:xfrm>
            <a:off x="7956376" y="1145293"/>
            <a:ext cx="11463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/>
              <a:t>administrador, auditor, </a:t>
            </a:r>
          </a:p>
          <a:p>
            <a:r>
              <a:rPr lang="es-AR" sz="1000" dirty="0" smtClean="0"/>
              <a:t>rol1, </a:t>
            </a:r>
          </a:p>
          <a:p>
            <a:r>
              <a:rPr lang="es-AR" sz="1000" dirty="0" smtClean="0"/>
              <a:t>rol2, </a:t>
            </a:r>
          </a:p>
          <a:p>
            <a:r>
              <a:rPr lang="es-AR" sz="1000" dirty="0" smtClean="0"/>
              <a:t>contratista, </a:t>
            </a:r>
          </a:p>
          <a:p>
            <a:r>
              <a:rPr lang="es-ES" sz="1000" dirty="0" smtClean="0"/>
              <a:t>servicio,</a:t>
            </a:r>
          </a:p>
          <a:p>
            <a:r>
              <a:rPr lang="es-ES" sz="1000" dirty="0"/>
              <a:t>c</a:t>
            </a:r>
            <a:r>
              <a:rPr lang="es-ES" sz="1000" dirty="0" smtClean="0"/>
              <a:t>ontable,</a:t>
            </a:r>
          </a:p>
          <a:p>
            <a:r>
              <a:rPr lang="es-ES" sz="1000" dirty="0" smtClean="0"/>
              <a:t>a definir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6528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759" y="268325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u="sng" dirty="0" smtClean="0"/>
              <a:t>Elaboración de Presupuesto</a:t>
            </a:r>
            <a:endParaRPr lang="es-AR" sz="2400" u="sng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2655571" y="4796652"/>
            <a:ext cx="2962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2556181" y="2024844"/>
            <a:ext cx="743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Datos"/>
          <p:cNvSpPr/>
          <p:nvPr/>
        </p:nvSpPr>
        <p:spPr>
          <a:xfrm>
            <a:off x="598780" y="1556792"/>
            <a:ext cx="1944216" cy="93610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Cotiza Personal</a:t>
            </a:r>
            <a:endParaRPr lang="es-A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71352"/>
            <a:ext cx="1153982" cy="147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Terminador"/>
          <p:cNvSpPr/>
          <p:nvPr/>
        </p:nvSpPr>
        <p:spPr>
          <a:xfrm>
            <a:off x="251924" y="4395982"/>
            <a:ext cx="2304257" cy="80134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Empresa</a:t>
            </a:r>
          </a:p>
          <a:p>
            <a:pPr algn="ctr"/>
            <a:r>
              <a:rPr lang="es-ES" dirty="0"/>
              <a:t>r</a:t>
            </a:r>
            <a:r>
              <a:rPr lang="es-ES" dirty="0" smtClean="0"/>
              <a:t>ecibe presupuesto</a:t>
            </a:r>
            <a:endParaRPr lang="es-A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71" y="4233485"/>
            <a:ext cx="1762125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50" y="908720"/>
            <a:ext cx="159702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85" y="3016888"/>
            <a:ext cx="1158552" cy="8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57192"/>
            <a:ext cx="1153982" cy="147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85" y="5402728"/>
            <a:ext cx="1158552" cy="8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Abrir llave"/>
          <p:cNvSpPr/>
          <p:nvPr/>
        </p:nvSpPr>
        <p:spPr>
          <a:xfrm>
            <a:off x="5652120" y="2908653"/>
            <a:ext cx="360040" cy="382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Abrir llave"/>
          <p:cNvSpPr/>
          <p:nvPr/>
        </p:nvSpPr>
        <p:spPr>
          <a:xfrm>
            <a:off x="3119365" y="2883653"/>
            <a:ext cx="360040" cy="382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CuadroTexto"/>
          <p:cNvSpPr txBox="1"/>
          <p:nvPr/>
        </p:nvSpPr>
        <p:spPr>
          <a:xfrm>
            <a:off x="3635896" y="662499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Encabezado y datos comunes</a:t>
            </a:r>
            <a:endParaRPr lang="es-AR" sz="1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900847" y="3999029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Detalle de lo cotizado</a:t>
            </a:r>
            <a:endParaRPr lang="es-AR" sz="1000" dirty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66" y="4041112"/>
            <a:ext cx="425192" cy="54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83" y="4131490"/>
            <a:ext cx="426876" cy="31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01" y="4425357"/>
            <a:ext cx="425192" cy="54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8" y="4515735"/>
            <a:ext cx="426876" cy="31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66" y="4724851"/>
            <a:ext cx="425192" cy="54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83" y="4815229"/>
            <a:ext cx="426876" cy="31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63" y="397520"/>
            <a:ext cx="805840" cy="103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7" y="336157"/>
            <a:ext cx="974693" cy="219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0325"/>
            <a:ext cx="822832" cy="12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19" y="1505220"/>
            <a:ext cx="757128" cy="43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65" y="2048195"/>
            <a:ext cx="767806" cy="47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4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759" y="268325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u="sng" dirty="0" smtClean="0"/>
              <a:t>Presupuesto Aceptado</a:t>
            </a:r>
            <a:endParaRPr lang="es-AR" sz="2400" u="sng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923684" y="1705125"/>
            <a:ext cx="490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Datos"/>
          <p:cNvSpPr/>
          <p:nvPr/>
        </p:nvSpPr>
        <p:spPr>
          <a:xfrm>
            <a:off x="966283" y="1237073"/>
            <a:ext cx="1944216" cy="93610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Empresa</a:t>
            </a:r>
          </a:p>
          <a:p>
            <a:pPr algn="ctr"/>
            <a:r>
              <a:rPr lang="es-ES" dirty="0" smtClean="0"/>
              <a:t>envía elementos</a:t>
            </a:r>
            <a:endParaRPr lang="es-A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99" y="784375"/>
            <a:ext cx="126206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83" y="260648"/>
            <a:ext cx="1152821" cy="147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11" y="682812"/>
            <a:ext cx="1338465" cy="204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17129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44" y="3083681"/>
            <a:ext cx="1714500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85" y="3226109"/>
            <a:ext cx="539063" cy="101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85" y="4360913"/>
            <a:ext cx="539063" cy="101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44" y="5458357"/>
            <a:ext cx="539063" cy="101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54" y="4197528"/>
            <a:ext cx="1108692" cy="18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069" y="3284468"/>
            <a:ext cx="951522" cy="138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26" y="5782352"/>
            <a:ext cx="996265" cy="7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Abrir llave"/>
          <p:cNvSpPr/>
          <p:nvPr/>
        </p:nvSpPr>
        <p:spPr>
          <a:xfrm>
            <a:off x="5981245" y="3154101"/>
            <a:ext cx="335617" cy="3456384"/>
          </a:xfrm>
          <a:prstGeom prst="leftBrace">
            <a:avLst>
              <a:gd name="adj1" fmla="val 8333"/>
              <a:gd name="adj2" fmla="val 49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4833362" y="1000399"/>
            <a:ext cx="32211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 flipV="1">
            <a:off x="4833362" y="1841560"/>
            <a:ext cx="1784550" cy="23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74" y="4881524"/>
            <a:ext cx="1049712" cy="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4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759" y="268325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u="sng" dirty="0" smtClean="0"/>
              <a:t>Ejecución del trabajo</a:t>
            </a:r>
            <a:endParaRPr lang="es-AR" sz="24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17129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53" y="3140968"/>
            <a:ext cx="1328737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668"/>
            <a:ext cx="1368152" cy="76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4734"/>
            <a:ext cx="1238717" cy="189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85188"/>
            <a:ext cx="1572174" cy="4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1692300"/>
            <a:ext cx="809874" cy="11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2483768" y="3429000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43726"/>
            <a:ext cx="879468" cy="149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H="1">
            <a:off x="2483768" y="727185"/>
            <a:ext cx="864096" cy="90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Abrir llave"/>
          <p:cNvSpPr/>
          <p:nvPr/>
        </p:nvSpPr>
        <p:spPr>
          <a:xfrm>
            <a:off x="6012160" y="260648"/>
            <a:ext cx="360040" cy="6480720"/>
          </a:xfrm>
          <a:prstGeom prst="leftBrace">
            <a:avLst>
              <a:gd name="adj1" fmla="val 8333"/>
              <a:gd name="adj2" fmla="val 59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72" y="2499679"/>
            <a:ext cx="944735" cy="55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7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759" y="268325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u="sng" dirty="0" smtClean="0"/>
              <a:t>Ensayo superado con éxito</a:t>
            </a:r>
            <a:endParaRPr lang="es-AR" sz="24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17129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1" y="795636"/>
            <a:ext cx="171926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57803"/>
            <a:ext cx="1292389" cy="197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Pergamino vertical"/>
          <p:cNvSpPr/>
          <p:nvPr/>
        </p:nvSpPr>
        <p:spPr>
          <a:xfrm>
            <a:off x="7308304" y="4073947"/>
            <a:ext cx="1081998" cy="1008112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Certificado</a:t>
            </a:r>
          </a:p>
          <a:p>
            <a:pPr algn="ctr"/>
            <a:r>
              <a:rPr lang="es-ES" sz="1000" dirty="0" smtClean="0"/>
              <a:t>PDF</a:t>
            </a:r>
            <a:endParaRPr lang="es-AR" sz="10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472758" y="4005064"/>
            <a:ext cx="83554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6472758" y="2636912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Llamada con línea 2"/>
          <p:cNvSpPr/>
          <p:nvPr/>
        </p:nvSpPr>
        <p:spPr>
          <a:xfrm>
            <a:off x="7344538" y="1128445"/>
            <a:ext cx="1368152" cy="364686"/>
          </a:xfrm>
          <a:prstGeom prst="borderCallout2">
            <a:avLst>
              <a:gd name="adj1" fmla="val 47718"/>
              <a:gd name="adj2" fmla="val -7139"/>
              <a:gd name="adj3" fmla="val 49649"/>
              <a:gd name="adj4" fmla="val -16070"/>
              <a:gd name="adj5" fmla="val 353901"/>
              <a:gd name="adj6" fmla="val -66956"/>
            </a:avLst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PRECINTO Nº</a:t>
            </a:r>
            <a:endParaRPr lang="es-AR" sz="10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2411760" y="2276872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43299"/>
            <a:ext cx="13589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16 Conector recto de flecha"/>
          <p:cNvCxnSpPr/>
          <p:nvPr/>
        </p:nvCxnSpPr>
        <p:spPr>
          <a:xfrm>
            <a:off x="2411760" y="4005064"/>
            <a:ext cx="936104" cy="56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497608"/>
            <a:ext cx="1957387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27 Conector recto de flecha"/>
          <p:cNvCxnSpPr/>
          <p:nvPr/>
        </p:nvCxnSpPr>
        <p:spPr>
          <a:xfrm>
            <a:off x="7164288" y="60746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Proceso predefinido"/>
          <p:cNvSpPr/>
          <p:nvPr/>
        </p:nvSpPr>
        <p:spPr>
          <a:xfrm>
            <a:off x="7650596" y="5535466"/>
            <a:ext cx="1187624" cy="1078355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PROFORMA</a:t>
            </a:r>
          </a:p>
          <a:p>
            <a:pPr algn="ctr"/>
            <a:r>
              <a:rPr lang="es-ES" sz="1000" dirty="0" smtClean="0"/>
              <a:t>FACTURAR</a:t>
            </a:r>
            <a:endParaRPr lang="es-AR" sz="1000" dirty="0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5548544" y="4725144"/>
            <a:ext cx="256465" cy="62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7168 Abrir llave"/>
          <p:cNvSpPr/>
          <p:nvPr/>
        </p:nvSpPr>
        <p:spPr>
          <a:xfrm rot="16200000">
            <a:off x="5393160" y="3532998"/>
            <a:ext cx="310769" cy="1758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80" name="7179 Disco magnético"/>
          <p:cNvSpPr/>
          <p:nvPr/>
        </p:nvSpPr>
        <p:spPr>
          <a:xfrm>
            <a:off x="8354528" y="4672964"/>
            <a:ext cx="358162" cy="37634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34" y="4944269"/>
            <a:ext cx="12747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55 Conector recto de flecha"/>
          <p:cNvCxnSpPr/>
          <p:nvPr/>
        </p:nvCxnSpPr>
        <p:spPr>
          <a:xfrm>
            <a:off x="4386741" y="5115576"/>
            <a:ext cx="638820" cy="36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7188 Conector recto de flecha"/>
          <p:cNvCxnSpPr/>
          <p:nvPr/>
        </p:nvCxnSpPr>
        <p:spPr>
          <a:xfrm flipH="1">
            <a:off x="2195736" y="6381328"/>
            <a:ext cx="2829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1714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1714500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18970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59632" y="27975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 smtClean="0"/>
              <a:t>Tablas del Modelo Trazabilidad a los Servicios a Terceros LH</a:t>
            </a:r>
            <a:endParaRPr lang="es-AR" sz="2000" b="1" u="sng" dirty="0"/>
          </a:p>
        </p:txBody>
      </p:sp>
    </p:spTree>
    <p:extLst>
      <p:ext uri="{BB962C8B-B14F-4D97-AF65-F5344CB8AC3E}">
        <p14:creationId xmlns:p14="http://schemas.microsoft.com/office/powerpoint/2010/main" val="9276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95" y="123300"/>
            <a:ext cx="1647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04" y="3689243"/>
            <a:ext cx="12668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24" y="3789040"/>
            <a:ext cx="1333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54" y="140212"/>
            <a:ext cx="1724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0" y="1591336"/>
            <a:ext cx="132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0" y="4091821"/>
            <a:ext cx="19335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0825"/>
            <a:ext cx="152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39" y="112324"/>
            <a:ext cx="1666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34" y="1591336"/>
            <a:ext cx="1600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55605"/>
            <a:ext cx="1609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2" y="221861"/>
            <a:ext cx="17621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04" y="4893667"/>
            <a:ext cx="12763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59" y="112324"/>
            <a:ext cx="1362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79115"/>
            <a:ext cx="1952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24" y="1184168"/>
            <a:ext cx="1638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02" y="3639211"/>
            <a:ext cx="160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68" y="1184168"/>
            <a:ext cx="17907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6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149</Words>
  <Application>Microsoft Office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Esquema básico del PROCESO</vt:lpstr>
      <vt:lpstr>Carga previa de Datos a la Base</vt:lpstr>
      <vt:lpstr>Solicitud de Presupuesto</vt:lpstr>
      <vt:lpstr>Elaboración de Presupuesto</vt:lpstr>
      <vt:lpstr>Presupuesto Aceptado</vt:lpstr>
      <vt:lpstr>Ejecución del trabajo</vt:lpstr>
      <vt:lpstr>Ensayo superado con éxito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HidraUNS 2</dc:creator>
  <cp:lastModifiedBy>HidraUNS 2</cp:lastModifiedBy>
  <cp:revision>23</cp:revision>
  <dcterms:created xsi:type="dcterms:W3CDTF">2024-09-17T12:42:57Z</dcterms:created>
  <dcterms:modified xsi:type="dcterms:W3CDTF">2024-09-17T16:19:32Z</dcterms:modified>
</cp:coreProperties>
</file>