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74" r:id="rId20"/>
    <p:sldId id="275" r:id="rId21"/>
    <p:sldId id="276" r:id="rId22"/>
    <p:sldId id="271" r:id="rId23"/>
    <p:sldId id="2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639F7BC0-1EE8-42B8-8D31-BE9AEE9E0E91}">
          <p14:sldIdLst>
            <p14:sldId id="256"/>
          </p14:sldIdLst>
        </p14:section>
        <p14:section name="Pendahuluan" id="{A6E5289B-A3DB-4322-A780-B59BAD57A6DA}">
          <p14:sldIdLst>
            <p14:sldId id="257"/>
            <p14:sldId id="258"/>
          </p14:sldIdLst>
        </p14:section>
        <p14:section name="Pembahasan" id="{0A2B6C93-3959-4154-9304-1147EF9E6653}">
          <p14:sldIdLst>
            <p14:sldId id="259"/>
            <p14:sldId id="260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3"/>
            <p14:sldId id="274"/>
            <p14:sldId id="275"/>
            <p14:sldId id="276"/>
          </p14:sldIdLst>
        </p14:section>
        <p14:section name="Footer" id="{C5BB5261-376C-43CC-864F-F4366BB1D0B8}">
          <p14:sldIdLst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A722-27B9-4082-AB9B-65F7CCA87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83825-BA21-4937-99B3-B323B1B22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DC009-F1AD-4FDE-A94D-813CAB79E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21F89-0027-4C7E-AE5A-BDBF64AFC0B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61FB8-D98A-41F4-B4DB-B5BDA7320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3FB88-28A2-4E6E-A8EE-A5F7545A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9661-AB8E-46F6-A7CE-90EEA812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9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20FD-5C34-4014-B39E-E8403B65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3F732-3C4F-47BC-8A3B-19998995D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B57D3-9ADA-4FBC-A624-FA4744C55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21F89-0027-4C7E-AE5A-BDBF64AFC0B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93780-8783-4646-BB80-BD3636B6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A74B0-5D68-4B2A-A6B0-554D73B7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9661-AB8E-46F6-A7CE-90EEA812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1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C566CC-1D4B-4276-A204-80C9BB120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02C49-EDC5-43B2-B2EE-E0D7649AD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9DB58-EF99-40BC-BF1E-02F6874ED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21F89-0027-4C7E-AE5A-BDBF64AFC0B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4B763-5C1E-4D4A-856D-2F7CAACD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8C072-6611-416A-8BD8-B362117A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9661-AB8E-46F6-A7CE-90EEA812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1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6C963-97CC-4930-B8DB-B5E2B5EC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7C538-F6D2-425C-B816-C70B20AC2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D7458-C95E-4500-847B-ABD739C8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21F89-0027-4C7E-AE5A-BDBF64AFC0B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75614-B291-42A5-B454-ED487636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B8076-4E1A-44B5-8B7B-5A434A6F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9661-AB8E-46F6-A7CE-90EEA812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2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2939-619B-4549-BA20-B59396EA0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936B8-1D2B-4604-BBAB-27D01D195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6792C-82A4-4688-BEBA-18BECF78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21F89-0027-4C7E-AE5A-BDBF64AFC0B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8CFEF-3DE1-408E-A323-BF569A35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322A4-4FB5-4C7F-AE5A-D154A03F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9661-AB8E-46F6-A7CE-90EEA812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6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AC80F-36C1-4673-80BD-5B70E90C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B0B96-4CBB-4B61-9032-FC4AD3188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7ECE0-A018-4674-BB73-F9593E3C3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C09B9-FC51-467E-8AB2-47CBDE48F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21F89-0027-4C7E-AE5A-BDBF64AFC0B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B9474-E4C2-44AC-9F04-7492AB59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39792-FF6D-4B67-A6FC-9E8FC6B9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9661-AB8E-46F6-A7CE-90EEA812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22AB-09EF-43F3-821A-AD4F5B09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35D09-AC97-4D1E-B7B4-7DE379A90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8F545-58F5-49C3-B232-19D617602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7242DD-6748-449A-B12B-430C7F18A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21F298-7692-4BA0-A35B-961E94D33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A8ADD4-593C-4BFA-8173-05ED8FE6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21F89-0027-4C7E-AE5A-BDBF64AFC0B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B57F6B-4182-4859-A2A6-2803632DB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847C83-B9F3-4AE2-B478-07FD3838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9661-AB8E-46F6-A7CE-90EEA812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4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AFA8-721B-43E2-89AB-5A8C54AFC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0BB46-63CD-497D-AEE0-06F1E0A2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21F89-0027-4C7E-AE5A-BDBF64AFC0B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546FF-12CC-44DE-90A1-D176AB9C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0CCBE-C415-4639-A6EF-96FE444D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9661-AB8E-46F6-A7CE-90EEA812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8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9C6859-D288-46EB-B623-9E8FA4D5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21F89-0027-4C7E-AE5A-BDBF64AFC0B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0417E-BAAD-4D19-9849-6B1536CE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364C3-8499-445E-9385-B93CAFEC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9661-AB8E-46F6-A7CE-90EEA812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9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9F05-8D1D-4382-A7EE-180983FE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7995D-AC15-4D18-961F-94798E8D1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CE4F4-9885-4F0A-9449-C32B84B5D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010DD-E7E4-4997-95C1-2EE5AAC68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21F89-0027-4C7E-AE5A-BDBF64AFC0B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9DDF0-0E9A-4C56-A9F2-3BA2DF99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E06D9-6822-4392-8A67-5F7A6C1A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9661-AB8E-46F6-A7CE-90EEA812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8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7FA8-DAC6-43A7-B454-AEF9B5421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28218-E37A-44C7-8CB7-0A0F5708F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4E6B5-E055-4AE3-BDDB-8647A4FC0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88AF6-83ED-4FD9-8A32-27389E4D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21F89-0027-4C7E-AE5A-BDBF64AFC0B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B6BD8-01B6-4D86-A9B9-D83348F9B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92C2B-F4AF-450F-B459-7F72547B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9661-AB8E-46F6-A7CE-90EEA812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2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D99E88-7972-415B-88CA-4CA31E84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E8068-33D1-4C74-AA2D-D457F7764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D4E90-4F9F-4F5D-87AB-C38C3BDD3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21F89-0027-4C7E-AE5A-BDBF64AFC0B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BD23F-9467-424D-913A-4E41FC33A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08F29-926D-4DAC-ACD3-3496F8E61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19661-AB8E-46F6-A7CE-90EEA812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7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9C58-DAEF-443D-88B3-9A12C442B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Penerapan </a:t>
            </a:r>
            <a:r>
              <a:rPr lang="id-ID" dirty="0" err="1"/>
              <a:t>Fuzzy</a:t>
            </a:r>
            <a:r>
              <a:rPr lang="id-ID" dirty="0"/>
              <a:t> pada Alat Elektronik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938B1-92B3-444D-8550-5AC707FA6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25462"/>
          </a:xfrm>
        </p:spPr>
        <p:txBody>
          <a:bodyPr/>
          <a:lstStyle/>
          <a:p>
            <a:r>
              <a:rPr lang="id-ID" dirty="0"/>
              <a:t>Penentuan kualitas sebuah spesifikasi komputer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C6761-6AD0-44E7-B5E5-CFF26DECCC59}"/>
              </a:ext>
            </a:extLst>
          </p:cNvPr>
          <p:cNvSpPr txBox="1"/>
          <p:nvPr/>
        </p:nvSpPr>
        <p:spPr>
          <a:xfrm>
            <a:off x="3429000" y="4219575"/>
            <a:ext cx="50481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Kelompok 9:</a:t>
            </a:r>
          </a:p>
          <a:p>
            <a:pPr marL="285750" indent="-285750">
              <a:buFontTx/>
              <a:buChar char="-"/>
            </a:pPr>
            <a:r>
              <a:rPr lang="id-ID" dirty="0"/>
              <a:t>Hanif Weka Pradana		1103174113</a:t>
            </a:r>
          </a:p>
          <a:p>
            <a:pPr marL="285750" indent="-285750">
              <a:buFontTx/>
              <a:buChar char="-"/>
            </a:pPr>
            <a:r>
              <a:rPr lang="id-ID" dirty="0"/>
              <a:t>Christine Yunita H		1103174130</a:t>
            </a:r>
          </a:p>
          <a:p>
            <a:pPr marL="285750" indent="-285750">
              <a:buFontTx/>
              <a:buChar char="-"/>
            </a:pPr>
            <a:r>
              <a:rPr lang="id-ID" dirty="0"/>
              <a:t>Dicky </a:t>
            </a:r>
            <a:r>
              <a:rPr lang="id-ID" dirty="0" err="1"/>
              <a:t>Rahadiansyah</a:t>
            </a:r>
            <a:r>
              <a:rPr lang="id-ID" dirty="0"/>
              <a:t>		1103160117</a:t>
            </a:r>
          </a:p>
          <a:p>
            <a:pPr marL="285750" indent="-285750">
              <a:buFontTx/>
              <a:buChar char="-"/>
            </a:pPr>
            <a:r>
              <a:rPr lang="id-ID" dirty="0"/>
              <a:t>Muhamad Naufal Syaiful Bahri	1103170085</a:t>
            </a:r>
          </a:p>
          <a:p>
            <a:pPr marL="285750" indent="-285750">
              <a:buFontTx/>
              <a:buChar char="-"/>
            </a:pPr>
            <a:r>
              <a:rPr lang="id-ID" dirty="0"/>
              <a:t>Muhammad Dhani Fauzan		1103174143</a:t>
            </a:r>
          </a:p>
        </p:txBody>
      </p:sp>
    </p:spTree>
    <p:extLst>
      <p:ext uri="{BB962C8B-B14F-4D97-AF65-F5344CB8AC3E}">
        <p14:creationId xmlns:p14="http://schemas.microsoft.com/office/powerpoint/2010/main" val="2593568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DDCAD0-6F66-4498-B107-2B11F1F1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Rules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0BCB2E-1ACD-4427-A69C-4ADAE8D15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64900" cy="4351338"/>
          </a:xfrm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id-ID" sz="1900" dirty="0"/>
              <a:t>IF CPU = Lambat </a:t>
            </a:r>
            <a:r>
              <a:rPr lang="id-ID" sz="1900" b="1" dirty="0"/>
              <a:t>AND </a:t>
            </a:r>
            <a:r>
              <a:rPr lang="id-ID" sz="1900" dirty="0" err="1"/>
              <a:t>Core</a:t>
            </a:r>
            <a:r>
              <a:rPr lang="id-ID" sz="1900" dirty="0"/>
              <a:t> = Kurang Optimal </a:t>
            </a:r>
            <a:r>
              <a:rPr lang="id-ID" sz="1900" b="1" dirty="0"/>
              <a:t>AND </a:t>
            </a:r>
            <a:r>
              <a:rPr lang="id-ID" sz="1900" dirty="0"/>
              <a:t>RAM = Kecil </a:t>
            </a:r>
            <a:r>
              <a:rPr lang="id-ID" sz="1900" b="1" dirty="0"/>
              <a:t>THEN </a:t>
            </a:r>
            <a:r>
              <a:rPr lang="id-ID" sz="1900" dirty="0"/>
              <a:t>Nilai Kelayakan Kualitas = Biasa</a:t>
            </a:r>
            <a:endParaRPr lang="en-US" sz="1900" dirty="0"/>
          </a:p>
          <a:p>
            <a:pPr marL="457200" lvl="0" indent="-457200">
              <a:buFont typeface="+mj-lt"/>
              <a:buAutoNum type="arabicPeriod"/>
            </a:pPr>
            <a:r>
              <a:rPr lang="id-ID" sz="1900" dirty="0"/>
              <a:t>IF CPU = Lambat </a:t>
            </a:r>
            <a:r>
              <a:rPr lang="id-ID" sz="1900" b="1" dirty="0"/>
              <a:t>AND </a:t>
            </a:r>
            <a:r>
              <a:rPr lang="id-ID" sz="1900" dirty="0" err="1"/>
              <a:t>Core</a:t>
            </a:r>
            <a:r>
              <a:rPr lang="id-ID" sz="1900" dirty="0"/>
              <a:t> = Kurang Optimal </a:t>
            </a:r>
            <a:r>
              <a:rPr lang="id-ID" sz="1900" b="1" dirty="0"/>
              <a:t>AND </a:t>
            </a:r>
            <a:r>
              <a:rPr lang="id-ID" sz="1900" dirty="0"/>
              <a:t>RAM = Standar </a:t>
            </a:r>
            <a:r>
              <a:rPr lang="id-ID" sz="1900" b="1" dirty="0"/>
              <a:t>THEN </a:t>
            </a:r>
            <a:r>
              <a:rPr lang="id-ID" sz="1900" dirty="0"/>
              <a:t>Nilai Kelayakan Kualitas = Biasa</a:t>
            </a:r>
            <a:endParaRPr lang="en-US" sz="1900" dirty="0"/>
          </a:p>
          <a:p>
            <a:pPr marL="457200" lvl="0" indent="-457200">
              <a:buFont typeface="+mj-lt"/>
              <a:buAutoNum type="arabicPeriod"/>
            </a:pPr>
            <a:r>
              <a:rPr lang="id-ID" sz="1900" dirty="0"/>
              <a:t>IF CPU = Lambat </a:t>
            </a:r>
            <a:r>
              <a:rPr lang="id-ID" sz="1900" b="1" dirty="0"/>
              <a:t>AND </a:t>
            </a:r>
            <a:r>
              <a:rPr lang="id-ID" sz="1900" dirty="0" err="1"/>
              <a:t>Core</a:t>
            </a:r>
            <a:r>
              <a:rPr lang="id-ID" sz="1900" dirty="0"/>
              <a:t> = Kurang Optimal </a:t>
            </a:r>
            <a:r>
              <a:rPr lang="id-ID" sz="1900" b="1" dirty="0"/>
              <a:t>AND </a:t>
            </a:r>
            <a:r>
              <a:rPr lang="id-ID" sz="1900" dirty="0"/>
              <a:t>RAM = Besar </a:t>
            </a:r>
            <a:r>
              <a:rPr lang="id-ID" sz="1900" b="1" dirty="0"/>
              <a:t>THEN </a:t>
            </a:r>
            <a:r>
              <a:rPr lang="id-ID" sz="1900" dirty="0"/>
              <a:t>Nilai Kelayakan Kualitas = Biasa</a:t>
            </a:r>
            <a:endParaRPr lang="en-US" sz="1900" dirty="0"/>
          </a:p>
          <a:p>
            <a:pPr marL="457200" lvl="0" indent="-457200">
              <a:buFont typeface="+mj-lt"/>
              <a:buAutoNum type="arabicPeriod"/>
            </a:pPr>
            <a:r>
              <a:rPr lang="id-ID" sz="1900" dirty="0"/>
              <a:t>IF CPU = Lambat </a:t>
            </a:r>
            <a:r>
              <a:rPr lang="id-ID" sz="1900" b="1" dirty="0"/>
              <a:t>AND </a:t>
            </a:r>
            <a:r>
              <a:rPr lang="id-ID" sz="1900" dirty="0" err="1"/>
              <a:t>Core</a:t>
            </a:r>
            <a:r>
              <a:rPr lang="id-ID" sz="1900" dirty="0"/>
              <a:t> = Optimal </a:t>
            </a:r>
            <a:r>
              <a:rPr lang="id-ID" sz="1900" b="1" dirty="0"/>
              <a:t>AND </a:t>
            </a:r>
            <a:r>
              <a:rPr lang="id-ID" sz="1900" dirty="0"/>
              <a:t>RAM = Kecil </a:t>
            </a:r>
            <a:r>
              <a:rPr lang="id-ID" sz="1900" b="1" dirty="0"/>
              <a:t>THEN </a:t>
            </a:r>
            <a:r>
              <a:rPr lang="id-ID" sz="1900" dirty="0"/>
              <a:t>Nilai Kelayakan Kualitas = Biasa</a:t>
            </a:r>
            <a:endParaRPr lang="en-US" sz="1900" dirty="0"/>
          </a:p>
          <a:p>
            <a:pPr marL="457200" lvl="0" indent="-457200">
              <a:buFont typeface="+mj-lt"/>
              <a:buAutoNum type="arabicPeriod"/>
            </a:pPr>
            <a:r>
              <a:rPr lang="id-ID" sz="1900" dirty="0"/>
              <a:t>IF CPU = Lambat </a:t>
            </a:r>
            <a:r>
              <a:rPr lang="id-ID" sz="1900" b="1" dirty="0"/>
              <a:t>AND </a:t>
            </a:r>
            <a:r>
              <a:rPr lang="id-ID" sz="1900" dirty="0" err="1"/>
              <a:t>Core</a:t>
            </a:r>
            <a:r>
              <a:rPr lang="id-ID" sz="1900" dirty="0"/>
              <a:t> = Optimal </a:t>
            </a:r>
            <a:r>
              <a:rPr lang="id-ID" sz="1900" b="1" dirty="0"/>
              <a:t>AND </a:t>
            </a:r>
            <a:r>
              <a:rPr lang="id-ID" sz="1900" dirty="0"/>
              <a:t>RAM = Standar </a:t>
            </a:r>
            <a:r>
              <a:rPr lang="id-ID" sz="1900" b="1" dirty="0"/>
              <a:t>THEN </a:t>
            </a:r>
            <a:r>
              <a:rPr lang="id-ID" sz="1900" dirty="0"/>
              <a:t>Nilai Kelayakan Kualitas = Biasa</a:t>
            </a:r>
            <a:endParaRPr lang="en-US" sz="1900" dirty="0"/>
          </a:p>
          <a:p>
            <a:pPr marL="457200" lvl="0" indent="-457200">
              <a:buFont typeface="+mj-lt"/>
              <a:buAutoNum type="arabicPeriod"/>
            </a:pPr>
            <a:r>
              <a:rPr lang="id-ID" sz="1900" dirty="0"/>
              <a:t>IF CPU = Lambat </a:t>
            </a:r>
            <a:r>
              <a:rPr lang="id-ID" sz="1900" b="1" dirty="0"/>
              <a:t>AND </a:t>
            </a:r>
            <a:r>
              <a:rPr lang="id-ID" sz="1900" dirty="0" err="1"/>
              <a:t>Core</a:t>
            </a:r>
            <a:r>
              <a:rPr lang="id-ID" sz="1900" dirty="0"/>
              <a:t> = Optimal </a:t>
            </a:r>
            <a:r>
              <a:rPr lang="id-ID" sz="1900" b="1" dirty="0"/>
              <a:t>AND </a:t>
            </a:r>
            <a:r>
              <a:rPr lang="id-ID" sz="1900" dirty="0"/>
              <a:t>RAM = Besar </a:t>
            </a:r>
            <a:r>
              <a:rPr lang="id-ID" sz="1900" b="1" dirty="0"/>
              <a:t>THEN </a:t>
            </a:r>
            <a:r>
              <a:rPr lang="id-ID" sz="1900" dirty="0"/>
              <a:t>Nilai Kelayakan Kualitas = Biasa</a:t>
            </a:r>
            <a:endParaRPr lang="en-US" sz="1900" dirty="0"/>
          </a:p>
          <a:p>
            <a:pPr marL="457200" lvl="0" indent="-457200">
              <a:buFont typeface="+mj-lt"/>
              <a:buAutoNum type="arabicPeriod"/>
            </a:pPr>
            <a:r>
              <a:rPr lang="id-ID" sz="1900" dirty="0"/>
              <a:t>IF CPU = Lambat </a:t>
            </a:r>
            <a:r>
              <a:rPr lang="id-ID" sz="1900" b="1" dirty="0"/>
              <a:t>AND </a:t>
            </a:r>
            <a:r>
              <a:rPr lang="id-ID" sz="1900" dirty="0" err="1"/>
              <a:t>Core</a:t>
            </a:r>
            <a:r>
              <a:rPr lang="id-ID" sz="1900" dirty="0"/>
              <a:t> = Sangat Optimal </a:t>
            </a:r>
            <a:r>
              <a:rPr lang="id-ID" sz="1900" b="1" dirty="0"/>
              <a:t>AND </a:t>
            </a:r>
            <a:r>
              <a:rPr lang="id-ID" sz="1900" dirty="0"/>
              <a:t>RAM = Kecil </a:t>
            </a:r>
            <a:r>
              <a:rPr lang="id-ID" sz="1900" b="1" dirty="0"/>
              <a:t>THEN </a:t>
            </a:r>
            <a:r>
              <a:rPr lang="id-ID" sz="1900" dirty="0"/>
              <a:t>Nilai Kelayakan Kualitas = Biasa</a:t>
            </a:r>
            <a:endParaRPr lang="en-US" sz="1900" dirty="0"/>
          </a:p>
          <a:p>
            <a:pPr marL="457200" lvl="0" indent="-457200">
              <a:buFont typeface="+mj-lt"/>
              <a:buAutoNum type="arabicPeriod"/>
            </a:pPr>
            <a:r>
              <a:rPr lang="id-ID" sz="1900" dirty="0"/>
              <a:t>IF CPU = Lambat </a:t>
            </a:r>
            <a:r>
              <a:rPr lang="id-ID" sz="1900" b="1" dirty="0"/>
              <a:t>AND </a:t>
            </a:r>
            <a:r>
              <a:rPr lang="id-ID" sz="1900" dirty="0" err="1"/>
              <a:t>Core</a:t>
            </a:r>
            <a:r>
              <a:rPr lang="id-ID" sz="1900" dirty="0"/>
              <a:t> = Sangat Optimal </a:t>
            </a:r>
            <a:r>
              <a:rPr lang="id-ID" sz="1900" b="1" dirty="0"/>
              <a:t>AND </a:t>
            </a:r>
            <a:r>
              <a:rPr lang="id-ID" sz="1900" dirty="0"/>
              <a:t>RAM = Standar </a:t>
            </a:r>
            <a:r>
              <a:rPr lang="id-ID" sz="1900" b="1" dirty="0"/>
              <a:t>THEN </a:t>
            </a:r>
            <a:r>
              <a:rPr lang="id-ID" sz="1900" dirty="0"/>
              <a:t>Nilai Kelayakan Kualitas = Biasa</a:t>
            </a:r>
            <a:endParaRPr lang="en-US" sz="1900" dirty="0"/>
          </a:p>
          <a:p>
            <a:pPr marL="457200" indent="-457200">
              <a:buFont typeface="+mj-lt"/>
              <a:buAutoNum type="arabicPeriod"/>
            </a:pPr>
            <a:r>
              <a:rPr lang="id-ID" sz="1900" dirty="0"/>
              <a:t>IF CPU = Lambat </a:t>
            </a:r>
            <a:r>
              <a:rPr lang="id-ID" sz="1900" b="1" dirty="0"/>
              <a:t>AND </a:t>
            </a:r>
            <a:r>
              <a:rPr lang="id-ID" sz="1900" dirty="0" err="1"/>
              <a:t>Core</a:t>
            </a:r>
            <a:r>
              <a:rPr lang="id-ID" sz="1900" dirty="0"/>
              <a:t> = Sangat Optimal </a:t>
            </a:r>
            <a:r>
              <a:rPr lang="id-ID" sz="1900" b="1" dirty="0"/>
              <a:t>AND </a:t>
            </a:r>
            <a:r>
              <a:rPr lang="id-ID" sz="1900" dirty="0"/>
              <a:t>RAM = Besar </a:t>
            </a:r>
            <a:r>
              <a:rPr lang="id-ID" sz="1900" b="1" dirty="0"/>
              <a:t>THEN </a:t>
            </a:r>
            <a:r>
              <a:rPr lang="id-ID" sz="1900" dirty="0"/>
              <a:t>Nilai Kelayakan Kualitas = Biasa</a:t>
            </a:r>
          </a:p>
          <a:p>
            <a:pPr marL="457200" lvl="0" indent="-457200">
              <a:buFont typeface="+mj-lt"/>
              <a:buAutoNum type="arabicPeriod"/>
            </a:pPr>
            <a:r>
              <a:rPr lang="id-ID" sz="1900" dirty="0"/>
              <a:t>IF CPU = Sedang </a:t>
            </a:r>
            <a:r>
              <a:rPr lang="id-ID" sz="1900" b="1" dirty="0"/>
              <a:t>AND </a:t>
            </a:r>
            <a:r>
              <a:rPr lang="id-ID" sz="1900" dirty="0" err="1"/>
              <a:t>Core</a:t>
            </a:r>
            <a:r>
              <a:rPr lang="id-ID" sz="1900" dirty="0"/>
              <a:t> = Kurang Optimal </a:t>
            </a:r>
            <a:r>
              <a:rPr lang="id-ID" sz="1900" b="1" dirty="0"/>
              <a:t>AND </a:t>
            </a:r>
            <a:r>
              <a:rPr lang="id-ID" sz="1900" dirty="0"/>
              <a:t>RAM = Kecil </a:t>
            </a:r>
            <a:r>
              <a:rPr lang="id-ID" sz="1900" b="1" dirty="0"/>
              <a:t>THEN </a:t>
            </a:r>
            <a:r>
              <a:rPr lang="id-ID" sz="1900" dirty="0"/>
              <a:t>Nilai Kelayakan Kualitas = Biasa</a:t>
            </a:r>
            <a:endParaRPr lang="en-US" sz="1900" dirty="0"/>
          </a:p>
          <a:p>
            <a:pPr marL="457200" lvl="0" indent="-457200">
              <a:buFont typeface="+mj-lt"/>
              <a:buAutoNum type="arabicPeriod"/>
            </a:pPr>
            <a:r>
              <a:rPr lang="id-ID" sz="1900" dirty="0"/>
              <a:t>IF CPU = Sedang</a:t>
            </a:r>
            <a:r>
              <a:rPr lang="id-ID" sz="1900" b="1" dirty="0"/>
              <a:t> AND </a:t>
            </a:r>
            <a:r>
              <a:rPr lang="id-ID" sz="1900" dirty="0" err="1"/>
              <a:t>Core</a:t>
            </a:r>
            <a:r>
              <a:rPr lang="id-ID" sz="1900" dirty="0"/>
              <a:t> = Kurang Optimal </a:t>
            </a:r>
            <a:r>
              <a:rPr lang="id-ID" sz="1900" b="1" dirty="0"/>
              <a:t>AND </a:t>
            </a:r>
            <a:r>
              <a:rPr lang="id-ID" sz="1900" dirty="0"/>
              <a:t>RAM = Standar </a:t>
            </a:r>
            <a:r>
              <a:rPr lang="id-ID" sz="1900" b="1" dirty="0"/>
              <a:t>THEN </a:t>
            </a:r>
            <a:r>
              <a:rPr lang="id-ID" sz="1900" dirty="0"/>
              <a:t>Nilai Kelayakan Kualitas = Biasa</a:t>
            </a:r>
            <a:endParaRPr lang="en-US" sz="1900" dirty="0"/>
          </a:p>
          <a:p>
            <a:pPr marL="457200" lvl="0" indent="-457200">
              <a:buFont typeface="+mj-lt"/>
              <a:buAutoNum type="arabicPeriod"/>
            </a:pPr>
            <a:r>
              <a:rPr lang="id-ID" sz="1900" dirty="0"/>
              <a:t>IF CPU = Sedang</a:t>
            </a:r>
            <a:r>
              <a:rPr lang="id-ID" sz="1900" b="1" dirty="0"/>
              <a:t> AND </a:t>
            </a:r>
            <a:r>
              <a:rPr lang="id-ID" sz="1900" dirty="0" err="1"/>
              <a:t>Core</a:t>
            </a:r>
            <a:r>
              <a:rPr lang="id-ID" sz="1900" dirty="0"/>
              <a:t> = Kurang Optimal </a:t>
            </a:r>
            <a:r>
              <a:rPr lang="id-ID" sz="1900" b="1" dirty="0"/>
              <a:t>AND </a:t>
            </a:r>
            <a:r>
              <a:rPr lang="id-ID" sz="1900" dirty="0"/>
              <a:t>RAM = Besar </a:t>
            </a:r>
            <a:r>
              <a:rPr lang="id-ID" sz="1900" b="1" dirty="0"/>
              <a:t>THEN </a:t>
            </a:r>
            <a:r>
              <a:rPr lang="id-ID" sz="1900" dirty="0"/>
              <a:t>Nilai Kelayakan Kualitas = Biasa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968963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0BCB2E-1ACD-4427-A69C-4ADAE8D15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431800"/>
            <a:ext cx="11468100" cy="5994400"/>
          </a:xfrm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 startAt="13"/>
            </a:pPr>
            <a:r>
              <a:rPr lang="id-ID" sz="1900" dirty="0"/>
              <a:t>IF CPU = Sedang</a:t>
            </a:r>
            <a:r>
              <a:rPr lang="id-ID" sz="1900" b="1" dirty="0"/>
              <a:t> AND </a:t>
            </a:r>
            <a:r>
              <a:rPr lang="id-ID" sz="1900" dirty="0" err="1"/>
              <a:t>Core</a:t>
            </a:r>
            <a:r>
              <a:rPr lang="id-ID" sz="1900" dirty="0"/>
              <a:t> = Optimal </a:t>
            </a:r>
            <a:r>
              <a:rPr lang="id-ID" sz="1900" b="1" dirty="0"/>
              <a:t>AND </a:t>
            </a:r>
            <a:r>
              <a:rPr lang="id-ID" sz="1900" dirty="0"/>
              <a:t>RAM = Kecil </a:t>
            </a:r>
            <a:r>
              <a:rPr lang="id-ID" sz="1900" b="1" dirty="0"/>
              <a:t>THEN </a:t>
            </a:r>
            <a:r>
              <a:rPr lang="id-ID" sz="1900" dirty="0"/>
              <a:t>Nilai Kelayakan Kualitas = Biasa</a:t>
            </a:r>
            <a:endParaRPr lang="en-US" sz="1900" dirty="0"/>
          </a:p>
          <a:p>
            <a:pPr marL="457200" lvl="0" indent="-457200">
              <a:buFont typeface="+mj-lt"/>
              <a:buAutoNum type="arabicPeriod" startAt="13"/>
            </a:pPr>
            <a:r>
              <a:rPr lang="id-ID" sz="1900" dirty="0"/>
              <a:t>IF CPU = Sedang</a:t>
            </a:r>
            <a:r>
              <a:rPr lang="id-ID" sz="1900" b="1" dirty="0"/>
              <a:t> AND </a:t>
            </a:r>
            <a:r>
              <a:rPr lang="id-ID" sz="1900" dirty="0" err="1"/>
              <a:t>Core</a:t>
            </a:r>
            <a:r>
              <a:rPr lang="id-ID" sz="1900" dirty="0"/>
              <a:t> = Optimal </a:t>
            </a:r>
            <a:r>
              <a:rPr lang="id-ID" sz="1900" b="1" dirty="0"/>
              <a:t>AND </a:t>
            </a:r>
            <a:r>
              <a:rPr lang="id-ID" sz="1900" dirty="0"/>
              <a:t>RAM = Standar </a:t>
            </a:r>
            <a:r>
              <a:rPr lang="id-ID" sz="1900" b="1" dirty="0"/>
              <a:t>THEN </a:t>
            </a:r>
            <a:r>
              <a:rPr lang="id-ID" sz="1900" dirty="0"/>
              <a:t>Nilai Kelayakan Kualitas = Biasa</a:t>
            </a:r>
            <a:endParaRPr lang="en-US" sz="1900" dirty="0"/>
          </a:p>
          <a:p>
            <a:pPr marL="457200" lvl="0" indent="-457200">
              <a:buFont typeface="+mj-lt"/>
              <a:buAutoNum type="arabicPeriod" startAt="13"/>
            </a:pPr>
            <a:r>
              <a:rPr lang="id-ID" sz="1900" dirty="0"/>
              <a:t>IF CPU = Sedang</a:t>
            </a:r>
            <a:r>
              <a:rPr lang="id-ID" sz="1900" b="1" dirty="0"/>
              <a:t> AND </a:t>
            </a:r>
            <a:r>
              <a:rPr lang="id-ID" sz="1900" dirty="0" err="1"/>
              <a:t>Core</a:t>
            </a:r>
            <a:r>
              <a:rPr lang="id-ID" sz="1900" dirty="0"/>
              <a:t> = Optimal </a:t>
            </a:r>
            <a:r>
              <a:rPr lang="id-ID" sz="1900" b="1" dirty="0"/>
              <a:t>AND </a:t>
            </a:r>
            <a:r>
              <a:rPr lang="id-ID" sz="1900" dirty="0"/>
              <a:t>RAM = Besar </a:t>
            </a:r>
            <a:r>
              <a:rPr lang="id-ID" sz="1900" b="1" dirty="0"/>
              <a:t>THEN </a:t>
            </a:r>
            <a:r>
              <a:rPr lang="id-ID" sz="1900" dirty="0"/>
              <a:t>Nilai Kelayakan Kualitas = Bagus</a:t>
            </a:r>
            <a:endParaRPr lang="en-US" sz="1900" dirty="0"/>
          </a:p>
          <a:p>
            <a:pPr marL="457200" lvl="0" indent="-457200">
              <a:buFont typeface="+mj-lt"/>
              <a:buAutoNum type="arabicPeriod" startAt="13"/>
            </a:pPr>
            <a:r>
              <a:rPr lang="id-ID" sz="1900" dirty="0"/>
              <a:t>IF CPU = Sedang</a:t>
            </a:r>
            <a:r>
              <a:rPr lang="id-ID" sz="1900" b="1" dirty="0"/>
              <a:t> AND </a:t>
            </a:r>
            <a:r>
              <a:rPr lang="id-ID" sz="1900" dirty="0" err="1"/>
              <a:t>Core</a:t>
            </a:r>
            <a:r>
              <a:rPr lang="id-ID" sz="1900" dirty="0"/>
              <a:t> = Sangat Optimal </a:t>
            </a:r>
            <a:r>
              <a:rPr lang="id-ID" sz="1900" b="1" dirty="0"/>
              <a:t>AND </a:t>
            </a:r>
            <a:r>
              <a:rPr lang="id-ID" sz="1900" dirty="0"/>
              <a:t>RAM = Kecil </a:t>
            </a:r>
            <a:r>
              <a:rPr lang="id-ID" sz="1900" b="1" dirty="0"/>
              <a:t>THEN </a:t>
            </a:r>
            <a:r>
              <a:rPr lang="id-ID" sz="1900" dirty="0"/>
              <a:t>Nilai Kelayakan Kualitas = Biasa</a:t>
            </a:r>
            <a:endParaRPr lang="en-US" sz="1900" dirty="0"/>
          </a:p>
          <a:p>
            <a:pPr marL="457200" lvl="0" indent="-457200">
              <a:buFont typeface="+mj-lt"/>
              <a:buAutoNum type="arabicPeriod" startAt="13"/>
            </a:pPr>
            <a:r>
              <a:rPr lang="id-ID" sz="1900" dirty="0"/>
              <a:t>IF CPU = Sedang</a:t>
            </a:r>
            <a:r>
              <a:rPr lang="id-ID" sz="1900" b="1" dirty="0"/>
              <a:t> AND </a:t>
            </a:r>
            <a:r>
              <a:rPr lang="id-ID" sz="1900" dirty="0" err="1"/>
              <a:t>Core</a:t>
            </a:r>
            <a:r>
              <a:rPr lang="id-ID" sz="1900" dirty="0"/>
              <a:t> = Sangat Optimal </a:t>
            </a:r>
            <a:r>
              <a:rPr lang="id-ID" sz="1900" b="1" dirty="0"/>
              <a:t>AND </a:t>
            </a:r>
            <a:r>
              <a:rPr lang="id-ID" sz="1900" dirty="0"/>
              <a:t>RAM = Standar </a:t>
            </a:r>
            <a:r>
              <a:rPr lang="id-ID" sz="1900" b="1" dirty="0"/>
              <a:t>THEN </a:t>
            </a:r>
            <a:r>
              <a:rPr lang="id-ID" sz="1900" dirty="0"/>
              <a:t>Nilai Kelayakan Kualitas = Bagus</a:t>
            </a:r>
            <a:endParaRPr lang="en-US" sz="1900" dirty="0"/>
          </a:p>
          <a:p>
            <a:pPr marL="457200" lvl="0" indent="-457200">
              <a:buFont typeface="+mj-lt"/>
              <a:buAutoNum type="arabicPeriod" startAt="13"/>
            </a:pPr>
            <a:r>
              <a:rPr lang="id-ID" sz="1900" dirty="0"/>
              <a:t>IF CPU = Sedang</a:t>
            </a:r>
            <a:r>
              <a:rPr lang="id-ID" sz="1900" b="1" dirty="0"/>
              <a:t> AND </a:t>
            </a:r>
            <a:r>
              <a:rPr lang="id-ID" sz="1900" dirty="0" err="1"/>
              <a:t>Core</a:t>
            </a:r>
            <a:r>
              <a:rPr lang="id-ID" sz="1900" dirty="0"/>
              <a:t> = Sangat Optimal </a:t>
            </a:r>
            <a:r>
              <a:rPr lang="id-ID" sz="1900" b="1" dirty="0"/>
              <a:t>AND </a:t>
            </a:r>
            <a:r>
              <a:rPr lang="id-ID" sz="1900" dirty="0"/>
              <a:t>RAM = Besar </a:t>
            </a:r>
            <a:r>
              <a:rPr lang="id-ID" sz="1900" b="1" dirty="0"/>
              <a:t>THEN </a:t>
            </a:r>
            <a:r>
              <a:rPr lang="id-ID" sz="1900" dirty="0"/>
              <a:t>Nilai Kelayakan Kualitas = Bagus</a:t>
            </a:r>
          </a:p>
          <a:p>
            <a:pPr marL="457200" lvl="0" indent="-457200">
              <a:buFont typeface="+mj-lt"/>
              <a:buAutoNum type="arabicPeriod" startAt="13"/>
            </a:pPr>
            <a:r>
              <a:rPr lang="id-ID" sz="1900" dirty="0"/>
              <a:t>IF CPU = Cepat </a:t>
            </a:r>
            <a:r>
              <a:rPr lang="id-ID" sz="1900" b="1" dirty="0"/>
              <a:t>AND </a:t>
            </a:r>
            <a:r>
              <a:rPr lang="id-ID" sz="1900" dirty="0" err="1"/>
              <a:t>Core</a:t>
            </a:r>
            <a:r>
              <a:rPr lang="id-ID" sz="1900" dirty="0"/>
              <a:t> = Kurang Optimal </a:t>
            </a:r>
            <a:r>
              <a:rPr lang="id-ID" sz="1900" b="1" dirty="0"/>
              <a:t>AND </a:t>
            </a:r>
            <a:r>
              <a:rPr lang="id-ID" sz="1900" dirty="0"/>
              <a:t>RAM = Kecil </a:t>
            </a:r>
            <a:r>
              <a:rPr lang="id-ID" sz="1900" b="1" dirty="0"/>
              <a:t>THEN </a:t>
            </a:r>
            <a:r>
              <a:rPr lang="id-ID" sz="1900" dirty="0"/>
              <a:t>Nilai Kelayakan Kualitas = Biasa</a:t>
            </a:r>
            <a:endParaRPr lang="en-US" sz="1900" dirty="0"/>
          </a:p>
          <a:p>
            <a:pPr marL="457200" lvl="0" indent="-457200">
              <a:buFont typeface="+mj-lt"/>
              <a:buAutoNum type="arabicPeriod" startAt="13"/>
            </a:pPr>
            <a:r>
              <a:rPr lang="id-ID" sz="1900" dirty="0"/>
              <a:t>IF CPU = Sedang</a:t>
            </a:r>
            <a:r>
              <a:rPr lang="id-ID" sz="1900" b="1" dirty="0"/>
              <a:t> AND </a:t>
            </a:r>
            <a:r>
              <a:rPr lang="id-ID" sz="1900" dirty="0" err="1"/>
              <a:t>Core</a:t>
            </a:r>
            <a:r>
              <a:rPr lang="id-ID" sz="1900" dirty="0"/>
              <a:t> = Kurang Optimal </a:t>
            </a:r>
            <a:r>
              <a:rPr lang="id-ID" sz="1900" b="1" dirty="0"/>
              <a:t>AND </a:t>
            </a:r>
            <a:r>
              <a:rPr lang="id-ID" sz="1900" dirty="0"/>
              <a:t>RAM = Standar </a:t>
            </a:r>
            <a:r>
              <a:rPr lang="id-ID" sz="1900" b="1" dirty="0"/>
              <a:t>THEN </a:t>
            </a:r>
            <a:r>
              <a:rPr lang="id-ID" sz="1900" dirty="0"/>
              <a:t>Nilai Kelayakan Kualitas = Bagus</a:t>
            </a:r>
            <a:endParaRPr lang="en-US" sz="1900" dirty="0"/>
          </a:p>
          <a:p>
            <a:pPr marL="457200" lvl="0" indent="-457200">
              <a:buFont typeface="+mj-lt"/>
              <a:buAutoNum type="arabicPeriod" startAt="13"/>
            </a:pPr>
            <a:r>
              <a:rPr lang="id-ID" sz="1900" dirty="0"/>
              <a:t>IF CPU = Cepat </a:t>
            </a:r>
            <a:r>
              <a:rPr lang="id-ID" sz="1900" b="1" dirty="0"/>
              <a:t>AND </a:t>
            </a:r>
            <a:r>
              <a:rPr lang="id-ID" sz="1900" dirty="0" err="1"/>
              <a:t>Core</a:t>
            </a:r>
            <a:r>
              <a:rPr lang="id-ID" sz="1900" dirty="0"/>
              <a:t> = Kurang Optimal </a:t>
            </a:r>
            <a:r>
              <a:rPr lang="id-ID" sz="1900" b="1" dirty="0"/>
              <a:t>AND </a:t>
            </a:r>
            <a:r>
              <a:rPr lang="id-ID" sz="1900" dirty="0"/>
              <a:t>RAM = Besar </a:t>
            </a:r>
            <a:r>
              <a:rPr lang="id-ID" sz="1900" b="1" dirty="0"/>
              <a:t>THEN </a:t>
            </a:r>
            <a:r>
              <a:rPr lang="id-ID" sz="1900" dirty="0"/>
              <a:t>Nilai Kelayakan Kualitas = Bagus</a:t>
            </a:r>
            <a:endParaRPr lang="en-US" sz="1900" dirty="0"/>
          </a:p>
          <a:p>
            <a:pPr marL="457200" lvl="0" indent="-457200">
              <a:buFont typeface="+mj-lt"/>
              <a:buAutoNum type="arabicPeriod" startAt="13"/>
            </a:pPr>
            <a:r>
              <a:rPr lang="id-ID" sz="1900" dirty="0"/>
              <a:t>IF CPU = Cepat </a:t>
            </a:r>
            <a:r>
              <a:rPr lang="id-ID" sz="1900" b="1" dirty="0"/>
              <a:t>AND </a:t>
            </a:r>
            <a:r>
              <a:rPr lang="id-ID" sz="1900" dirty="0" err="1"/>
              <a:t>Core</a:t>
            </a:r>
            <a:r>
              <a:rPr lang="id-ID" sz="1900" dirty="0"/>
              <a:t> = Optimal </a:t>
            </a:r>
            <a:r>
              <a:rPr lang="id-ID" sz="1900" b="1" dirty="0"/>
              <a:t>AND </a:t>
            </a:r>
            <a:r>
              <a:rPr lang="id-ID" sz="1900" dirty="0"/>
              <a:t>RAM = Kecil </a:t>
            </a:r>
            <a:r>
              <a:rPr lang="id-ID" sz="1900" b="1" dirty="0"/>
              <a:t>THEN </a:t>
            </a:r>
            <a:r>
              <a:rPr lang="id-ID" sz="1900" dirty="0"/>
              <a:t>Nilai Kelayakan Kualitas = Bagus</a:t>
            </a:r>
            <a:endParaRPr lang="en-US" sz="1900" dirty="0"/>
          </a:p>
          <a:p>
            <a:pPr marL="457200" lvl="0" indent="-457200">
              <a:buFont typeface="+mj-lt"/>
              <a:buAutoNum type="arabicPeriod" startAt="13"/>
            </a:pPr>
            <a:r>
              <a:rPr lang="id-ID" sz="1900" dirty="0"/>
              <a:t>IF CPU = Cepat </a:t>
            </a:r>
            <a:r>
              <a:rPr lang="id-ID" sz="1900" b="1" dirty="0"/>
              <a:t>AND </a:t>
            </a:r>
            <a:r>
              <a:rPr lang="id-ID" sz="1900" dirty="0" err="1"/>
              <a:t>Core</a:t>
            </a:r>
            <a:r>
              <a:rPr lang="id-ID" sz="1900" dirty="0"/>
              <a:t> = Optimal </a:t>
            </a:r>
            <a:r>
              <a:rPr lang="id-ID" sz="1900" b="1" dirty="0"/>
              <a:t>AND </a:t>
            </a:r>
            <a:r>
              <a:rPr lang="id-ID" sz="1900" dirty="0"/>
              <a:t>RAM = Standar </a:t>
            </a:r>
            <a:r>
              <a:rPr lang="id-ID" sz="1900" b="1" dirty="0"/>
              <a:t>THEN </a:t>
            </a:r>
            <a:r>
              <a:rPr lang="id-ID" sz="1900" dirty="0"/>
              <a:t>Nilai Kelayakan Kualitas = Bagus</a:t>
            </a:r>
            <a:endParaRPr lang="en-US" sz="1900" dirty="0"/>
          </a:p>
          <a:p>
            <a:pPr marL="457200" lvl="0" indent="-457200">
              <a:buFont typeface="+mj-lt"/>
              <a:buAutoNum type="arabicPeriod" startAt="13"/>
            </a:pPr>
            <a:r>
              <a:rPr lang="id-ID" sz="1900" dirty="0"/>
              <a:t>IF CPU = Cepat </a:t>
            </a:r>
            <a:r>
              <a:rPr lang="id-ID" sz="1900" b="1" dirty="0"/>
              <a:t>AND </a:t>
            </a:r>
            <a:r>
              <a:rPr lang="id-ID" sz="1900" dirty="0" err="1"/>
              <a:t>Core</a:t>
            </a:r>
            <a:r>
              <a:rPr lang="id-ID" sz="1900" dirty="0"/>
              <a:t> = Optimal </a:t>
            </a:r>
            <a:r>
              <a:rPr lang="id-ID" sz="1900" b="1" dirty="0"/>
              <a:t>AND </a:t>
            </a:r>
            <a:r>
              <a:rPr lang="id-ID" sz="1900" dirty="0"/>
              <a:t>RAM = Besar </a:t>
            </a:r>
            <a:r>
              <a:rPr lang="id-ID" sz="1900" b="1" dirty="0"/>
              <a:t>THEN </a:t>
            </a:r>
            <a:r>
              <a:rPr lang="id-ID" sz="1900" dirty="0"/>
              <a:t>Nilai Kelayakan Kualitas = Bagus</a:t>
            </a:r>
            <a:endParaRPr lang="en-US" sz="1900" dirty="0"/>
          </a:p>
          <a:p>
            <a:pPr marL="457200" lvl="0" indent="-457200">
              <a:buFont typeface="+mj-lt"/>
              <a:buAutoNum type="arabicPeriod" startAt="13"/>
            </a:pPr>
            <a:r>
              <a:rPr lang="id-ID" sz="1900" dirty="0"/>
              <a:t>IF CPU = Cepat </a:t>
            </a:r>
            <a:r>
              <a:rPr lang="id-ID" sz="1900" b="1" dirty="0"/>
              <a:t>AND </a:t>
            </a:r>
            <a:r>
              <a:rPr lang="id-ID" sz="1900" dirty="0" err="1"/>
              <a:t>Core</a:t>
            </a:r>
            <a:r>
              <a:rPr lang="id-ID" sz="1900" dirty="0"/>
              <a:t> = Sangat Optimal </a:t>
            </a:r>
            <a:r>
              <a:rPr lang="id-ID" sz="1900" b="1" dirty="0"/>
              <a:t>AND </a:t>
            </a:r>
            <a:r>
              <a:rPr lang="id-ID" sz="1900" dirty="0"/>
              <a:t>RAM = Kecil </a:t>
            </a:r>
            <a:r>
              <a:rPr lang="id-ID" sz="1900" b="1" dirty="0"/>
              <a:t>THEN </a:t>
            </a:r>
            <a:r>
              <a:rPr lang="id-ID" sz="1900" dirty="0"/>
              <a:t>Nilai Kelayakan Kualitas = Bagus</a:t>
            </a:r>
            <a:endParaRPr lang="en-US" sz="1900" dirty="0"/>
          </a:p>
          <a:p>
            <a:pPr marL="457200" lvl="0" indent="-457200">
              <a:buFont typeface="+mj-lt"/>
              <a:buAutoNum type="arabicPeriod" startAt="13"/>
            </a:pPr>
            <a:r>
              <a:rPr lang="id-ID" sz="1900" dirty="0"/>
              <a:t>IF CPU = Cepat </a:t>
            </a:r>
            <a:r>
              <a:rPr lang="id-ID" sz="1900" b="1" dirty="0"/>
              <a:t>AND </a:t>
            </a:r>
            <a:r>
              <a:rPr lang="id-ID" sz="1900" dirty="0" err="1"/>
              <a:t>Core</a:t>
            </a:r>
            <a:r>
              <a:rPr lang="id-ID" sz="1900" dirty="0"/>
              <a:t> = Sangat Optimal </a:t>
            </a:r>
            <a:r>
              <a:rPr lang="id-ID" sz="1900" b="1" dirty="0"/>
              <a:t>AND </a:t>
            </a:r>
            <a:r>
              <a:rPr lang="id-ID" sz="1900" dirty="0"/>
              <a:t>RAM = Standar </a:t>
            </a:r>
            <a:r>
              <a:rPr lang="id-ID" sz="1900" b="1" dirty="0"/>
              <a:t>THEN </a:t>
            </a:r>
            <a:r>
              <a:rPr lang="id-ID" sz="1900" dirty="0"/>
              <a:t>Nilai Kelayakan Kualitas = Bagus</a:t>
            </a:r>
            <a:endParaRPr lang="en-US" sz="1900" dirty="0"/>
          </a:p>
          <a:p>
            <a:pPr marL="457200" lvl="0" indent="-457200">
              <a:buFont typeface="+mj-lt"/>
              <a:buAutoNum type="arabicPeriod" startAt="13"/>
            </a:pPr>
            <a:r>
              <a:rPr lang="id-ID" sz="1900" dirty="0"/>
              <a:t>IF CPU = Cepat </a:t>
            </a:r>
            <a:r>
              <a:rPr lang="id-ID" sz="1900" b="1" dirty="0"/>
              <a:t>AND </a:t>
            </a:r>
            <a:r>
              <a:rPr lang="id-ID" sz="1900" dirty="0" err="1"/>
              <a:t>Core</a:t>
            </a:r>
            <a:r>
              <a:rPr lang="id-ID" sz="1900" dirty="0"/>
              <a:t> = Sangat Optimal </a:t>
            </a:r>
            <a:r>
              <a:rPr lang="id-ID" sz="1900" b="1" dirty="0"/>
              <a:t>AND </a:t>
            </a:r>
            <a:r>
              <a:rPr lang="id-ID" sz="1900" dirty="0"/>
              <a:t>RAM = Besar </a:t>
            </a:r>
            <a:r>
              <a:rPr lang="id-ID" sz="1900" b="1" dirty="0"/>
              <a:t>THEN </a:t>
            </a:r>
            <a:r>
              <a:rPr lang="id-ID" sz="1900" dirty="0"/>
              <a:t>Nilai Kelayakan Kualitas = Bagus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410158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A16C-DCAE-47B9-9921-0B20BCC8D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Uji Rancangan </a:t>
            </a:r>
            <a:r>
              <a:rPr lang="id-ID" dirty="0" err="1"/>
              <a:t>Fuzzy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AD05-B5A2-45EB-9ED8-D0ADD692B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d-ID" dirty="0"/>
              <a:t>Pada percobaan ini kami menguji 2 kasus. Kasus pertama CPU dengan kecepatan 2.2 GHz, jumlah otak </a:t>
            </a:r>
            <a:r>
              <a:rPr lang="id-ID" dirty="0" err="1"/>
              <a:t>Core</a:t>
            </a:r>
            <a:r>
              <a:rPr lang="id-ID" dirty="0"/>
              <a:t> sebanyak 3 dan kapasitas RAM 4 GB. Kasus kedua CPU dengan 2.9, jumlah </a:t>
            </a:r>
            <a:r>
              <a:rPr lang="id-ID" dirty="0" err="1"/>
              <a:t>Core</a:t>
            </a:r>
            <a:r>
              <a:rPr lang="id-ID" dirty="0"/>
              <a:t> sebanyak 7 dan kapasitas RAM 12 GB. Dari kedua kasus ini kami ingin mengetahui apakah kelayakan kualitas biasa atau bagus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88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3B8B-672B-4658-8EAC-10D5FDE7D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Hasil Program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58567-6992-4E80-AA43-67DE110E68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Kasus Pertama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09B493-3F30-4A70-A93D-425037901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d-ID" dirty="0"/>
              <a:t>Kasus Kedua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2EA6C66-9501-4F59-BF77-6F632ACB163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9579" y="2505075"/>
            <a:ext cx="5118204" cy="368458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CD477E7-051C-4CE7-B86F-E79CA578A159}"/>
              </a:ext>
            </a:extLst>
          </p:cNvPr>
          <p:cNvPicPr>
            <a:picLocks noGrp="1"/>
          </p:cNvPicPr>
          <p:nvPr>
            <p:ph sz="quarter" idx="4"/>
          </p:nvPr>
        </p:nvPicPr>
        <p:blipFill rotWithShape="1">
          <a:blip r:embed="rId3"/>
          <a:srcRect r="15260"/>
          <a:stretch/>
        </p:blipFill>
        <p:spPr bwMode="auto">
          <a:xfrm>
            <a:off x="6375400" y="2505075"/>
            <a:ext cx="5118204" cy="36845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15697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01E103-C790-46D2-B52C-21ED89AA4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id-ID" sz="4400" dirty="0">
                <a:solidFill>
                  <a:srgbClr val="080808"/>
                </a:solidFill>
              </a:rPr>
              <a:t>Hasil Hitung Manual</a:t>
            </a:r>
            <a:endParaRPr lang="en-US" sz="4400" dirty="0">
              <a:solidFill>
                <a:srgbClr val="080808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5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13F9-5D49-40E7-8325-60689E2B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Hasil hitung pada kasus pertama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9446F-1DC8-411F-936A-DDAF46C239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AutoNum type="alphaLcPeriod"/>
            </a:pPr>
            <a:r>
              <a:rPr lang="id-ID" dirty="0" err="1"/>
              <a:t>Fuzzifikasi</a:t>
            </a: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B8071C-2A61-428F-B474-FA220FF57D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b. Inferensi</a:t>
            </a:r>
            <a:br>
              <a:rPr lang="id-ID" dirty="0"/>
            </a:b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br>
              <a:rPr lang="id-ID" sz="2000" dirty="0"/>
            </a:br>
            <a:r>
              <a:rPr lang="id-ID" sz="2000" dirty="0" err="1"/>
              <a:t>Rules</a:t>
            </a:r>
            <a:r>
              <a:rPr lang="id-ID" sz="2000" dirty="0"/>
              <a:t> yang digunakan 2, 5, 11, 14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B35A5A-8B88-46FB-A7FA-F6713BFB9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3983"/>
            <a:ext cx="4668412" cy="20735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3DA43B-B9F2-4D8E-BC26-70F5AE3F7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57486"/>
            <a:ext cx="4026217" cy="18465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9C8337-83C9-4EEF-9D0E-D18A39B05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313214"/>
            <a:ext cx="3803816" cy="11157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B2729D-2009-4BEE-9FEF-A5755F3D8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5308" y="4001294"/>
            <a:ext cx="2447458" cy="17463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7B47AA-4495-4264-96EF-25CAA2CA2D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5166" y="4064121"/>
            <a:ext cx="1710667" cy="10013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5425B7C-284C-421F-9C37-419B778F9A55}"/>
              </a:ext>
            </a:extLst>
          </p:cNvPr>
          <p:cNvSpPr txBox="1"/>
          <p:nvPr/>
        </p:nvSpPr>
        <p:spPr>
          <a:xfrm>
            <a:off x="838200" y="132339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rgbClr val="FF0000"/>
                </a:solidFill>
              </a:rPr>
              <a:t>CPU = 2.2 GHz		</a:t>
            </a:r>
            <a:r>
              <a:rPr lang="id-ID" dirty="0" err="1">
                <a:solidFill>
                  <a:srgbClr val="FF0000"/>
                </a:solidFill>
              </a:rPr>
              <a:t>Core</a:t>
            </a:r>
            <a:r>
              <a:rPr lang="id-ID" dirty="0">
                <a:solidFill>
                  <a:srgbClr val="FF0000"/>
                </a:solidFill>
              </a:rPr>
              <a:t> = 3		RAM = 4 GB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902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66-026B-4502-BEB5-C9AC3EADD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Defuzzifikasi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9348010-C540-46E4-8C6B-0BC721EC7AD2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2"/>
          <a:srcRect t="1512" b="1512"/>
          <a:stretch>
            <a:fillRect/>
          </a:stretch>
        </p:blipFill>
        <p:spPr>
          <a:xfrm>
            <a:off x="5148104" y="992187"/>
            <a:ext cx="6172200" cy="4873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6B70B0-4B33-4489-84FA-5726FBC47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2580823"/>
            <a:ext cx="4311492" cy="221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20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13F9-5D49-40E7-8325-60689E2B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Hasil hitung pada kasus kedua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9446F-1DC8-411F-936A-DDAF46C239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AutoNum type="alphaLcPeriod"/>
            </a:pPr>
            <a:r>
              <a:rPr lang="id-ID" dirty="0" err="1"/>
              <a:t>Fuzzifikasi</a:t>
            </a: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B8071C-2A61-428F-B474-FA220FF57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10200" cy="4351338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b. Inferensi</a:t>
            </a:r>
            <a:br>
              <a:rPr lang="id-ID" dirty="0"/>
            </a:b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br>
              <a:rPr lang="id-ID" sz="2000" dirty="0"/>
            </a:br>
            <a:r>
              <a:rPr lang="id-ID" sz="2000" dirty="0" err="1"/>
              <a:t>Rules</a:t>
            </a:r>
            <a:r>
              <a:rPr lang="id-ID" sz="2000" dirty="0"/>
              <a:t> yang digunakan 14, 15, 17, 18, 23, 24, 26, 27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8A0B95-D54B-4485-9F93-192079D2F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223" y="2483951"/>
            <a:ext cx="4919885" cy="18465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B75CD5-CC3B-4B9E-982B-B9395001F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83" y="4517571"/>
            <a:ext cx="4466093" cy="1520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A6C7A0-8CF6-44F6-9912-7E4D38ED4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308" y="2393393"/>
            <a:ext cx="3529658" cy="1068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1352E6-88BB-46E1-B7D7-373D132DF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330" y="3870667"/>
            <a:ext cx="2234809" cy="20366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B04E6B-F7C3-4C1D-B6AE-6C7C2B8F98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9822" y="5687561"/>
            <a:ext cx="2173317" cy="9230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C04BC6-1338-4BEA-87FE-910469DA37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1275" y="4100800"/>
            <a:ext cx="3081125" cy="8335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ABBFCB4-8342-47E7-AC00-364417C773F9}"/>
              </a:ext>
            </a:extLst>
          </p:cNvPr>
          <p:cNvSpPr txBox="1"/>
          <p:nvPr/>
        </p:nvSpPr>
        <p:spPr>
          <a:xfrm>
            <a:off x="838200" y="132339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rgbClr val="FF0000"/>
                </a:solidFill>
              </a:rPr>
              <a:t>CPU = 2.9 GHz		</a:t>
            </a:r>
            <a:r>
              <a:rPr lang="id-ID" dirty="0" err="1">
                <a:solidFill>
                  <a:srgbClr val="FF0000"/>
                </a:solidFill>
              </a:rPr>
              <a:t>Core</a:t>
            </a:r>
            <a:r>
              <a:rPr lang="id-ID" dirty="0">
                <a:solidFill>
                  <a:srgbClr val="FF0000"/>
                </a:solidFill>
              </a:rPr>
              <a:t> = 7		RAM = 12 GB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434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66-026B-4502-BEB5-C9AC3EADD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Defuzzifikasi</a:t>
            </a:r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91E94BB-BDD5-4440-A21F-5BB4A55CF96F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2"/>
          <a:srcRect t="1436" b="1436"/>
          <a:stretch>
            <a:fillRect/>
          </a:stretch>
        </p:blipFill>
        <p:spPr>
          <a:xfrm>
            <a:off x="5734731" y="987425"/>
            <a:ext cx="6172200" cy="4873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CAEFEA-40A6-4B56-8A4C-A1A58D90CF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74"/>
          <a:stretch/>
        </p:blipFill>
        <p:spPr>
          <a:xfrm>
            <a:off x="428624" y="2970892"/>
            <a:ext cx="5306107" cy="17640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AD6E2B-A1BD-4DCD-810E-AF2E53AFA82F}"/>
              </a:ext>
            </a:extLst>
          </p:cNvPr>
          <p:cNvSpPr txBox="1"/>
          <p:nvPr/>
        </p:nvSpPr>
        <p:spPr>
          <a:xfrm>
            <a:off x="641531" y="2476729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Sampe titik = 10 titik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96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F45B668-CB50-431B-B2DB-9ECFEDF0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Kesimpulan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09C6BC-522F-4102-B1A7-472050C95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d-ID" dirty="0"/>
              <a:t>Kasus pertama </a:t>
            </a:r>
            <a:r>
              <a:rPr lang="id-ID" dirty="0" err="1"/>
              <a:t>menghasikan</a:t>
            </a:r>
            <a:r>
              <a:rPr lang="id-ID" dirty="0"/>
              <a:t> 35 dengan Kualitas Biasa. Dalam dunia komputer dikatakan sebagai </a:t>
            </a:r>
            <a:r>
              <a:rPr lang="id-ID" i="1" dirty="0"/>
              <a:t>Low-</a:t>
            </a:r>
            <a:r>
              <a:rPr lang="id-ID" i="1" dirty="0" err="1"/>
              <a:t>End</a:t>
            </a:r>
            <a:r>
              <a:rPr lang="id-ID" i="1" dirty="0"/>
              <a:t>. </a:t>
            </a:r>
            <a:r>
              <a:rPr lang="id-ID" dirty="0"/>
              <a:t>Pada kasus kedua menghasilkan 63.33 atau dapat dikatakan kelayakan kualitas tersebut beririsan pada kualitas biasa dan kualitas bagus, dalam dunia komputer dikatakan sebagai </a:t>
            </a:r>
            <a:r>
              <a:rPr lang="id-ID" dirty="0" err="1"/>
              <a:t>Mid-End</a:t>
            </a:r>
            <a:r>
              <a:rPr lang="id-ID" dirty="0"/>
              <a:t>. Mengapa demikian? Karena pada perbandingan </a:t>
            </a:r>
            <a:r>
              <a:rPr lang="id-ID" dirty="0" err="1"/>
              <a:t>fuzzifikasi</a:t>
            </a:r>
            <a:r>
              <a:rPr lang="id-ID" dirty="0"/>
              <a:t> </a:t>
            </a:r>
            <a:r>
              <a:rPr lang="id-ID" dirty="0" err="1"/>
              <a:t>nya</a:t>
            </a:r>
            <a:r>
              <a:rPr lang="id-ID" dirty="0"/>
              <a:t> pun terkategori setengah </a:t>
            </a:r>
            <a:r>
              <a:rPr lang="id-ID" dirty="0" err="1"/>
              <a:t>setengah</a:t>
            </a:r>
            <a:r>
              <a:rPr lang="id-ID" dirty="0"/>
              <a:t> pada spesifikasi tersebut.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7235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5CBB-AF7C-46DA-B688-BE575DE3E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Latar Belakang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496D9-276F-42BD-B86F-E79A46AC7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d-ID" dirty="0"/>
              <a:t>Laptop menjadi kebutuhan bagi banyak orang untuk menunjang pekerjaan baik mahasiswa maupun mereka yang menggunakan laptop, </a:t>
            </a:r>
            <a:r>
              <a:rPr lang="id-ID" dirty="0" err="1"/>
              <a:t>handphone</a:t>
            </a:r>
            <a:r>
              <a:rPr lang="id-ID" dirty="0"/>
              <a:t> dan alat elektronik lainnya. Membeli laptop dengan harga terjangkau, spesifikasi sesuai dengan kebutuhan dan kualitas baik merupakan pertimbangan awal sebelum memutuskan untuk membeli alat elektronik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02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9A3C632-B58C-4727-BBB0-04901DA0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356501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6B94-D4BF-49EC-AC5A-2878D9AA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Tujuan Pembuatan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200F98-8EEF-403F-97A3-CAF3CAD8C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Membantu seseorang dalam mengambil keputusan pembelian komputer</a:t>
            </a:r>
          </a:p>
          <a:p>
            <a:r>
              <a:rPr lang="id-ID" dirty="0"/>
              <a:t>Menggolongkan spesifikasi barang elektronik</a:t>
            </a:r>
          </a:p>
          <a:p>
            <a:r>
              <a:rPr lang="id-ID" dirty="0"/>
              <a:t>Mengetahui kelayakan kualitas barang elektronik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7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751A-BA11-4379-8873-168462EAE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Pengenalan Dasar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EEBA-AFCC-4C30-989A-2AE957A8C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d-ID" dirty="0"/>
              <a:t>Aplikasi penentuan kualitas dari komputer ini dibangun dengan menggunakan bahasa pemrograman </a:t>
            </a:r>
            <a:r>
              <a:rPr lang="id-ID" dirty="0" err="1"/>
              <a:t>Python</a:t>
            </a:r>
            <a:r>
              <a:rPr lang="id-ID" dirty="0"/>
              <a:t>. Bahasa pemrograman ini memiliki kemudahan dalam memahami dan keunikan tersendiri sehingga bahasa pemrograman inilah yang dipilih untuk membangun Aplikasi </a:t>
            </a:r>
            <a:r>
              <a:rPr lang="id-ID" dirty="0" err="1"/>
              <a:t>Fuzzy</a:t>
            </a:r>
            <a:r>
              <a:rPr lang="id-ID" dirty="0"/>
              <a:t> penentuan kualitas dari komputer.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84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D348-9878-4D50-B137-1DB3BA37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Deskripsi Perancangan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1CFA5-02FD-42A6-B223-63818E8D9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err="1"/>
              <a:t>Variavel</a:t>
            </a:r>
            <a:r>
              <a:rPr lang="id-ID" dirty="0"/>
              <a:t> </a:t>
            </a:r>
            <a:r>
              <a:rPr lang="id-ID" dirty="0" err="1"/>
              <a:t>input</a:t>
            </a:r>
            <a:r>
              <a:rPr lang="id-ID" dirty="0"/>
              <a:t> </a:t>
            </a:r>
            <a:r>
              <a:rPr lang="id-ID" dirty="0" err="1"/>
              <a:t>fuzzy</a:t>
            </a:r>
            <a:r>
              <a:rPr lang="id-ID" dirty="0"/>
              <a:t> pada aplikasi ini yaitu kecepatan CPU, banyaknya jumlah </a:t>
            </a:r>
            <a:r>
              <a:rPr lang="id-ID" dirty="0" err="1"/>
              <a:t>Core</a:t>
            </a:r>
            <a:r>
              <a:rPr lang="id-ID" dirty="0"/>
              <a:t> yang digunakan dan kapasitas sebuah RAM yang dimiliki. Sedangkan variabel </a:t>
            </a:r>
            <a:r>
              <a:rPr lang="id-ID" dirty="0" err="1"/>
              <a:t>output</a:t>
            </a:r>
            <a:r>
              <a:rPr lang="id-ID" dirty="0"/>
              <a:t> yang terdapat pada pemilihan ini adalah sebuah kelayakan kualitas. Masing-masing variabel mempunyai himpunan </a:t>
            </a:r>
            <a:r>
              <a:rPr lang="id-ID" dirty="0" err="1"/>
              <a:t>fuzzy</a:t>
            </a:r>
            <a:r>
              <a:rPr lang="id-ID" dirty="0"/>
              <a:t> sebagai berikut:</a:t>
            </a:r>
          </a:p>
          <a:p>
            <a:pPr>
              <a:buFontTx/>
              <a:buChar char="-"/>
            </a:pPr>
            <a:r>
              <a:rPr lang="id-ID" dirty="0"/>
              <a:t>Kecepatan CPU: Lambat, Sedang, Cepat</a:t>
            </a:r>
          </a:p>
          <a:p>
            <a:pPr>
              <a:buFontTx/>
              <a:buChar char="-"/>
            </a:pPr>
            <a:r>
              <a:rPr lang="id-ID" dirty="0"/>
              <a:t>Kualitas </a:t>
            </a:r>
            <a:r>
              <a:rPr lang="id-ID" dirty="0" err="1"/>
              <a:t>Core</a:t>
            </a:r>
            <a:r>
              <a:rPr lang="id-ID" dirty="0"/>
              <a:t>: Kurang Optimal, Optimal, Sangat Optimal</a:t>
            </a:r>
          </a:p>
          <a:p>
            <a:pPr>
              <a:buFontTx/>
              <a:buChar char="-"/>
            </a:pPr>
            <a:r>
              <a:rPr lang="id-ID" dirty="0"/>
              <a:t>Kapasitas RAM: Kecil, Standard, Besar</a:t>
            </a:r>
          </a:p>
          <a:p>
            <a:pPr>
              <a:buFontTx/>
              <a:buChar char="-"/>
            </a:pPr>
            <a:r>
              <a:rPr lang="id-ID" dirty="0"/>
              <a:t>NK Kualitas: Biasa Bagus</a:t>
            </a:r>
          </a:p>
        </p:txBody>
      </p:sp>
    </p:spTree>
    <p:extLst>
      <p:ext uri="{BB962C8B-B14F-4D97-AF65-F5344CB8AC3E}">
        <p14:creationId xmlns:p14="http://schemas.microsoft.com/office/powerpoint/2010/main" val="227686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F3D3-CD15-481C-8AF7-482A07213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43000"/>
          </a:xfrm>
        </p:spPr>
        <p:txBody>
          <a:bodyPr/>
          <a:lstStyle/>
          <a:p>
            <a:r>
              <a:rPr lang="id-ID" b="1" dirty="0"/>
              <a:t>Fungsi Keanggotaan CPU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9D8EA473-470E-4079-9177-9E49788738D6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𝐿𝑎𝑚𝑏𝑎𝑡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   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1          ;    0≤ 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2.4−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2.4−2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 ;   2&lt;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&lt;2.4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           ;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≥2.4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d-ID" dirty="0"/>
              </a:p>
              <a:p>
                <a:pPr lvl="0"/>
                <a:endParaRPr lang="en-US" dirty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𝑆𝑒𝑑𝑎𝑛𝑔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</m:t>
                          </m:r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−2.0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2.4−2.0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;   2.0&lt;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&lt;2.4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              ;  2.4≤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≤2.6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3−2.6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    ;     2.6&lt;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     ;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≤2.0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𝑎𝑡𝑎𝑢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≥3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d-ID" dirty="0"/>
              </a:p>
              <a:p>
                <a:pPr lvl="0"/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𝐶𝑒𝑝𝑎𝑡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 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1           ;     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≥3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− 2.6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3−2.6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 ;   2.6&lt;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           ;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≤2.6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9D8EA473-470E-4079-9177-9E49788738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t="-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CC247CE-3850-4E01-96F4-B3F29DC09794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3"/>
          <a:srcRect t="2067" b="2067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10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CE5232-B763-4468-A6D1-D3A3ADACC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2581048"/>
            <a:ext cx="4240307" cy="328000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92A5BA4-84F5-4648-B14A-F9C01E891C31}"/>
              </a:ext>
            </a:extLst>
          </p:cNvPr>
          <p:cNvSpPr txBox="1">
            <a:spLocks/>
          </p:cNvSpPr>
          <p:nvPr/>
        </p:nvSpPr>
        <p:spPr>
          <a:xfrm>
            <a:off x="836612" y="676275"/>
            <a:ext cx="3932237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/>
              <a:t>Fungsi Keanggotaan </a:t>
            </a:r>
            <a:r>
              <a:rPr lang="id-ID" b="1" dirty="0" err="1"/>
              <a:t>Core</a:t>
            </a:r>
            <a:endParaRPr lang="en-US" b="1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E37275A-C9BC-4486-92A2-B689315B9D52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3"/>
          <a:srcRect t="3489" b="3489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7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92A5BA4-84F5-4648-B14A-F9C01E891C31}"/>
              </a:ext>
            </a:extLst>
          </p:cNvPr>
          <p:cNvSpPr txBox="1">
            <a:spLocks/>
          </p:cNvSpPr>
          <p:nvPr/>
        </p:nvSpPr>
        <p:spPr>
          <a:xfrm>
            <a:off x="836612" y="676275"/>
            <a:ext cx="3932237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/>
              <a:t>Fungsi Keanggotaan RAM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A003D0-DFF3-4EB7-9BB5-CBB1A178C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2171699"/>
            <a:ext cx="4194357" cy="3689351"/>
          </a:xfrm>
          <a:prstGeom prst="rect">
            <a:avLst/>
          </a:prstGeo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14754374-F94D-4E3D-B098-2149D81F45CA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3"/>
          <a:srcRect t="2336" b="2336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93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92A5BA4-84F5-4648-B14A-F9C01E891C31}"/>
              </a:ext>
            </a:extLst>
          </p:cNvPr>
          <p:cNvSpPr txBox="1">
            <a:spLocks/>
          </p:cNvSpPr>
          <p:nvPr/>
        </p:nvSpPr>
        <p:spPr>
          <a:xfrm>
            <a:off x="836612" y="676275"/>
            <a:ext cx="3932237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/>
              <a:t>Fungsi Keanggotaan NK Kualitas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A03140-AB81-4EB2-99C1-82DA26DB8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2446338"/>
            <a:ext cx="4169045" cy="2592388"/>
          </a:xfrm>
          <a:prstGeom prst="rect">
            <a:avLst/>
          </a:prstGeom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264601A-6E50-4861-BF6B-D574CC7E0F11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3"/>
          <a:srcRect t="819" b="819"/>
          <a:stretch>
            <a:fillRect/>
          </a:stretch>
        </p:blipFill>
        <p:spPr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95317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121B1C6CA0DD504D9E5817369D70DA83" ma:contentTypeVersion="11" ma:contentTypeDescription="Buat sebuah dokumen baru." ma:contentTypeScope="" ma:versionID="58af6983476fb46c5a0fd0f9e8ac929a">
  <xsd:schema xmlns:xsd="http://www.w3.org/2001/XMLSchema" xmlns:xs="http://www.w3.org/2001/XMLSchema" xmlns:p="http://schemas.microsoft.com/office/2006/metadata/properties" xmlns:ns3="b9bc57d7-24b7-4114-95de-a61a7c79d4ce" xmlns:ns4="52607b63-93f5-4e63-a5fe-cba63754dd3f" targetNamespace="http://schemas.microsoft.com/office/2006/metadata/properties" ma:root="true" ma:fieldsID="bcfebdb0aaa0ee161162e0889b3f945c" ns3:_="" ns4:_="">
    <xsd:import namespace="b9bc57d7-24b7-4114-95de-a61a7c79d4ce"/>
    <xsd:import namespace="52607b63-93f5-4e63-a5fe-cba63754dd3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bc57d7-24b7-4114-95de-a61a7c79d4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607b63-93f5-4e63-a5fe-cba63754dd3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Dibagikan Denga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ibagikan Dengan Detail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Berbagi Hash Petunjuk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BC776B-E68C-474C-A47A-D5A2312741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4AC049-6E7C-436F-934F-D3EE074026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bc57d7-24b7-4114-95de-a61a7c79d4ce"/>
    <ds:schemaRef ds:uri="52607b63-93f5-4e63-a5fe-cba63754dd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730410-5F67-46DA-A247-E4F319B55B16}">
  <ds:schemaRefs>
    <ds:schemaRef ds:uri="b9bc57d7-24b7-4114-95de-a61a7c79d4ce"/>
    <ds:schemaRef ds:uri="http://www.w3.org/XML/1998/namespace"/>
    <ds:schemaRef ds:uri="http://schemas.microsoft.com/office/2006/metadata/properties"/>
    <ds:schemaRef ds:uri="52607b63-93f5-4e63-a5fe-cba63754dd3f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965</Words>
  <Application>Microsoft Office PowerPoint</Application>
  <PresentationFormat>Widescreen</PresentationFormat>
  <Paragraphs>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Penerapan Fuzzy pada Alat Elektronik</vt:lpstr>
      <vt:lpstr>Latar Belakang</vt:lpstr>
      <vt:lpstr>Tujuan Pembuatan</vt:lpstr>
      <vt:lpstr>Pengenalan Dasar</vt:lpstr>
      <vt:lpstr>Deskripsi Perancangan</vt:lpstr>
      <vt:lpstr>Fungsi Keanggotaan CPU</vt:lpstr>
      <vt:lpstr>PowerPoint Presentation</vt:lpstr>
      <vt:lpstr>PowerPoint Presentation</vt:lpstr>
      <vt:lpstr>PowerPoint Presentation</vt:lpstr>
      <vt:lpstr>Rules</vt:lpstr>
      <vt:lpstr>PowerPoint Presentation</vt:lpstr>
      <vt:lpstr>Uji Rancangan Fuzzy</vt:lpstr>
      <vt:lpstr>Hasil Program</vt:lpstr>
      <vt:lpstr>Hasil Hitung Manual</vt:lpstr>
      <vt:lpstr>Hasil hitung pada kasus pertama</vt:lpstr>
      <vt:lpstr>Defuzzifikasi</vt:lpstr>
      <vt:lpstr>Hasil hitung pada kasus kedua</vt:lpstr>
      <vt:lpstr>Defuzzifikasi</vt:lpstr>
      <vt:lpstr>Kesimpulan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Penerapan Fuzzy pada Alat Elektronik</dc:title>
  <dc:creator>Naufal Bahri</dc:creator>
  <cp:lastModifiedBy>MUHAMAD</cp:lastModifiedBy>
  <cp:revision>5</cp:revision>
  <dcterms:created xsi:type="dcterms:W3CDTF">2020-04-27T06:00:24Z</dcterms:created>
  <dcterms:modified xsi:type="dcterms:W3CDTF">2020-04-28T06:28:27Z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0x010100121B1C6CA0DD504D9E5817369D70DA83</vt:lpwstr>
  </property>
</Properties>
</file>