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58" r:id="rId4"/>
    <p:sldId id="259" r:id="rId5"/>
    <p:sldId id="260" r:id="rId6"/>
    <p:sldId id="261" r:id="rId7"/>
    <p:sldId id="262" r:id="rId8"/>
    <p:sldId id="263" r:id="rId9"/>
    <p:sldId id="264" r:id="rId10"/>
    <p:sldId id="507" r:id="rId11"/>
    <p:sldId id="508" r:id="rId12"/>
    <p:sldId id="266"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uli" panose="020B0604020202020204" charset="0"/>
      <p:regular r:id="rId23"/>
    </p:embeddedFont>
    <p:embeddedFont>
      <p:font typeface="Muli Semi-Bold" panose="020B0604020202020204" charset="0"/>
      <p:regular r:id="rId24"/>
    </p:embeddedFont>
    <p:embeddedFont>
      <p:font typeface="Rubik" panose="020B0604020202020204" charset="-79"/>
      <p:regular r:id="rId25"/>
      <p:bold r:id="rId26"/>
      <p:italic r:id="rId27"/>
      <p:boldItalic r:id="rId28"/>
    </p:embeddedFont>
    <p:embeddedFont>
      <p:font typeface="Rubik Light" panose="020B0604020202020204" charset="-79"/>
      <p:regular r:id="rId29"/>
      <p:bold r:id="rId30"/>
      <p:italic r:id="rId31"/>
      <p:boldItalic r:id="rId32"/>
    </p:embeddedFont>
    <p:embeddedFont>
      <p:font typeface="Rubik Medium" panose="020B0604020202020204" charset="-79"/>
      <p:regular r:id="rId33"/>
      <p:bold r:id="rId34"/>
      <p:italic r:id="rId35"/>
      <p:boldItalic r:id="rId36"/>
    </p:embeddedFont>
    <p:embeddedFont>
      <p:font typeface="Rubik SemiBold" panose="020B0604020202020204" charset="-79"/>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Wingdings 2" panose="05020102010507070707" pitchFamily="18" charset="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2.fntdata"/><Relationship Id="rId29" Type="http://schemas.openxmlformats.org/officeDocument/2006/relationships/font" Target="fonts/font15.fntdata"/><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font" Target="fonts/font31.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customschemas.google.com/relationships/presentationmetadata" Target="metadata"/><Relationship Id="rId20" Type="http://schemas.openxmlformats.org/officeDocument/2006/relationships/font" Target="fonts/font6.fntdata"/><Relationship Id="rId41"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0302EE4A-4696-405B-738D-CDA56CC5FB59}"/>
            </a:ext>
          </a:extLst>
        </p:cNvPr>
        <p:cNvGrpSpPr/>
        <p:nvPr/>
      </p:nvGrpSpPr>
      <p:grpSpPr>
        <a:xfrm>
          <a:off x="0" y="0"/>
          <a:ext cx="0" cy="0"/>
          <a:chOff x="0" y="0"/>
          <a:chExt cx="0" cy="0"/>
        </a:xfrm>
      </p:grpSpPr>
      <p:sp>
        <p:nvSpPr>
          <p:cNvPr id="96" name="Google Shape;96;p4:notes">
            <a:extLst>
              <a:ext uri="{FF2B5EF4-FFF2-40B4-BE49-F238E27FC236}">
                <a16:creationId xmlns:a16="http://schemas.microsoft.com/office/drawing/2014/main" id="{2AE7A60A-5DBA-7011-74F3-AA95514EAA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a:extLst>
              <a:ext uri="{FF2B5EF4-FFF2-40B4-BE49-F238E27FC236}">
                <a16:creationId xmlns:a16="http://schemas.microsoft.com/office/drawing/2014/main" id="{5BA9086C-4B3A-1EA9-3E8F-65E83C35538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769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98A3-4329-4216-EFFF-228D30958B6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6271CC4E-D023-3CC9-5720-ED339DF9E16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25A37E2-D99C-12EF-D1B6-9C097539B206}"/>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B8D14E88-DC2D-A045-AC61-D50DEA3743FA}"/>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87EB07BE-6933-D1F5-29E9-C96544095758}"/>
              </a:ext>
            </a:extLst>
          </p:cNvPr>
          <p:cNvSpPr>
            <a:spLocks noGrp="1"/>
          </p:cNvSpPr>
          <p:nvPr>
            <p:ph type="sldNum" sz="quarter" idx="12"/>
          </p:nvPr>
        </p:nvSpPr>
        <p:spPr/>
        <p:txBody>
          <a:bodyPr/>
          <a:lstStyle/>
          <a:p>
            <a:fld id="{27CB6867-3EF8-47F9-9DA2-CF3961F43328}" type="slidenum">
              <a:rPr lang="en-US" altLang="en-US" smtClean="0"/>
              <a:pPr/>
              <a:t>‹#›</a:t>
            </a:fld>
            <a:endParaRPr lang="en-US" altLang="en-US"/>
          </a:p>
        </p:txBody>
      </p:sp>
    </p:spTree>
    <p:extLst>
      <p:ext uri="{BB962C8B-B14F-4D97-AF65-F5344CB8AC3E}">
        <p14:creationId xmlns:p14="http://schemas.microsoft.com/office/powerpoint/2010/main" val="1771960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5B2C-2628-7908-720F-CA1053C6066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E8878C8-4DC5-F4C4-90F4-3060914F2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F3B1EA9-07C2-6B71-B5B4-183B0185B89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28FA56-9A64-B0F2-8770-FD418CCA022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59E2FD9-BE5A-A946-34C0-432D5246FF2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282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745E-5648-735F-2A6F-B41E0B49D75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165ED39-54F8-DA6E-E2A2-7340FA0BCB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CBFD5-1B5E-FB5B-87B1-8F6DC61B7509}"/>
              </a:ext>
            </a:extLst>
          </p:cNvPr>
          <p:cNvSpPr>
            <a:spLocks noGrp="1"/>
          </p:cNvSpPr>
          <p:nvPr>
            <p:ph type="dt" sz="half" idx="10"/>
          </p:nvPr>
        </p:nvSpPr>
        <p:spPr/>
        <p:txBody>
          <a:bodyPr/>
          <a:lstStyle/>
          <a:p>
            <a:fld id="{9D2BCB63-7ACD-439D-B8F5-50C0A63B885D}" type="datetimeFigureOut">
              <a:rPr lang="en-ID" smtClean="0"/>
              <a:t>04/03/2024</a:t>
            </a:fld>
            <a:endParaRPr lang="en-ID"/>
          </a:p>
        </p:txBody>
      </p:sp>
      <p:sp>
        <p:nvSpPr>
          <p:cNvPr id="5" name="Footer Placeholder 4">
            <a:extLst>
              <a:ext uri="{FF2B5EF4-FFF2-40B4-BE49-F238E27FC236}">
                <a16:creationId xmlns:a16="http://schemas.microsoft.com/office/drawing/2014/main" id="{28B71AC5-52DB-D1DF-11F9-9213F5DFE1D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200C99-A56E-A1D2-3736-336B45FC712E}"/>
              </a:ext>
            </a:extLst>
          </p:cNvPr>
          <p:cNvSpPr>
            <a:spLocks noGrp="1"/>
          </p:cNvSpPr>
          <p:nvPr>
            <p:ph type="sldNum" sz="quarter" idx="12"/>
          </p:nvPr>
        </p:nvSpPr>
        <p:spPr/>
        <p:txBody>
          <a:bodyPr/>
          <a:lstStyle/>
          <a:p>
            <a:fld id="{C715F7D5-4472-4650-AEC7-9F2A85518BC1}" type="slidenum">
              <a:rPr lang="en-ID" smtClean="0"/>
              <a:t>‹#›</a:t>
            </a:fld>
            <a:endParaRPr lang="en-ID"/>
          </a:p>
        </p:txBody>
      </p:sp>
    </p:spTree>
    <p:extLst>
      <p:ext uri="{BB962C8B-B14F-4D97-AF65-F5344CB8AC3E}">
        <p14:creationId xmlns:p14="http://schemas.microsoft.com/office/powerpoint/2010/main" val="3510388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4D02-E05A-881C-E64A-21DBB5D091E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8C49934-7A01-0F3D-DF90-D7482944E6D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C33B9B8-0953-4E04-A599-7EC19734B7F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C221EBE-4BC3-85C0-AD17-DDC583147A8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BFA85FF-1A4F-C372-E193-91B8E957A5DF}"/>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D686BCD4-3CA0-0833-D43B-B2EAC97FA4B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4150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7D81-7ED2-2D36-2FEA-4112444CD0F2}"/>
              </a:ext>
            </a:extLst>
          </p:cNvPr>
          <p:cNvSpPr>
            <a:spLocks noGrp="1"/>
          </p:cNvSpPr>
          <p:nvPr>
            <p:ph type="title"/>
          </p:nvPr>
        </p:nvSpPr>
        <p:spPr>
          <a:xfrm>
            <a:off x="629841" y="273844"/>
            <a:ext cx="7886700" cy="994172"/>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1D5B9A5-17C9-2C40-E0EB-C1A11CE44DB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59B45-2835-BD28-F609-5E67196853E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5905723-5433-DB8C-D321-986A8805663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523D9-C016-254D-2BB2-D4C7BDF1397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684D920-F89F-DC73-6BB7-8A6031391A88}"/>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39C743D-AFC9-1D82-CCE0-00F5AEB71246}"/>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D0C3B434-A4B0-5CCB-AE8D-7D13C0F3EA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885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CD38-BB9F-51E1-57DA-485A7D6874C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4A6845F-511A-7D79-79EC-9126A08F2987}"/>
              </a:ext>
            </a:extLst>
          </p:cNvPr>
          <p:cNvSpPr>
            <a:spLocks noGrp="1"/>
          </p:cNvSpPr>
          <p:nvPr>
            <p:ph type="dt" sz="half" idx="10"/>
          </p:nvPr>
        </p:nvSpPr>
        <p:spPr/>
        <p:txBody>
          <a:bodyPr/>
          <a:lstStyle/>
          <a:p>
            <a:fld id="{1D8BD707-D9CF-40AE-B4C6-C98DA3205C09}" type="datetimeFigureOut">
              <a:rPr lang="en-US" smtClean="0"/>
              <a:t>3/4/2024</a:t>
            </a:fld>
            <a:endParaRPr lang="en-US"/>
          </a:p>
        </p:txBody>
      </p:sp>
      <p:sp>
        <p:nvSpPr>
          <p:cNvPr id="4" name="Footer Placeholder 3">
            <a:extLst>
              <a:ext uri="{FF2B5EF4-FFF2-40B4-BE49-F238E27FC236}">
                <a16:creationId xmlns:a16="http://schemas.microsoft.com/office/drawing/2014/main" id="{58003C9A-D7A9-6052-2975-6EB3E5D6F7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5BD01398-92BB-199B-B521-FDB929AD5D7A}"/>
              </a:ext>
            </a:extLst>
          </p:cNvPr>
          <p:cNvSpPr>
            <a:spLocks noGrp="1"/>
          </p:cNvSpPr>
          <p:nvPr>
            <p:ph type="sldNum" sz="quarter" idx="12"/>
          </p:nvPr>
        </p:nvSpPr>
        <p:spPr/>
        <p:txBody>
          <a:bodyPr/>
          <a:lstStyle/>
          <a:p>
            <a:pPr marL="28575">
              <a:lnSpc>
                <a:spcPts val="930"/>
              </a:lnSpc>
            </a:pPr>
            <a:fld id="{81D60167-4931-47E6-BA6A-407CBD079E47}" type="slidenum">
              <a:rPr lang="en-ID" smtClean="0"/>
              <a:pPr marL="28575">
                <a:lnSpc>
                  <a:spcPts val="930"/>
                </a:lnSpc>
              </a:pPr>
              <a:t>‹#›</a:t>
            </a:fld>
            <a:endParaRPr lang="en-ID" dirty="0"/>
          </a:p>
        </p:txBody>
      </p:sp>
    </p:spTree>
    <p:extLst>
      <p:ext uri="{BB962C8B-B14F-4D97-AF65-F5344CB8AC3E}">
        <p14:creationId xmlns:p14="http://schemas.microsoft.com/office/powerpoint/2010/main" val="1419681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3F0CC-C10E-E43F-9551-EFA8A981B00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D61C3665-3B1D-7F1B-B848-31164BDF4D85}"/>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6339D0F4-3252-A338-00B5-3F92F7C12D3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3792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6783-3FAC-0AA2-DF69-769E6EC3848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AC40633-55C3-C1B4-D30A-50DC8F763DC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7F74EC0-4D3D-7159-32C5-A6A2A10A7A8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65125C-0682-6212-C683-031F2E19124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FE0FDA2-5E26-9959-55B2-A29F95F14AC6}"/>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E224E70F-A374-C4A7-826A-B2822008F35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4845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6773-A641-5B61-384F-943601DCF6A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4F93659-0C35-BF8F-CDC6-6F27D62E1B6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B0841F59-16E9-7C4C-B59D-230883ADD89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420D6B-A3CA-2F4C-A13D-2188F9994A5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AFA9C63-7ECE-F246-650C-EBF8F20BB2F4}"/>
              </a:ext>
            </a:extLst>
          </p:cNvPr>
          <p:cNvSpPr>
            <a:spLocks noGrp="1"/>
          </p:cNvSpPr>
          <p:nvPr>
            <p:ph type="ftr" sz="quarter" idx="11"/>
          </p:nvPr>
        </p:nvSpPr>
        <p:spPr/>
        <p:txBody>
          <a:bodyPr/>
          <a:lstStyle/>
          <a:p>
            <a:pPr algn="l"/>
            <a:r>
              <a:rPr lang="en-US"/>
              <a:t>Sample Footer Text</a:t>
            </a:r>
            <a:endParaRPr lang="en-US" dirty="0"/>
          </a:p>
        </p:txBody>
      </p:sp>
      <p:sp>
        <p:nvSpPr>
          <p:cNvPr id="7" name="Slide Number Placeholder 6">
            <a:extLst>
              <a:ext uri="{FF2B5EF4-FFF2-40B4-BE49-F238E27FC236}">
                <a16:creationId xmlns:a16="http://schemas.microsoft.com/office/drawing/2014/main" id="{DD69936C-2172-8721-6BE1-38619D6AE2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6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2F34-DDB2-5A34-A47B-3E778959064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AE7969B-3F46-8D3F-BDBD-1B6CFCCBF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D54B113-81FE-E2A9-4F53-AC85D06165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8BE1A75-1814-888B-B009-72B2155F288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297C249A-190E-FD4D-3756-3D89D01A84C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8233366"/>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214FB-5D93-0C3B-3D98-DF4DD114EC8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F97F8BA-FCB7-44FC-190B-1BAC4AFEB35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930F5E2-6299-316A-7042-0AEB1DC38C5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004CA1B-2BF1-305E-EF4A-20FC889AC46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E6E2542D-77CA-A84F-09BE-3566670E87B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06905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435894" y="528066"/>
            <a:ext cx="8245162" cy="1124712"/>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435895" y="1871584"/>
            <a:ext cx="8245160" cy="351175"/>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336042" y="2311146"/>
            <a:ext cx="8449056" cy="248259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868689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35894" y="526617"/>
            <a:ext cx="2568104" cy="1125098"/>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435895" y="1811091"/>
            <a:ext cx="2568104" cy="2981832"/>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3182111" y="480060"/>
            <a:ext cx="2777490" cy="4313682"/>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6035040" y="480060"/>
            <a:ext cx="2777490" cy="4313682"/>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8641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435894" y="548048"/>
            <a:ext cx="2606936" cy="1108756"/>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435894" y="1635373"/>
            <a:ext cx="2606936" cy="2758727"/>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3181350" y="473202"/>
            <a:ext cx="5628085" cy="264033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3182112" y="3175689"/>
            <a:ext cx="2777490" cy="1604772"/>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6035040" y="3175254"/>
            <a:ext cx="2777490" cy="1604772"/>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689611"/>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435894" y="3241577"/>
            <a:ext cx="8245162" cy="865207"/>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435895" y="4106784"/>
            <a:ext cx="8245160" cy="44274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337185" y="452628"/>
            <a:ext cx="8469630" cy="2667762"/>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650339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48640"/>
            <a:ext cx="8272212" cy="740664"/>
          </a:xfrm>
        </p:spPr>
        <p:txBody>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441459" y="2100238"/>
            <a:ext cx="1920240" cy="1323594"/>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441459" y="3475489"/>
            <a:ext cx="1920240" cy="260747"/>
          </a:xfrm>
        </p:spPr>
        <p:txBody>
          <a:bodyPr lIns="146304" tIns="0" rIns="0" bIns="0">
            <a:noAutofit/>
          </a:bodyPr>
          <a:lstStyle>
            <a:lvl1pPr marL="0" indent="0" algn="l">
              <a:lnSpc>
                <a:spcPct val="100000"/>
              </a:lnSpc>
              <a:spcBef>
                <a:spcPts val="0"/>
              </a:spcBef>
              <a:buNone/>
              <a:defRPr sz="135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441459" y="3713841"/>
            <a:ext cx="1920240" cy="260747"/>
          </a:xfrm>
        </p:spPr>
        <p:txBody>
          <a:bodyPr lIns="146304" tIns="0" rIns="0" bIns="0">
            <a:noAutofit/>
          </a:bodyPr>
          <a:lstStyle>
            <a:lvl1pPr marL="0" indent="0" algn="l">
              <a:lnSpc>
                <a:spcPct val="100000"/>
              </a:lnSpc>
              <a:spcBef>
                <a:spcPts val="0"/>
              </a:spcBef>
              <a:buNone/>
              <a:defRPr sz="12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2560217" y="2100238"/>
            <a:ext cx="1920240" cy="1323594"/>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2560217" y="3475489"/>
            <a:ext cx="1920240" cy="260747"/>
          </a:xfrm>
        </p:spPr>
        <p:txBody>
          <a:bodyPr lIns="146304" tIns="0" rIns="0" bIns="0">
            <a:noAutofit/>
          </a:bodyPr>
          <a:lstStyle>
            <a:lvl1pPr marL="0" indent="0" algn="l">
              <a:lnSpc>
                <a:spcPct val="100000"/>
              </a:lnSpc>
              <a:spcBef>
                <a:spcPts val="0"/>
              </a:spcBef>
              <a:buNone/>
              <a:defRPr sz="135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2560217" y="3713841"/>
            <a:ext cx="1920240" cy="260747"/>
          </a:xfrm>
        </p:spPr>
        <p:txBody>
          <a:bodyPr lIns="146304" tIns="0" rIns="0" bIns="0">
            <a:noAutofit/>
          </a:bodyPr>
          <a:lstStyle>
            <a:lvl1pPr marL="0" indent="0" algn="l">
              <a:lnSpc>
                <a:spcPct val="100000"/>
              </a:lnSpc>
              <a:spcBef>
                <a:spcPts val="0"/>
              </a:spcBef>
              <a:buNone/>
              <a:defRPr sz="12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4668134" y="2100238"/>
            <a:ext cx="1920240" cy="1323594"/>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4668134" y="3475489"/>
            <a:ext cx="1920240" cy="260747"/>
          </a:xfrm>
        </p:spPr>
        <p:txBody>
          <a:bodyPr lIns="146304" tIns="0" rIns="0" bIns="0">
            <a:noAutofit/>
          </a:bodyPr>
          <a:lstStyle>
            <a:lvl1pPr marL="0" indent="0" algn="l">
              <a:lnSpc>
                <a:spcPct val="100000"/>
              </a:lnSpc>
              <a:spcBef>
                <a:spcPts val="0"/>
              </a:spcBef>
              <a:buNone/>
              <a:defRPr sz="135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4668134" y="3713841"/>
            <a:ext cx="1920240" cy="260747"/>
          </a:xfrm>
        </p:spPr>
        <p:txBody>
          <a:bodyPr lIns="146304" tIns="0" rIns="0" bIns="0">
            <a:noAutofit/>
          </a:bodyPr>
          <a:lstStyle>
            <a:lvl1pPr marL="0" indent="0" algn="l">
              <a:lnSpc>
                <a:spcPct val="100000"/>
              </a:lnSpc>
              <a:spcBef>
                <a:spcPts val="0"/>
              </a:spcBef>
              <a:buNone/>
              <a:defRPr sz="12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6771263" y="2100829"/>
            <a:ext cx="1920240" cy="1323594"/>
          </a:xfrm>
        </p:spPr>
        <p:txBody>
          <a:bodyPr/>
          <a:lstStyle>
            <a:lvl1pPr marL="0" indent="0">
              <a:buNone/>
              <a:defRPr/>
            </a:lvl1pPr>
          </a:lstStyle>
          <a:p>
            <a:r>
              <a:rPr lang="en-US"/>
              <a:t>Click icon to add picture</a:t>
            </a:r>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6771263" y="3475489"/>
            <a:ext cx="1920240" cy="260747"/>
          </a:xfrm>
        </p:spPr>
        <p:txBody>
          <a:bodyPr lIns="146304" tIns="0" rIns="0" bIns="0">
            <a:noAutofit/>
          </a:bodyPr>
          <a:lstStyle>
            <a:lvl1pPr marL="0" indent="0" algn="l">
              <a:lnSpc>
                <a:spcPct val="100000"/>
              </a:lnSpc>
              <a:spcBef>
                <a:spcPts val="0"/>
              </a:spcBef>
              <a:buNone/>
              <a:defRPr sz="135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6771263" y="3713841"/>
            <a:ext cx="1920240" cy="260747"/>
          </a:xfrm>
        </p:spPr>
        <p:txBody>
          <a:bodyPr lIns="146304" tIns="0" rIns="0" bIns="0">
            <a:noAutofit/>
          </a:bodyPr>
          <a:lstStyle>
            <a:lvl1pPr marL="0" indent="0" algn="l">
              <a:lnSpc>
                <a:spcPct val="100000"/>
              </a:lnSpc>
              <a:spcBef>
                <a:spcPts val="0"/>
              </a:spcBef>
              <a:buNone/>
              <a:defRPr sz="12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4895869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432197" y="1718072"/>
            <a:ext cx="1714500" cy="188595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2615069" y="1718072"/>
            <a:ext cx="1714500" cy="188595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4797941" y="1718072"/>
            <a:ext cx="1714500" cy="188595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6980813" y="1718072"/>
            <a:ext cx="1714500" cy="188595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432197" y="3707606"/>
            <a:ext cx="1714500" cy="274320"/>
          </a:xfrm>
        </p:spPr>
        <p:txBody>
          <a:bodyPr>
            <a:noAutofit/>
          </a:bodyPr>
          <a:lstStyle>
            <a:lvl1pPr marL="0" indent="0">
              <a:buNone/>
              <a:defRPr sz="1350"/>
            </a:lvl1pPr>
            <a:lvl2pPr marL="243000" indent="0">
              <a:buNone/>
              <a:defRPr sz="1350"/>
            </a:lvl2pPr>
            <a:lvl3pPr marL="472500" indent="0">
              <a:buNone/>
              <a:defRPr sz="1350"/>
            </a:lvl3pPr>
            <a:lvl4pPr marL="756000" indent="0">
              <a:buNone/>
              <a:defRPr sz="1350"/>
            </a:lvl4pPr>
            <a:lvl5pPr marL="1026000" indent="0">
              <a:buNone/>
              <a:defRPr sz="135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431921" y="4085511"/>
            <a:ext cx="1714500" cy="274320"/>
          </a:xfrm>
        </p:spPr>
        <p:txBody>
          <a:bodyPr>
            <a:noAutofit/>
          </a:bodyPr>
          <a:lstStyle>
            <a:lvl1pPr marL="0" indent="0">
              <a:buNone/>
              <a:defRPr sz="1200"/>
            </a:lvl1pPr>
            <a:lvl2pPr marL="243000" indent="0">
              <a:buNone/>
              <a:defRPr sz="1200"/>
            </a:lvl2pPr>
            <a:lvl3pPr marL="472500" indent="0">
              <a:buNone/>
              <a:defRPr sz="1200"/>
            </a:lvl3pPr>
            <a:lvl4pPr marL="756000" indent="0">
              <a:buNone/>
              <a:defRPr sz="1200"/>
            </a:lvl4pPr>
            <a:lvl5pPr marL="1026000" indent="0">
              <a:buNone/>
              <a:defRPr sz="12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2615346" y="3707606"/>
            <a:ext cx="1714500" cy="274320"/>
          </a:xfrm>
        </p:spPr>
        <p:txBody>
          <a:bodyPr>
            <a:noAutofit/>
          </a:bodyPr>
          <a:lstStyle>
            <a:lvl1pPr marL="0" indent="0">
              <a:buNone/>
              <a:defRPr sz="1350"/>
            </a:lvl1pPr>
            <a:lvl2pPr marL="243000" indent="0">
              <a:buNone/>
              <a:defRPr sz="1350"/>
            </a:lvl2pPr>
            <a:lvl3pPr marL="472500" indent="0">
              <a:buNone/>
              <a:defRPr sz="1350"/>
            </a:lvl3pPr>
            <a:lvl4pPr marL="756000" indent="0">
              <a:buNone/>
              <a:defRPr sz="1350"/>
            </a:lvl4pPr>
            <a:lvl5pPr marL="1026000" indent="0">
              <a:buNone/>
              <a:defRPr sz="135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2615069" y="4085511"/>
            <a:ext cx="1714500" cy="274320"/>
          </a:xfrm>
        </p:spPr>
        <p:txBody>
          <a:bodyPr>
            <a:noAutofit/>
          </a:bodyPr>
          <a:lstStyle>
            <a:lvl1pPr marL="0" indent="0">
              <a:buNone/>
              <a:defRPr sz="1200"/>
            </a:lvl1pPr>
            <a:lvl2pPr marL="243000" indent="0">
              <a:buNone/>
              <a:defRPr sz="1200"/>
            </a:lvl2pPr>
            <a:lvl3pPr marL="472500" indent="0">
              <a:buNone/>
              <a:defRPr sz="1200"/>
            </a:lvl3pPr>
            <a:lvl4pPr marL="756000" indent="0">
              <a:buNone/>
              <a:defRPr sz="1200"/>
            </a:lvl4pPr>
            <a:lvl5pPr marL="1026000" indent="0">
              <a:buNone/>
              <a:defRPr sz="12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4798218" y="3707606"/>
            <a:ext cx="1714500" cy="274320"/>
          </a:xfrm>
        </p:spPr>
        <p:txBody>
          <a:bodyPr>
            <a:noAutofit/>
          </a:bodyPr>
          <a:lstStyle>
            <a:lvl1pPr marL="0" indent="0">
              <a:buNone/>
              <a:defRPr sz="1350"/>
            </a:lvl1pPr>
            <a:lvl2pPr marL="243000" indent="0">
              <a:buNone/>
              <a:defRPr sz="1350"/>
            </a:lvl2pPr>
            <a:lvl3pPr marL="472500" indent="0">
              <a:buNone/>
              <a:defRPr sz="1350"/>
            </a:lvl3pPr>
            <a:lvl4pPr marL="756000" indent="0">
              <a:buNone/>
              <a:defRPr sz="1350"/>
            </a:lvl4pPr>
            <a:lvl5pPr marL="1026000" indent="0">
              <a:buNone/>
              <a:defRPr sz="135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4797941" y="4085511"/>
            <a:ext cx="1714500" cy="274320"/>
          </a:xfrm>
        </p:spPr>
        <p:txBody>
          <a:bodyPr>
            <a:noAutofit/>
          </a:bodyPr>
          <a:lstStyle>
            <a:lvl1pPr marL="0" indent="0">
              <a:buNone/>
              <a:defRPr sz="1200"/>
            </a:lvl1pPr>
            <a:lvl2pPr marL="243000" indent="0">
              <a:buNone/>
              <a:defRPr sz="1200"/>
            </a:lvl2pPr>
            <a:lvl3pPr marL="472500" indent="0">
              <a:buNone/>
              <a:defRPr sz="1200"/>
            </a:lvl3pPr>
            <a:lvl4pPr marL="756000" indent="0">
              <a:buNone/>
              <a:defRPr sz="1200"/>
            </a:lvl4pPr>
            <a:lvl5pPr marL="1026000" indent="0">
              <a:buNone/>
              <a:defRPr sz="12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6981089" y="3717848"/>
            <a:ext cx="1714500" cy="274320"/>
          </a:xfrm>
        </p:spPr>
        <p:txBody>
          <a:bodyPr>
            <a:noAutofit/>
          </a:bodyPr>
          <a:lstStyle>
            <a:lvl1pPr marL="0" indent="0">
              <a:buNone/>
              <a:defRPr sz="1350"/>
            </a:lvl1pPr>
            <a:lvl2pPr marL="243000" indent="0">
              <a:buNone/>
              <a:defRPr sz="1350"/>
            </a:lvl2pPr>
            <a:lvl3pPr marL="472500" indent="0">
              <a:buNone/>
              <a:defRPr sz="1350"/>
            </a:lvl3pPr>
            <a:lvl4pPr marL="756000" indent="0">
              <a:buNone/>
              <a:defRPr sz="1350"/>
            </a:lvl4pPr>
            <a:lvl5pPr marL="1026000" indent="0">
              <a:buNone/>
              <a:defRPr sz="135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6980813" y="4095753"/>
            <a:ext cx="1714500" cy="274320"/>
          </a:xfrm>
        </p:spPr>
        <p:txBody>
          <a:bodyPr>
            <a:noAutofit/>
          </a:bodyPr>
          <a:lstStyle>
            <a:lvl1pPr marL="0" indent="0">
              <a:buNone/>
              <a:defRPr sz="1200"/>
            </a:lvl1pPr>
            <a:lvl2pPr marL="243000" indent="0">
              <a:buNone/>
              <a:defRPr sz="1200"/>
            </a:lvl2pPr>
            <a:lvl3pPr marL="472500" indent="0">
              <a:buNone/>
              <a:defRPr sz="1200"/>
            </a:lvl3pPr>
            <a:lvl4pPr marL="756000" indent="0">
              <a:buNone/>
              <a:defRPr sz="1200"/>
            </a:lvl4pPr>
            <a:lvl5pPr marL="1026000" indent="0">
              <a:buNone/>
              <a:defRPr sz="12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30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3" y="1688168"/>
            <a:ext cx="2400300" cy="418338"/>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2400300"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309257" y="1688168"/>
            <a:ext cx="2400300" cy="415030"/>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3309256" y="2194539"/>
            <a:ext cx="2400300"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6182624" y="1688168"/>
            <a:ext cx="2400300" cy="415030"/>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6182623" y="2194539"/>
            <a:ext cx="2400300"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108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435894" y="2989808"/>
            <a:ext cx="2676496" cy="1404291"/>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336042" y="576072"/>
            <a:ext cx="1933956" cy="2112264"/>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2514600" y="576072"/>
            <a:ext cx="1933956" cy="2112264"/>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4693158" y="576072"/>
            <a:ext cx="1933956" cy="2112264"/>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6871716" y="576072"/>
            <a:ext cx="1933956" cy="2112264"/>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3390295" y="2967038"/>
            <a:ext cx="5418806" cy="1427062"/>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798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9144000" cy="51435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478965" y="342901"/>
            <a:ext cx="2633425" cy="6857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57430" y="526617"/>
            <a:ext cx="2676496" cy="89154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457430" y="1755648"/>
            <a:ext cx="2676496" cy="2725865"/>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3493008" y="0"/>
            <a:ext cx="5650992" cy="51435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16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theme" Target="../theme/theme2.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8BE3C-76A6-1833-1DD5-A2A81793FA7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DA36BEC-3D77-AB43-39E2-DF2C64C898D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C074898-DF64-5FFA-5997-EB397AF19DD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DB2BB4FA-3DC2-3D7E-28F9-63A2A1778EF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05EFF663-65B0-CE5A-7C48-747AECF9530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A98EE3D-8CD1-4C3F-BD1C-C98C9596463C}" type="slidenum">
              <a:rPr lang="en-US" smtClean="0"/>
              <a:t>‹#›</a:t>
            </a:fld>
            <a:endParaRPr lang="en-US" dirty="0"/>
          </a:p>
        </p:txBody>
      </p:sp>
      <p:cxnSp>
        <p:nvCxnSpPr>
          <p:cNvPr id="7" name="Straight Connector 6">
            <a:extLst>
              <a:ext uri="{FF2B5EF4-FFF2-40B4-BE49-F238E27FC236}">
                <a16:creationId xmlns:a16="http://schemas.microsoft.com/office/drawing/2014/main" id="{5C3B0214-4887-C9CA-7F9B-3ABD0186BA7B}"/>
              </a:ext>
            </a:extLst>
          </p:cNvPr>
          <p:cNvCxnSpPr>
            <a:cxnSpLocks/>
          </p:cNvCxnSpPr>
          <p:nvPr userDrawn="1"/>
        </p:nvCxnSpPr>
        <p:spPr>
          <a:xfrm>
            <a:off x="3181373" y="371681"/>
            <a:ext cx="277749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FE1681B-1DB9-50F2-7A1D-2DFFA98EA044}"/>
              </a:ext>
            </a:extLst>
          </p:cNvPr>
          <p:cNvCxnSpPr>
            <a:cxnSpLocks/>
          </p:cNvCxnSpPr>
          <p:nvPr userDrawn="1"/>
        </p:nvCxnSpPr>
        <p:spPr>
          <a:xfrm>
            <a:off x="6031610" y="371681"/>
            <a:ext cx="277749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CD105F-A03D-227D-BEF4-A074E77E6982}"/>
              </a:ext>
            </a:extLst>
          </p:cNvPr>
          <p:cNvCxnSpPr>
            <a:cxnSpLocks/>
          </p:cNvCxnSpPr>
          <p:nvPr userDrawn="1"/>
        </p:nvCxnSpPr>
        <p:spPr>
          <a:xfrm>
            <a:off x="327757" y="371681"/>
            <a:ext cx="277749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790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s://github.com/mfadhlim/VIX-Kimia-Farma-Big-Data-Analytic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drive.google.com/file/d/11-vfA-ztn_DqjuKPrl77tncCDz27svTG/view?usp=sharing" TargetMode="External"/><Relationship Id="rId5" Type="http://schemas.openxmlformats.org/officeDocument/2006/relationships/hyperlink" Target="https://drive.google.com/drive/folders/1BYI7VMMB8iV4PV7XUyxle5pFCsdj8kCG?usp=sharing"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mfadhlim/"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hyperlink" Target="https://www.hackerrank.com/certificates/5ec9351d4ff2" TargetMode="External"/><Relationship Id="rId3" Type="http://schemas.openxmlformats.org/officeDocument/2006/relationships/image" Target="../media/image1.png"/><Relationship Id="rId7" Type="http://schemas.openxmlformats.org/officeDocument/2006/relationships/hyperlink" Target="https://coursera.org/share/48125ad7d014bc5788acc30ce68e51e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fe-8AgkvMYCw5RWr9iLDxOEzA4yDhF2P/view?usp=sharing" TargetMode="External"/><Relationship Id="rId5" Type="http://schemas.openxmlformats.org/officeDocument/2006/relationships/hyperlink" Target="https://coursera.org/share/7412724d3efa242c41b48888b83d6a2d" TargetMode="External"/><Relationship Id="rId4" Type="http://schemas.openxmlformats.org/officeDocument/2006/relationships/image" Target="../media/image4.png"/><Relationship Id="rId9" Type="http://schemas.openxmlformats.org/officeDocument/2006/relationships/hyperlink" Target="https://www.datacamp.com/statement-of-accomplishment/track/144a73708162e37ec4f8fed49a47884a93da430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lookerstudio.google.com/s/vZij6OcmTgc"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899" y="1210058"/>
            <a:ext cx="6239100" cy="1538853"/>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400" b="1">
                <a:solidFill>
                  <a:schemeClr val="lt1"/>
                </a:solidFill>
                <a:latin typeface="Rubik"/>
                <a:ea typeface="Rubik"/>
                <a:cs typeface="Rubik"/>
                <a:sym typeface="Rubik"/>
              </a:rPr>
              <a:t>Performance Analytics</a:t>
            </a:r>
            <a:endParaRPr sz="18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899" y="3699700"/>
            <a:ext cx="5353129" cy="954077"/>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b="0" i="0" u="none" strike="noStrike" cap="none">
                <a:solidFill>
                  <a:schemeClr val="lt1"/>
                </a:solidFill>
                <a:latin typeface="Rubik Light"/>
                <a:ea typeface="Rubik Light"/>
                <a:cs typeface="Rubik Light"/>
                <a:sym typeface="Rubik Light"/>
              </a:rPr>
              <a:t>Muhammad Fadhli Mubarak</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99B3D375-6D87-B2E3-781F-59927F77B7E9}"/>
            </a:ext>
          </a:extLst>
        </p:cNvPr>
        <p:cNvGrpSpPr/>
        <p:nvPr/>
      </p:nvGrpSpPr>
      <p:grpSpPr>
        <a:xfrm>
          <a:off x="0" y="0"/>
          <a:ext cx="0" cy="0"/>
          <a:chOff x="0" y="0"/>
          <a:chExt cx="0" cy="0"/>
        </a:xfrm>
      </p:grpSpPr>
      <p:pic>
        <p:nvPicPr>
          <p:cNvPr id="99" name="Google Shape;99;p4">
            <a:extLst>
              <a:ext uri="{FF2B5EF4-FFF2-40B4-BE49-F238E27FC236}">
                <a16:creationId xmlns:a16="http://schemas.microsoft.com/office/drawing/2014/main" id="{1A4619D5-0351-8D53-5DCD-D94E28D4044C}"/>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a:extLst>
              <a:ext uri="{FF2B5EF4-FFF2-40B4-BE49-F238E27FC236}">
                <a16:creationId xmlns:a16="http://schemas.microsoft.com/office/drawing/2014/main" id="{05EC2455-47FB-748F-1606-ED43C8D2D076}"/>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a:extLst>
              <a:ext uri="{FF2B5EF4-FFF2-40B4-BE49-F238E27FC236}">
                <a16:creationId xmlns:a16="http://schemas.microsoft.com/office/drawing/2014/main" id="{598F8631-D900-5225-63FE-06C01B67B1D4}"/>
              </a:ext>
            </a:extLst>
          </p:cNvPr>
          <p:cNvSpPr txBox="1"/>
          <p:nvPr/>
        </p:nvSpPr>
        <p:spPr>
          <a:xfrm>
            <a:off x="232229" y="1801392"/>
            <a:ext cx="8346300" cy="1671196"/>
          </a:xfrm>
          <a:prstGeom prst="rect">
            <a:avLst/>
          </a:prstGeom>
          <a:noFill/>
          <a:ln>
            <a:noFill/>
          </a:ln>
        </p:spPr>
        <p:txBody>
          <a:bodyPr spcFirstLastPara="1" wrap="square" lIns="91425" tIns="91425" rIns="91425" bIns="91425" anchor="t" anchorCtr="0">
            <a:spAutoFit/>
          </a:bodyPr>
          <a:lstStyle/>
          <a:p>
            <a:pPr marL="285750" marR="0" lvl="0" indent="-285750" algn="just" rtl="0">
              <a:lnSpc>
                <a:spcPct val="115000"/>
              </a:lnSpc>
              <a:spcBef>
                <a:spcPts val="0"/>
              </a:spcBef>
              <a:spcAft>
                <a:spcPts val="0"/>
              </a:spcAft>
              <a:buClr>
                <a:schemeClr val="dk1"/>
              </a:buClr>
              <a:buSzPts val="1100"/>
              <a:buFont typeface="Arial" panose="020B0604020202020204" pitchFamily="34" charset="0"/>
              <a:buChar char="•"/>
            </a:pPr>
            <a:r>
              <a:rPr lang="en-US" sz="2800" b="1" i="0">
                <a:solidFill>
                  <a:srgbClr val="4A4A4A"/>
                </a:solidFill>
                <a:effectLst/>
                <a:latin typeface="Montserrat" panose="00000500000000000000" pitchFamily="2" charset="0"/>
              </a:rPr>
              <a:t>Link Folder Pengerjaan (</a:t>
            </a:r>
            <a:r>
              <a:rPr lang="en-US" sz="2800" b="1" i="0">
                <a:solidFill>
                  <a:srgbClr val="4A4A4A"/>
                </a:solidFill>
                <a:effectLst/>
                <a:latin typeface="Montserrat" panose="00000500000000000000" pitchFamily="2" charset="0"/>
                <a:hlinkClick r:id="rId5"/>
              </a:rPr>
              <a:t>Click Here</a:t>
            </a:r>
            <a:r>
              <a:rPr lang="en-US" sz="2800" b="1" i="0">
                <a:solidFill>
                  <a:srgbClr val="4A4A4A"/>
                </a:solidFill>
                <a:effectLst/>
                <a:latin typeface="Montserrat" panose="00000500000000000000" pitchFamily="2" charset="0"/>
              </a:rPr>
              <a:t>)</a:t>
            </a:r>
          </a:p>
          <a:p>
            <a:pPr marL="285750" marR="0" lvl="0" indent="-285750" algn="just" rtl="0">
              <a:lnSpc>
                <a:spcPct val="115000"/>
              </a:lnSpc>
              <a:spcBef>
                <a:spcPts val="0"/>
              </a:spcBef>
              <a:spcAft>
                <a:spcPts val="0"/>
              </a:spcAft>
              <a:buClr>
                <a:schemeClr val="dk1"/>
              </a:buClr>
              <a:buSzPts val="1100"/>
              <a:buFont typeface="Arial" panose="020B0604020202020204" pitchFamily="34" charset="0"/>
              <a:buChar char="•"/>
            </a:pPr>
            <a:r>
              <a:rPr lang="en-US" sz="2800" b="1">
                <a:solidFill>
                  <a:srgbClr val="4A4A4A"/>
                </a:solidFill>
                <a:latin typeface="Montserrat" panose="00000500000000000000" pitchFamily="2" charset="0"/>
              </a:rPr>
              <a:t>Link </a:t>
            </a:r>
            <a:r>
              <a:rPr lang="en-US" sz="2800" b="1" i="0">
                <a:solidFill>
                  <a:srgbClr val="4A4A4A"/>
                </a:solidFill>
                <a:effectLst/>
                <a:latin typeface="Montserrat" panose="00000500000000000000" pitchFamily="2" charset="0"/>
              </a:rPr>
              <a:t>Video Presentasi (</a:t>
            </a:r>
            <a:r>
              <a:rPr lang="en-US" sz="2800" b="1" i="0">
                <a:solidFill>
                  <a:srgbClr val="4A4A4A"/>
                </a:solidFill>
                <a:effectLst/>
                <a:latin typeface="Montserrat" panose="00000500000000000000" pitchFamily="2" charset="0"/>
                <a:hlinkClick r:id="rId6"/>
              </a:rPr>
              <a:t>Click Here</a:t>
            </a:r>
            <a:r>
              <a:rPr lang="en-US" sz="2800" b="1" i="0">
                <a:solidFill>
                  <a:srgbClr val="4A4A4A"/>
                </a:solidFill>
                <a:effectLst/>
                <a:latin typeface="Montserrat" panose="00000500000000000000" pitchFamily="2" charset="0"/>
              </a:rPr>
              <a:t>)</a:t>
            </a:r>
          </a:p>
          <a:p>
            <a:pPr marL="285750" marR="0" lvl="0" indent="-285750" algn="just" rtl="0">
              <a:lnSpc>
                <a:spcPct val="115000"/>
              </a:lnSpc>
              <a:spcBef>
                <a:spcPts val="0"/>
              </a:spcBef>
              <a:spcAft>
                <a:spcPts val="0"/>
              </a:spcAft>
              <a:buClr>
                <a:schemeClr val="dk1"/>
              </a:buClr>
              <a:buSzPts val="1100"/>
              <a:buFont typeface="Arial" panose="020B0604020202020204" pitchFamily="34" charset="0"/>
              <a:buChar char="•"/>
            </a:pPr>
            <a:r>
              <a:rPr lang="en-US" sz="2800" b="1">
                <a:solidFill>
                  <a:srgbClr val="4A4A4A"/>
                </a:solidFill>
                <a:latin typeface="Montserrat" panose="00000500000000000000" pitchFamily="2" charset="0"/>
              </a:rPr>
              <a:t>Link Github (</a:t>
            </a:r>
            <a:r>
              <a:rPr lang="en-US" sz="2800" b="1">
                <a:solidFill>
                  <a:srgbClr val="4A4A4A"/>
                </a:solidFill>
                <a:latin typeface="Montserrat" panose="00000500000000000000" pitchFamily="2" charset="0"/>
                <a:hlinkClick r:id="rId7"/>
              </a:rPr>
              <a:t>Click Here</a:t>
            </a:r>
            <a:r>
              <a:rPr lang="en-US" sz="2800" b="1">
                <a:solidFill>
                  <a:srgbClr val="4A4A4A"/>
                </a:solidFill>
                <a:latin typeface="Montserrat" panose="00000500000000000000" pitchFamily="2" charset="0"/>
              </a:rPr>
              <a:t>)</a:t>
            </a:r>
            <a:endParaRPr lang="en-US" sz="2800" b="1" i="0">
              <a:solidFill>
                <a:srgbClr val="4A4A4A"/>
              </a:solidFill>
              <a:effectLst/>
              <a:latin typeface="Montserrat" panose="00000500000000000000" pitchFamily="2" charset="0"/>
            </a:endParaRPr>
          </a:p>
        </p:txBody>
      </p:sp>
      <p:sp>
        <p:nvSpPr>
          <p:cNvPr id="102" name="Google Shape;102;p4">
            <a:extLst>
              <a:ext uri="{FF2B5EF4-FFF2-40B4-BE49-F238E27FC236}">
                <a16:creationId xmlns:a16="http://schemas.microsoft.com/office/drawing/2014/main" id="{A0CB1DCC-A206-5A3F-3774-A0DEF42D6A7D}"/>
              </a:ext>
            </a:extLst>
          </p:cNvPr>
          <p:cNvSpPr txBox="1"/>
          <p:nvPr/>
        </p:nvSpPr>
        <p:spPr>
          <a:xfrm>
            <a:off x="340500" y="305934"/>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Kumpulan Link</a:t>
            </a:r>
            <a:endParaRPr sz="3000" b="1" i="0" u="none" strike="noStrike" cap="none">
              <a:solidFill>
                <a:schemeClr val="accent5"/>
              </a:solidFill>
              <a:latin typeface="Rubik"/>
              <a:ea typeface="Rubik"/>
              <a:cs typeface="Rubik"/>
              <a:sym typeface="Rubik"/>
            </a:endParaRPr>
          </a:p>
        </p:txBody>
      </p:sp>
      <p:pic>
        <p:nvPicPr>
          <p:cNvPr id="103" name="Google Shape;103;p4">
            <a:extLst>
              <a:ext uri="{FF2B5EF4-FFF2-40B4-BE49-F238E27FC236}">
                <a16:creationId xmlns:a16="http://schemas.microsoft.com/office/drawing/2014/main" id="{A7589280-FD83-C901-A606-9F5E17A1BE36}"/>
              </a:ext>
            </a:extLst>
          </p:cNvPr>
          <p:cNvPicPr preferRelativeResize="0"/>
          <p:nvPr/>
        </p:nvPicPr>
        <p:blipFill>
          <a:blip r:embed="rId8">
            <a:alphaModFix/>
          </a:blip>
          <a:stretch>
            <a:fillRect/>
          </a:stretch>
        </p:blipFill>
        <p:spPr>
          <a:xfrm>
            <a:off x="149246" y="0"/>
            <a:ext cx="2339703" cy="1228168"/>
          </a:xfrm>
          <a:prstGeom prst="rect">
            <a:avLst/>
          </a:prstGeom>
          <a:noFill/>
          <a:ln>
            <a:noFill/>
          </a:ln>
        </p:spPr>
      </p:pic>
    </p:spTree>
    <p:extLst>
      <p:ext uri="{BB962C8B-B14F-4D97-AF65-F5344CB8AC3E}">
        <p14:creationId xmlns:p14="http://schemas.microsoft.com/office/powerpoint/2010/main" val="306208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103;p4">
            <a:extLst>
              <a:ext uri="{FF2B5EF4-FFF2-40B4-BE49-F238E27FC236}">
                <a16:creationId xmlns:a16="http://schemas.microsoft.com/office/drawing/2014/main" id="{9DE47D64-77AD-D153-F167-3A930F650662}"/>
              </a:ext>
            </a:extLst>
          </p:cNvPr>
          <p:cNvPicPr preferRelativeResize="0"/>
          <p:nvPr/>
        </p:nvPicPr>
        <p:blipFill>
          <a:blip r:embed="rId5">
            <a:alphaModFix/>
          </a:blip>
          <a:stretch>
            <a:fillRect/>
          </a:stretch>
        </p:blipFill>
        <p:spPr>
          <a:xfrm>
            <a:off x="4806615" y="4037057"/>
            <a:ext cx="1773030" cy="7198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txBox="1"/>
          <p:nvPr/>
        </p:nvSpPr>
        <p:spPr>
          <a:xfrm>
            <a:off x="4867250" y="959175"/>
            <a:ext cx="379985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a:latin typeface="Rubik SemiBold"/>
                <a:ea typeface="Rubik SemiBold"/>
                <a:cs typeface="Rubik SemiBold"/>
                <a:sym typeface="Rubik SemiBold"/>
              </a:rPr>
              <a:t>Muhammad Fadhli Mubarak</a:t>
            </a:r>
            <a:endParaRPr sz="2000" b="1" i="0" u="none" strike="noStrike" cap="none">
              <a:solidFill>
                <a:srgbClr val="000000"/>
              </a:solidFill>
              <a:latin typeface="Rubik SemiBold"/>
              <a:ea typeface="Rubik SemiBold"/>
              <a:cs typeface="Rubik SemiBold"/>
              <a:sym typeface="Rubik SemiBold"/>
            </a:endParaRPr>
          </a:p>
        </p:txBody>
      </p:sp>
      <p:sp>
        <p:nvSpPr>
          <p:cNvPr id="78" name="Google Shape;78;p3"/>
          <p:cNvSpPr txBox="1"/>
          <p:nvPr/>
        </p:nvSpPr>
        <p:spPr>
          <a:xfrm>
            <a:off x="4867249" y="1322544"/>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Analyst</a:t>
            </a:r>
            <a:endParaRPr sz="2000" b="0" i="0" u="none" strike="noStrike" cap="none">
              <a:solidFill>
                <a:srgbClr val="019FAB"/>
              </a:solidFill>
              <a:latin typeface="Rubik SemiBold"/>
              <a:ea typeface="Rubik SemiBold"/>
              <a:cs typeface="Rubik SemiBold"/>
              <a:sym typeface="Rubik SemiBold"/>
            </a:endParaRPr>
          </a:p>
        </p:txBody>
      </p:sp>
      <p:sp>
        <p:nvSpPr>
          <p:cNvPr id="79" name="Google Shape;79;p3"/>
          <p:cNvSpPr txBox="1"/>
          <p:nvPr/>
        </p:nvSpPr>
        <p:spPr>
          <a:xfrm>
            <a:off x="4867249" y="2410763"/>
            <a:ext cx="3950179" cy="1846629"/>
          </a:xfrm>
          <a:prstGeom prst="rect">
            <a:avLst/>
          </a:prstGeom>
          <a:noFill/>
          <a:ln>
            <a:noFill/>
          </a:ln>
        </p:spPr>
        <p:txBody>
          <a:bodyPr spcFirstLastPara="1" wrap="square" lIns="91425" tIns="91425" rIns="91425" bIns="91425" anchor="t" anchorCtr="0">
            <a:spAutoFit/>
          </a:bodyPr>
          <a:lstStyle/>
          <a:p>
            <a:pPr algn="just"/>
            <a:r>
              <a:rPr lang="en-US" sz="1200">
                <a:latin typeface="Segoe UI" panose="020B0502040204020203" pitchFamily="34" charset="0"/>
                <a:cs typeface="Segoe UI" panose="020B0502040204020203" pitchFamily="34" charset="0"/>
              </a:rPr>
              <a:t>A Bachelor of Civil Engineering graduate from Bandung Institute of Technology (ITB), with a strong interest in data analytics.</a:t>
            </a:r>
            <a:r>
              <a:rPr lang="id-ID" sz="1200">
                <a:latin typeface="Segoe UI" panose="020B0502040204020203" pitchFamily="34" charset="0"/>
                <a:cs typeface="Segoe UI" panose="020B0502040204020203" pitchFamily="34" charset="0"/>
              </a:rPr>
              <a:t> </a:t>
            </a:r>
            <a:r>
              <a:rPr lang="en-US" sz="1200">
                <a:latin typeface="Segoe UI" panose="020B0502040204020203" pitchFamily="34" charset="0"/>
                <a:cs typeface="Segoe UI" panose="020B0502040204020203" pitchFamily="34" charset="0"/>
              </a:rPr>
              <a:t>Has successfully completed several online courses and workshops on data analysis and visualization, including those offered by reputable </a:t>
            </a:r>
            <a:r>
              <a:rPr lang="id-ID" sz="1200">
                <a:latin typeface="Segoe UI" panose="020B0502040204020203" pitchFamily="34" charset="0"/>
                <a:cs typeface="Segoe UI" panose="020B0502040204020203" pitchFamily="34" charset="0"/>
              </a:rPr>
              <a:t>platforms. </a:t>
            </a:r>
            <a:r>
              <a:rPr lang="en-US" sz="1200">
                <a:latin typeface="Segoe UI" panose="020B0502040204020203" pitchFamily="34" charset="0"/>
                <a:cs typeface="Segoe UI" panose="020B0502040204020203" pitchFamily="34" charset="0"/>
              </a:rPr>
              <a:t>Experienced in various tasks related to Data</a:t>
            </a:r>
            <a:r>
              <a:rPr lang="id-ID" sz="1200">
                <a:latin typeface="Segoe UI" panose="020B0502040204020203" pitchFamily="34" charset="0"/>
                <a:cs typeface="Segoe UI" panose="020B0502040204020203" pitchFamily="34" charset="0"/>
              </a:rPr>
              <a:t> Analytics.</a:t>
            </a:r>
            <a:r>
              <a:rPr lang="en-US" sz="1200">
                <a:latin typeface="Segoe UI" panose="020B0502040204020203" pitchFamily="34" charset="0"/>
                <a:cs typeface="Segoe UI" panose="020B0502040204020203" pitchFamily="34" charset="0"/>
              </a:rPr>
              <a:t> The combination of engineering background and data analytics skills can make valuable contributions to any project or team</a:t>
            </a:r>
            <a:endParaRPr lang="id-ID" sz="1200" dirty="0">
              <a:latin typeface="Segoe UI" panose="020B0502040204020203" pitchFamily="34" charset="0"/>
              <a:cs typeface="Segoe UI" panose="020B0502040204020203" pitchFamily="34" charset="0"/>
            </a:endParaRPr>
          </a:p>
        </p:txBody>
      </p:sp>
      <p:sp>
        <p:nvSpPr>
          <p:cNvPr id="80" name="Google Shape;80;p3"/>
          <p:cNvSpPr txBox="1"/>
          <p:nvPr/>
        </p:nvSpPr>
        <p:spPr>
          <a:xfrm>
            <a:off x="1004800" y="39283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Bandung</a:t>
            </a:r>
            <a:endParaRPr sz="1200" u="none" strike="noStrike" cap="none">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510750" y="4774200"/>
            <a:ext cx="369300" cy="369300"/>
          </a:xfrm>
          <a:prstGeom prst="rect">
            <a:avLst/>
          </a:prstGeom>
          <a:noFill/>
          <a:ln>
            <a:noFill/>
          </a:ln>
        </p:spPr>
      </p:pic>
      <p:pic>
        <p:nvPicPr>
          <p:cNvPr id="82" name="Google Shape;82;p3"/>
          <p:cNvPicPr preferRelativeResize="0"/>
          <p:nvPr/>
        </p:nvPicPr>
        <p:blipFill>
          <a:blip r:embed="rId6">
            <a:alphaModFix/>
          </a:blip>
          <a:stretch>
            <a:fillRect/>
          </a:stretch>
        </p:blipFill>
        <p:spPr>
          <a:xfrm>
            <a:off x="495300" y="3912875"/>
            <a:ext cx="400201" cy="400201"/>
          </a:xfrm>
          <a:prstGeom prst="rect">
            <a:avLst/>
          </a:prstGeom>
          <a:noFill/>
          <a:ln>
            <a:noFill/>
          </a:ln>
        </p:spPr>
      </p:pic>
      <p:pic>
        <p:nvPicPr>
          <p:cNvPr id="83" name="Google Shape;83;p3"/>
          <p:cNvPicPr preferRelativeResize="0"/>
          <p:nvPr/>
        </p:nvPicPr>
        <p:blipFill>
          <a:blip r:embed="rId7">
            <a:alphaModFix/>
          </a:blip>
          <a:stretch>
            <a:fillRect/>
          </a:stretch>
        </p:blipFill>
        <p:spPr>
          <a:xfrm>
            <a:off x="504096" y="4411877"/>
            <a:ext cx="369300" cy="263511"/>
          </a:xfrm>
          <a:prstGeom prst="rect">
            <a:avLst/>
          </a:prstGeom>
          <a:noFill/>
          <a:ln>
            <a:noFill/>
          </a:ln>
        </p:spPr>
      </p:pic>
      <p:sp>
        <p:nvSpPr>
          <p:cNvPr id="84" name="Google Shape;84;p3"/>
          <p:cNvSpPr txBox="1"/>
          <p:nvPr/>
        </p:nvSpPr>
        <p:spPr>
          <a:xfrm>
            <a:off x="1004800" y="4750550"/>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hlinkClick r:id="rId8"/>
              </a:rPr>
              <a:t>Muhammad Fadhli Mubarak</a:t>
            </a:r>
            <a:endParaRPr sz="1200" u="none" strike="noStrike" cap="none">
              <a:solidFill>
                <a:srgbClr val="000000"/>
              </a:solidFill>
              <a:latin typeface="Rubik Medium"/>
              <a:ea typeface="Rubik Medium"/>
              <a:cs typeface="Rubik Medium"/>
              <a:sym typeface="Rubik Medium"/>
            </a:endParaRPr>
          </a:p>
        </p:txBody>
      </p:sp>
      <p:sp>
        <p:nvSpPr>
          <p:cNvPr id="85" name="Google Shape;85;p3"/>
          <p:cNvSpPr txBox="1"/>
          <p:nvPr/>
        </p:nvSpPr>
        <p:spPr>
          <a:xfrm>
            <a:off x="1004800"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m.fadhli.mubarak@gmail.com</a:t>
            </a:r>
            <a:endParaRPr sz="1200" u="none" strike="noStrike" cap="none">
              <a:solidFill>
                <a:srgbClr val="000000"/>
              </a:solidFill>
              <a:latin typeface="Rubik Medium"/>
              <a:ea typeface="Rubik Medium"/>
              <a:cs typeface="Rubik Medium"/>
              <a:sym typeface="Rubik Medium"/>
            </a:endParaRPr>
          </a:p>
        </p:txBody>
      </p:sp>
      <p:pic>
        <p:nvPicPr>
          <p:cNvPr id="3" name="Picture 2" descr="A person in a suit and tie&#10;&#10;Description automatically generated">
            <a:extLst>
              <a:ext uri="{FF2B5EF4-FFF2-40B4-BE49-F238E27FC236}">
                <a16:creationId xmlns:a16="http://schemas.microsoft.com/office/drawing/2014/main" id="{8FEBF781-7C39-2875-C45D-939F25C28D20}"/>
              </a:ext>
            </a:extLst>
          </p:cNvPr>
          <p:cNvPicPr>
            <a:picLocks noChangeAspect="1"/>
          </p:cNvPicPr>
          <p:nvPr/>
        </p:nvPicPr>
        <p:blipFill>
          <a:blip r:embed="rId9"/>
          <a:stretch>
            <a:fillRect/>
          </a:stretch>
        </p:blipFill>
        <p:spPr>
          <a:xfrm>
            <a:off x="954000" y="507251"/>
            <a:ext cx="2384286" cy="31790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2" name="Google Shape;92;g265ee868302_0_130"/>
          <p:cNvSpPr txBox="1"/>
          <p:nvPr/>
        </p:nvSpPr>
        <p:spPr>
          <a:xfrm>
            <a:off x="79827" y="939058"/>
            <a:ext cx="8717502" cy="4247286"/>
          </a:xfrm>
          <a:prstGeom prst="rect">
            <a:avLst/>
          </a:prstGeom>
          <a:noFill/>
          <a:ln>
            <a:noFill/>
          </a:ln>
        </p:spPr>
        <p:txBody>
          <a:bodyPr spcFirstLastPara="1" wrap="square" lIns="91425" tIns="91425" rIns="91425" bIns="91425" anchor="t" anchorCtr="0">
            <a:spAutoFit/>
          </a:bodyPr>
          <a:lstStyle/>
          <a:p>
            <a:pPr marL="0" marR="0" lvl="0" indent="0" algn="r" rtl="0">
              <a:lnSpc>
                <a:spcPct val="200000"/>
              </a:lnSpc>
              <a:spcBef>
                <a:spcPts val="0"/>
              </a:spcBef>
              <a:spcAft>
                <a:spcPts val="0"/>
              </a:spcAft>
              <a:buClr>
                <a:schemeClr val="dk1"/>
              </a:buClr>
              <a:buSzPts val="1100"/>
              <a:buFont typeface="Arial"/>
              <a:buNone/>
            </a:pPr>
            <a:r>
              <a:rPr lang="en" sz="1200" b="1">
                <a:latin typeface="Rubik"/>
                <a:ea typeface="Rubik"/>
                <a:cs typeface="Rubik"/>
                <a:sym typeface="Rubik"/>
              </a:rPr>
              <a:t>IBM Data Analyst Professional | IBM </a:t>
            </a:r>
            <a:r>
              <a:rPr lang="en" sz="1200" b="1">
                <a:solidFill>
                  <a:schemeClr val="accent5"/>
                </a:solidFill>
                <a:latin typeface="Rubik"/>
                <a:ea typeface="Rubik"/>
                <a:cs typeface="Rubik"/>
                <a:sym typeface="Rubik"/>
                <a:hlinkClick r:id="rId5"/>
              </a:rPr>
              <a:t>&lt;link certificate&gt;</a:t>
            </a:r>
            <a:r>
              <a:rPr lang="en" sz="1200" b="1">
                <a:solidFill>
                  <a:schemeClr val="accent5"/>
                </a:solidFill>
                <a:latin typeface="Rubik"/>
                <a:ea typeface="Rubik"/>
                <a:cs typeface="Rubik"/>
                <a:sym typeface="Rubik"/>
              </a:rPr>
              <a:t>							August, 2023</a:t>
            </a:r>
            <a:br>
              <a:rPr lang="en" sz="1200" b="1">
                <a:solidFill>
                  <a:schemeClr val="accent5"/>
                </a:solidFill>
                <a:latin typeface="Rubik"/>
                <a:ea typeface="Rubik"/>
                <a:cs typeface="Rubik"/>
                <a:sym typeface="Rubik"/>
              </a:rPr>
            </a:br>
            <a:r>
              <a:rPr lang="en" sz="1200" b="1">
                <a:solidFill>
                  <a:schemeClr val="dk1"/>
                </a:solidFill>
                <a:latin typeface="Rubik"/>
                <a:ea typeface="Rubik"/>
                <a:cs typeface="Rubik"/>
                <a:sym typeface="Rubik"/>
              </a:rPr>
              <a:t>Certified Data Analyst Professional | Sharing Vision </a:t>
            </a:r>
            <a:r>
              <a:rPr lang="en" sz="1200" b="1">
                <a:solidFill>
                  <a:schemeClr val="accent5"/>
                </a:solidFill>
                <a:latin typeface="Rubik"/>
                <a:ea typeface="Rubik"/>
                <a:cs typeface="Rubik"/>
                <a:sym typeface="Rubik"/>
                <a:hlinkClick r:id="rId6"/>
              </a:rPr>
              <a:t>&lt;link certificate&gt;</a:t>
            </a:r>
            <a:r>
              <a:rPr lang="en" sz="1200" b="1">
                <a:solidFill>
                  <a:schemeClr val="accent5"/>
                </a:solidFill>
                <a:latin typeface="Rubik"/>
                <a:ea typeface="Rubik"/>
                <a:cs typeface="Rubik"/>
                <a:sym typeface="Rubik"/>
              </a:rPr>
              <a:t>							May, 2023</a:t>
            </a:r>
            <a:br>
              <a:rPr lang="en" sz="1200" b="1">
                <a:solidFill>
                  <a:schemeClr val="accent5"/>
                </a:solidFill>
                <a:latin typeface="Rubik"/>
                <a:ea typeface="Rubik"/>
                <a:cs typeface="Rubik"/>
                <a:sym typeface="Rubik"/>
              </a:rPr>
            </a:br>
            <a:r>
              <a:rPr lang="en" sz="1200" b="1">
                <a:solidFill>
                  <a:schemeClr val="dk1"/>
                </a:solidFill>
                <a:latin typeface="Rubik"/>
                <a:ea typeface="Rubik"/>
                <a:cs typeface="Rubik"/>
                <a:sym typeface="Rubik"/>
              </a:rPr>
              <a:t>Certified Machine Learning | Stanford x DeepLearning.ai </a:t>
            </a:r>
            <a:r>
              <a:rPr lang="en" sz="1200" b="1">
                <a:solidFill>
                  <a:schemeClr val="accent5"/>
                </a:solidFill>
                <a:latin typeface="Rubik"/>
                <a:ea typeface="Rubik"/>
                <a:cs typeface="Rubik"/>
                <a:sym typeface="Rubik"/>
                <a:hlinkClick r:id="rId7"/>
              </a:rPr>
              <a:t>&lt;link certificate&gt;</a:t>
            </a:r>
            <a:r>
              <a:rPr lang="en" sz="1200" b="1">
                <a:solidFill>
                  <a:schemeClr val="accent5"/>
                </a:solidFill>
                <a:latin typeface="Rubik"/>
                <a:ea typeface="Rubik"/>
                <a:cs typeface="Rubik"/>
                <a:sym typeface="Rubik"/>
              </a:rPr>
              <a:t>							November, 2023</a:t>
            </a:r>
            <a:br>
              <a:rPr lang="en" sz="1200" b="1">
                <a:solidFill>
                  <a:schemeClr val="accent5"/>
                </a:solidFill>
                <a:latin typeface="Rubik"/>
                <a:ea typeface="Rubik"/>
                <a:cs typeface="Rubik"/>
                <a:sym typeface="Rubik"/>
              </a:rPr>
            </a:br>
            <a:r>
              <a:rPr lang="en" sz="1200" b="1">
                <a:solidFill>
                  <a:schemeClr val="dk1"/>
                </a:solidFill>
                <a:latin typeface="Rubik"/>
                <a:ea typeface="Rubik"/>
                <a:cs typeface="Rubik"/>
                <a:sym typeface="Rubik"/>
              </a:rPr>
              <a:t>Certified SQL Advanced Level | HackerRank </a:t>
            </a:r>
            <a:r>
              <a:rPr lang="en" sz="1200" b="1">
                <a:solidFill>
                  <a:schemeClr val="accent5"/>
                </a:solidFill>
                <a:latin typeface="Rubik"/>
                <a:ea typeface="Rubik"/>
                <a:cs typeface="Rubik"/>
                <a:sym typeface="Rubik"/>
                <a:hlinkClick r:id="rId8"/>
              </a:rPr>
              <a:t>&lt;link certificate&gt;</a:t>
            </a:r>
            <a:r>
              <a:rPr lang="en" sz="1200" b="1">
                <a:solidFill>
                  <a:schemeClr val="accent5"/>
                </a:solidFill>
                <a:latin typeface="Rubik"/>
                <a:ea typeface="Rubik"/>
                <a:cs typeface="Rubik"/>
                <a:sym typeface="Rubik"/>
              </a:rPr>
              <a:t>							August, 2022</a:t>
            </a:r>
            <a:br>
              <a:rPr lang="en" sz="1200" b="1">
                <a:solidFill>
                  <a:schemeClr val="accent5"/>
                </a:solidFill>
                <a:latin typeface="Rubik"/>
                <a:ea typeface="Rubik"/>
                <a:cs typeface="Rubik"/>
                <a:sym typeface="Rubik"/>
              </a:rPr>
            </a:br>
            <a:r>
              <a:rPr lang="en" sz="1200" b="1">
                <a:solidFill>
                  <a:schemeClr val="dk1"/>
                </a:solidFill>
                <a:latin typeface="Rubik"/>
                <a:ea typeface="Rubik"/>
                <a:cs typeface="Rubik"/>
                <a:sym typeface="Rubik"/>
              </a:rPr>
              <a:t>Data Analyst with Python | DataCamp </a:t>
            </a:r>
            <a:r>
              <a:rPr lang="en" sz="1200" b="1">
                <a:solidFill>
                  <a:schemeClr val="accent5"/>
                </a:solidFill>
                <a:latin typeface="Rubik"/>
                <a:ea typeface="Rubik"/>
                <a:cs typeface="Rubik"/>
                <a:sym typeface="Rubik"/>
                <a:hlinkClick r:id="rId9"/>
              </a:rPr>
              <a:t>&lt;link certificate&gt;</a:t>
            </a:r>
            <a:r>
              <a:rPr lang="en" sz="1200" b="1">
                <a:solidFill>
                  <a:schemeClr val="accent5"/>
                </a:solidFill>
                <a:latin typeface="Rubik"/>
                <a:ea typeface="Rubik"/>
                <a:cs typeface="Rubik"/>
                <a:sym typeface="Rubik"/>
              </a:rPr>
              <a:t>							July, 2022</a:t>
            </a:r>
          </a:p>
          <a:p>
            <a:pPr marL="0" marR="0" lvl="0" indent="0" rtl="0">
              <a:lnSpc>
                <a:spcPct val="200000"/>
              </a:lnSpc>
              <a:spcBef>
                <a:spcPts val="0"/>
              </a:spcBef>
              <a:spcAft>
                <a:spcPts val="0"/>
              </a:spcAft>
              <a:buClr>
                <a:schemeClr val="dk1"/>
              </a:buClr>
              <a:buSzPts val="1100"/>
              <a:buFont typeface="Arial"/>
              <a:buNone/>
            </a:pPr>
            <a:r>
              <a:rPr lang="en" sz="1200" b="1">
                <a:solidFill>
                  <a:schemeClr val="accent5"/>
                </a:solidFill>
                <a:latin typeface="Rubik"/>
                <a:ea typeface="Rubik"/>
                <a:cs typeface="Rubik"/>
                <a:sym typeface="Rubik"/>
              </a:rPr>
              <a:t>Click here for more!</a:t>
            </a:r>
            <a:endParaRPr sz="1200" b="0" i="0" u="none" strike="noStrike" cap="none">
              <a:solidFill>
                <a:schemeClr val="accent5"/>
              </a:solidFill>
              <a:latin typeface="Rubik"/>
              <a:ea typeface="Rubik"/>
              <a:cs typeface="Rubik"/>
              <a:sym typeface="Rubik"/>
            </a:endParaRPr>
          </a:p>
        </p:txBody>
      </p:sp>
      <p:sp>
        <p:nvSpPr>
          <p:cNvPr id="93" name="Google Shape;93;g265ee868302_0_130"/>
          <p:cNvSpPr txBox="1"/>
          <p:nvPr/>
        </p:nvSpPr>
        <p:spPr>
          <a:xfrm>
            <a:off x="207078" y="249715"/>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Courses and </a:t>
            </a:r>
            <a:r>
              <a:rPr lang="en" sz="3000" b="1">
                <a:solidFill>
                  <a:schemeClr val="accent5"/>
                </a:solidFill>
                <a:latin typeface="Rubik"/>
                <a:ea typeface="Rubik"/>
                <a:cs typeface="Rubik"/>
                <a:sym typeface="Rubik"/>
              </a:rPr>
              <a:t>Certification</a:t>
            </a:r>
            <a:endParaRPr sz="3000" b="1" i="0"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302000" y="1406349"/>
            <a:ext cx="5501500" cy="2733026"/>
          </a:xfrm>
          <a:prstGeom prst="rect">
            <a:avLst/>
          </a:prstGeom>
          <a:solidFill>
            <a:schemeClr val="bg2">
              <a:lumMod val="40000"/>
              <a:lumOff val="60000"/>
            </a:schemeClr>
          </a:solid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id-ID" sz="1600" b="0" i="0">
                <a:solidFill>
                  <a:srgbClr val="4A4A4A"/>
                </a:solidFill>
                <a:effectLst/>
                <a:latin typeface="Montserrat" panose="00000500000000000000" pitchFamily="2" charset="0"/>
              </a:rPr>
              <a:t>Didirikan secara resmi pada 4 Januari 2003, Kimia Farma Apotek merupakan perusahaan farmasi dengan jaringan apotek terbesar dan penyedia layanan kesehatan terkemuka di Indonesia yang sudah memiliki lebih dari 1300 outlet yang berlokasi di 200 kota dan kabupaten di seluruh Indonesia dan terus akan mengembangkan outlet</a:t>
            </a:r>
            <a:r>
              <a:rPr lang="en-US" sz="1600" b="0" i="0">
                <a:solidFill>
                  <a:srgbClr val="4A4A4A"/>
                </a:solidFill>
                <a:effectLst/>
                <a:latin typeface="Montserrat" panose="00000500000000000000" pitchFamily="2" charset="0"/>
              </a:rPr>
              <a:t> </a:t>
            </a:r>
            <a:r>
              <a:rPr lang="id-ID" sz="1600" b="0" i="0">
                <a:solidFill>
                  <a:srgbClr val="4A4A4A"/>
                </a:solidFill>
                <a:effectLst/>
                <a:latin typeface="Montserrat" panose="00000500000000000000" pitchFamily="2" charset="0"/>
              </a:rPr>
              <a:t>untuk memberikan kemudahan akses bagi layanan apotek dan konsultasi kesehatan yang berkualitas.</a:t>
            </a:r>
            <a:endParaRPr sz="1200" b="0" i="0" u="none" strike="noStrike" cap="none">
              <a:solidFill>
                <a:srgbClr val="000000"/>
              </a:solidFill>
              <a:latin typeface="Rubik"/>
              <a:ea typeface="Rubik"/>
              <a:cs typeface="Rubik"/>
              <a:sym typeface="Rubik"/>
            </a:endParaRPr>
          </a:p>
        </p:txBody>
      </p:sp>
      <p:sp>
        <p:nvSpPr>
          <p:cNvPr id="102" name="Google Shape;102;p4"/>
          <p:cNvSpPr txBox="1"/>
          <p:nvPr/>
        </p:nvSpPr>
        <p:spPr>
          <a:xfrm>
            <a:off x="340500" y="305934"/>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258354" y="1870632"/>
            <a:ext cx="2339703" cy="12281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123628"/>
          </a:xfrm>
          <a:prstGeom prst="rect">
            <a:avLst/>
          </a:prstGeom>
          <a:solidFill>
            <a:schemeClr val="bg1">
              <a:lumMod val="85000"/>
            </a:schemeClr>
          </a:solid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id-ID" sz="1200">
                <a:latin typeface="Rubik"/>
                <a:ea typeface="Rubik"/>
                <a:cs typeface="Rubik"/>
                <a:sym typeface="Rubik"/>
              </a:rPr>
              <a:t>Sebagai Intern Analisis Big Data di Kimia Farma, </a:t>
            </a:r>
            <a:r>
              <a:rPr lang="en-US" sz="1200">
                <a:latin typeface="Rubik"/>
                <a:ea typeface="Rubik"/>
                <a:cs typeface="Rubik"/>
                <a:sym typeface="Rubik"/>
              </a:rPr>
              <a:t>kita</a:t>
            </a:r>
            <a:r>
              <a:rPr lang="id-ID" sz="1200">
                <a:latin typeface="Rubik"/>
                <a:ea typeface="Rubik"/>
                <a:cs typeface="Rubik"/>
                <a:sym typeface="Rubik"/>
              </a:rPr>
              <a:t> akan menghadapi serangkaian tantangan yang membutuhkan pemahaman yang mendalam tentang data dan keterampilan analisis yang kuat. Salah satu tugas utama dalam peran ini adalah melakukan evaluasi terhadap kinerja bisnis Kimia Farma dari tahun 2020 hingga 2023. </a:t>
            </a:r>
            <a:endParaRPr lang="en-US" sz="120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lang="en-US" sz="120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US" sz="1200">
                <a:latin typeface="Rubik"/>
                <a:ea typeface="Rubik"/>
                <a:cs typeface="Rubik"/>
                <a:sym typeface="Rubik"/>
              </a:rPr>
              <a:t>Project</a:t>
            </a:r>
            <a:r>
              <a:rPr lang="id-ID" sz="1200">
                <a:latin typeface="Rubik"/>
                <a:ea typeface="Rubik"/>
                <a:cs typeface="Rubik"/>
                <a:sym typeface="Rubik"/>
              </a:rPr>
              <a:t> ini memerlukan analisis menyeluruh untuk memberikan wawasan yang berharga bagi perusahaan dalam mengoptimalkan strategi bisnisnya. Selain itu, tugas ini juga memungkinkan </a:t>
            </a:r>
            <a:r>
              <a:rPr lang="en-US" sz="1200">
                <a:latin typeface="Rubik"/>
                <a:ea typeface="Rubik"/>
                <a:cs typeface="Rubik"/>
                <a:sym typeface="Rubik"/>
              </a:rPr>
              <a:t>kita</a:t>
            </a:r>
            <a:r>
              <a:rPr lang="id-ID" sz="1200">
                <a:latin typeface="Rubik"/>
                <a:ea typeface="Rubik"/>
                <a:cs typeface="Rubik"/>
                <a:sym typeface="Rubik"/>
              </a:rPr>
              <a:t> untuk mengembangkan kemampuan analisis data dan pemahaman tentang tren bisnis dalam konteks industri farmasi.</a:t>
            </a: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0" y="-1081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58560" y="600300"/>
            <a:ext cx="4170540" cy="443195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Buka BigQuery Console:</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Buka konsol BigQuery di Google Cloud Platform (GCP) menggunakan akun Google Anda.</a:t>
            </a:r>
          </a:p>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Pilih Proyek:</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Pastikan Anda telah memilih proyek yang sesuai di sudut kanan atas layar.</a:t>
            </a:r>
          </a:p>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Buat atau Pilih Dataset:</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Buat dataset baru atau pilih dataset yang sudah ada di panel sebelah kiri. Jika membuat dataset baru, beri nama dan tentukan opsi lainnya.</a:t>
            </a:r>
          </a:p>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Buat Tabel atau Pilih Tabel yang Ada:</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Dalam dataset yang dipilih, buat tabel baru atau pilih tabel yang sudah ada. Jika membuat tabel baru, beri nama dan definisikan skema.</a:t>
            </a:r>
          </a:p>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Pilih Metode Impor:</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Pilih metode impor data. Anda dapat memilih dari beberapa opsi</a:t>
            </a:r>
          </a:p>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Konfigurasi Opsi Impor:</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Sesuaikan opsi impor sesuai kebutuhan, seperti format file, skema tabel, dan opsi lainnya.</a:t>
            </a:r>
          </a:p>
          <a:p>
            <a:pPr algn="l">
              <a:buFont typeface="+mj-lt"/>
              <a:buAutoNum type="arabicPeriod"/>
            </a:pPr>
            <a:r>
              <a:rPr lang="id-ID" sz="1200" b="1" i="0">
                <a:solidFill>
                  <a:schemeClr val="tx1"/>
                </a:solidFill>
                <a:effectLst/>
                <a:latin typeface="Calibri" panose="020F0502020204030204" pitchFamily="34" charset="0"/>
                <a:cs typeface="Calibri" panose="020F0502020204030204" pitchFamily="34" charset="0"/>
              </a:rPr>
              <a:t>Lakukan Impor:</a:t>
            </a:r>
            <a:endParaRPr lang="id-ID" sz="1200" b="0" i="0">
              <a:solidFill>
                <a:schemeClr val="tx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id-ID" sz="1200" b="0" i="0">
                <a:solidFill>
                  <a:schemeClr val="tx1"/>
                </a:solidFill>
                <a:effectLst/>
                <a:latin typeface="Calibri" panose="020F0502020204030204" pitchFamily="34" charset="0"/>
                <a:cs typeface="Calibri" panose="020F0502020204030204" pitchFamily="34" charset="0"/>
              </a:rPr>
              <a:t>Klik tombol "Impor" atau "Unggah" untuk memulai proses impor.</a:t>
            </a:r>
          </a:p>
        </p:txBody>
      </p:sp>
      <p:sp>
        <p:nvSpPr>
          <p:cNvPr id="3" name="Freeform 6">
            <a:extLst>
              <a:ext uri="{FF2B5EF4-FFF2-40B4-BE49-F238E27FC236}">
                <a16:creationId xmlns:a16="http://schemas.microsoft.com/office/drawing/2014/main" id="{CA055864-7D44-63CC-AF81-9185CC063615}"/>
              </a:ext>
            </a:extLst>
          </p:cNvPr>
          <p:cNvSpPr/>
          <p:nvPr/>
        </p:nvSpPr>
        <p:spPr>
          <a:xfrm>
            <a:off x="4175760" y="737743"/>
            <a:ext cx="4909680" cy="2957957"/>
          </a:xfrm>
          <a:custGeom>
            <a:avLst/>
            <a:gdLst/>
            <a:ahLst/>
            <a:cxnLst/>
            <a:rect l="l" t="t" r="r" b="b"/>
            <a:pathLst>
              <a:path w="9870500" h="5250540">
                <a:moveTo>
                  <a:pt x="0" y="0"/>
                </a:moveTo>
                <a:lnTo>
                  <a:pt x="9870500" y="0"/>
                </a:lnTo>
                <a:lnTo>
                  <a:pt x="9870500" y="5250540"/>
                </a:lnTo>
                <a:lnTo>
                  <a:pt x="0" y="5250540"/>
                </a:lnTo>
                <a:lnTo>
                  <a:pt x="0" y="0"/>
                </a:lnTo>
                <a:close/>
              </a:path>
            </a:pathLst>
          </a:custGeom>
          <a:blipFill>
            <a:blip r:embed="rId5"/>
            <a:stretch>
              <a:fillRect/>
            </a:stretch>
          </a:blipFill>
        </p:spPr>
        <p:txBody>
          <a:bodyPr/>
          <a:lstStyle/>
          <a:p>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27111"/>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62765"/>
            <a:ext cx="1399902" cy="541300"/>
          </a:xfrm>
          <a:prstGeom prst="rect">
            <a:avLst/>
          </a:prstGeom>
          <a:noFill/>
          <a:ln>
            <a:noFill/>
          </a:ln>
        </p:spPr>
      </p:pic>
      <p:sp>
        <p:nvSpPr>
          <p:cNvPr id="128" name="Google Shape;128;g23ec2985a68_1_42"/>
          <p:cNvSpPr txBox="1"/>
          <p:nvPr/>
        </p:nvSpPr>
        <p:spPr>
          <a:xfrm>
            <a:off x="0" y="27110"/>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graphicFrame>
        <p:nvGraphicFramePr>
          <p:cNvPr id="3" name="Table 2">
            <a:extLst>
              <a:ext uri="{FF2B5EF4-FFF2-40B4-BE49-F238E27FC236}">
                <a16:creationId xmlns:a16="http://schemas.microsoft.com/office/drawing/2014/main" id="{7EE50F39-024A-5893-4386-54E1E317CF4F}"/>
              </a:ext>
            </a:extLst>
          </p:cNvPr>
          <p:cNvGraphicFramePr>
            <a:graphicFrameLocks noGrp="1"/>
          </p:cNvGraphicFramePr>
          <p:nvPr>
            <p:extLst>
              <p:ext uri="{D42A27DB-BD31-4B8C-83A1-F6EECF244321}">
                <p14:modId xmlns:p14="http://schemas.microsoft.com/office/powerpoint/2010/main" val="2460882422"/>
              </p:ext>
            </p:extLst>
          </p:nvPr>
        </p:nvGraphicFramePr>
        <p:xfrm>
          <a:off x="3188510" y="1346049"/>
          <a:ext cx="1363980" cy="1657825"/>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3200828810"/>
                    </a:ext>
                  </a:extLst>
                </a:gridCol>
              </a:tblGrid>
              <a:tr h="331565">
                <a:tc>
                  <a:txBody>
                    <a:bodyPr/>
                    <a:lstStyle/>
                    <a:p>
                      <a:pPr algn="ctr"/>
                      <a:r>
                        <a:rPr lang="en-US" sz="1100"/>
                        <a:t>kf_product</a:t>
                      </a:r>
                      <a:endParaRPr lang="id-ID" sz="1100"/>
                    </a:p>
                  </a:txBody>
                  <a:tcPr/>
                </a:tc>
                <a:extLst>
                  <a:ext uri="{0D108BD9-81ED-4DB2-BD59-A6C34878D82A}">
                    <a16:rowId xmlns:a16="http://schemas.microsoft.com/office/drawing/2014/main" val="1665479760"/>
                  </a:ext>
                </a:extLst>
              </a:tr>
              <a:tr h="331565">
                <a:tc>
                  <a:txBody>
                    <a:bodyPr/>
                    <a:lstStyle/>
                    <a:p>
                      <a:r>
                        <a:rPr lang="en-US" sz="1100"/>
                        <a:t>product_id</a:t>
                      </a:r>
                      <a:endParaRPr lang="id-ID" sz="1100"/>
                    </a:p>
                  </a:txBody>
                  <a:tcPr/>
                </a:tc>
                <a:extLst>
                  <a:ext uri="{0D108BD9-81ED-4DB2-BD59-A6C34878D82A}">
                    <a16:rowId xmlns:a16="http://schemas.microsoft.com/office/drawing/2014/main" val="1111463489"/>
                  </a:ext>
                </a:extLst>
              </a:tr>
              <a:tr h="331565">
                <a:tc>
                  <a:txBody>
                    <a:bodyPr/>
                    <a:lstStyle/>
                    <a:p>
                      <a:r>
                        <a:rPr lang="en-US" sz="1100"/>
                        <a:t>product_name</a:t>
                      </a:r>
                      <a:endParaRPr lang="id-ID" sz="1100"/>
                    </a:p>
                  </a:txBody>
                  <a:tcPr/>
                </a:tc>
                <a:extLst>
                  <a:ext uri="{0D108BD9-81ED-4DB2-BD59-A6C34878D82A}">
                    <a16:rowId xmlns:a16="http://schemas.microsoft.com/office/drawing/2014/main" val="522317101"/>
                  </a:ext>
                </a:extLst>
              </a:tr>
              <a:tr h="331565">
                <a:tc>
                  <a:txBody>
                    <a:bodyPr/>
                    <a:lstStyle/>
                    <a:p>
                      <a:r>
                        <a:rPr lang="en-US" sz="1100"/>
                        <a:t>product_category</a:t>
                      </a:r>
                      <a:endParaRPr lang="id-ID" sz="1100"/>
                    </a:p>
                  </a:txBody>
                  <a:tcPr/>
                </a:tc>
                <a:extLst>
                  <a:ext uri="{0D108BD9-81ED-4DB2-BD59-A6C34878D82A}">
                    <a16:rowId xmlns:a16="http://schemas.microsoft.com/office/drawing/2014/main" val="3506652506"/>
                  </a:ext>
                </a:extLst>
              </a:tr>
              <a:tr h="331565">
                <a:tc>
                  <a:txBody>
                    <a:bodyPr/>
                    <a:lstStyle/>
                    <a:p>
                      <a:r>
                        <a:rPr lang="en-US" sz="1100"/>
                        <a:t>price</a:t>
                      </a:r>
                      <a:endParaRPr lang="id-ID" sz="1100"/>
                    </a:p>
                  </a:txBody>
                  <a:tcPr/>
                </a:tc>
                <a:extLst>
                  <a:ext uri="{0D108BD9-81ED-4DB2-BD59-A6C34878D82A}">
                    <a16:rowId xmlns:a16="http://schemas.microsoft.com/office/drawing/2014/main" val="4050201561"/>
                  </a:ext>
                </a:extLst>
              </a:tr>
            </a:tbl>
          </a:graphicData>
        </a:graphic>
      </p:graphicFrame>
      <p:graphicFrame>
        <p:nvGraphicFramePr>
          <p:cNvPr id="4" name="Table 3">
            <a:extLst>
              <a:ext uri="{FF2B5EF4-FFF2-40B4-BE49-F238E27FC236}">
                <a16:creationId xmlns:a16="http://schemas.microsoft.com/office/drawing/2014/main" id="{7BF828EE-449F-25A0-0259-CC09120E0753}"/>
              </a:ext>
            </a:extLst>
          </p:cNvPr>
          <p:cNvGraphicFramePr>
            <a:graphicFrameLocks noGrp="1"/>
          </p:cNvGraphicFramePr>
          <p:nvPr>
            <p:extLst>
              <p:ext uri="{D42A27DB-BD31-4B8C-83A1-F6EECF244321}">
                <p14:modId xmlns:p14="http://schemas.microsoft.com/office/powerpoint/2010/main" val="1533264247"/>
              </p:ext>
            </p:extLst>
          </p:nvPr>
        </p:nvGraphicFramePr>
        <p:xfrm>
          <a:off x="5405225" y="227572"/>
          <a:ext cx="1292295" cy="1778886"/>
        </p:xfrm>
        <a:graphic>
          <a:graphicData uri="http://schemas.openxmlformats.org/drawingml/2006/table">
            <a:tbl>
              <a:tblPr firstRow="1" bandRow="1">
                <a:tableStyleId>{5C22544A-7EE6-4342-B048-85BDC9FD1C3A}</a:tableStyleId>
              </a:tblPr>
              <a:tblGrid>
                <a:gridCol w="1292295">
                  <a:extLst>
                    <a:ext uri="{9D8B030D-6E8A-4147-A177-3AD203B41FA5}">
                      <a16:colId xmlns:a16="http://schemas.microsoft.com/office/drawing/2014/main" val="2952496806"/>
                    </a:ext>
                  </a:extLst>
                </a:gridCol>
              </a:tblGrid>
              <a:tr h="296481">
                <a:tc>
                  <a:txBody>
                    <a:bodyPr/>
                    <a:lstStyle/>
                    <a:p>
                      <a:pPr algn="ctr"/>
                      <a:r>
                        <a:rPr lang="en-US" sz="1100"/>
                        <a:t>kf_inventory</a:t>
                      </a:r>
                      <a:endParaRPr lang="id-ID" sz="1100"/>
                    </a:p>
                  </a:txBody>
                  <a:tcPr/>
                </a:tc>
                <a:extLst>
                  <a:ext uri="{0D108BD9-81ED-4DB2-BD59-A6C34878D82A}">
                    <a16:rowId xmlns:a16="http://schemas.microsoft.com/office/drawing/2014/main" val="4152262528"/>
                  </a:ext>
                </a:extLst>
              </a:tr>
              <a:tr h="296481">
                <a:tc>
                  <a:txBody>
                    <a:bodyPr/>
                    <a:lstStyle/>
                    <a:p>
                      <a:r>
                        <a:rPr lang="en-US" sz="1100"/>
                        <a:t>Inventory_ID</a:t>
                      </a:r>
                      <a:endParaRPr lang="id-ID" sz="1100"/>
                    </a:p>
                  </a:txBody>
                  <a:tcPr/>
                </a:tc>
                <a:extLst>
                  <a:ext uri="{0D108BD9-81ED-4DB2-BD59-A6C34878D82A}">
                    <a16:rowId xmlns:a16="http://schemas.microsoft.com/office/drawing/2014/main" val="1470210686"/>
                  </a:ext>
                </a:extLst>
              </a:tr>
              <a:tr h="296481">
                <a:tc>
                  <a:txBody>
                    <a:bodyPr/>
                    <a:lstStyle/>
                    <a:p>
                      <a:r>
                        <a:rPr lang="en-US" sz="1100"/>
                        <a:t>branch_id</a:t>
                      </a:r>
                      <a:endParaRPr lang="id-ID" sz="1100"/>
                    </a:p>
                  </a:txBody>
                  <a:tcPr/>
                </a:tc>
                <a:extLst>
                  <a:ext uri="{0D108BD9-81ED-4DB2-BD59-A6C34878D82A}">
                    <a16:rowId xmlns:a16="http://schemas.microsoft.com/office/drawing/2014/main" val="969652854"/>
                  </a:ext>
                </a:extLst>
              </a:tr>
              <a:tr h="296481">
                <a:tc>
                  <a:txBody>
                    <a:bodyPr/>
                    <a:lstStyle/>
                    <a:p>
                      <a:r>
                        <a:rPr lang="en-US" sz="1100"/>
                        <a:t>product_id</a:t>
                      </a:r>
                      <a:endParaRPr lang="id-ID" sz="1100"/>
                    </a:p>
                  </a:txBody>
                  <a:tcPr/>
                </a:tc>
                <a:extLst>
                  <a:ext uri="{0D108BD9-81ED-4DB2-BD59-A6C34878D82A}">
                    <a16:rowId xmlns:a16="http://schemas.microsoft.com/office/drawing/2014/main" val="875296869"/>
                  </a:ext>
                </a:extLst>
              </a:tr>
              <a:tr h="296481">
                <a:tc>
                  <a:txBody>
                    <a:bodyPr/>
                    <a:lstStyle/>
                    <a:p>
                      <a:r>
                        <a:rPr lang="en-US" sz="1100"/>
                        <a:t>product_name</a:t>
                      </a:r>
                      <a:endParaRPr lang="id-ID" sz="1100"/>
                    </a:p>
                  </a:txBody>
                  <a:tcPr/>
                </a:tc>
                <a:extLst>
                  <a:ext uri="{0D108BD9-81ED-4DB2-BD59-A6C34878D82A}">
                    <a16:rowId xmlns:a16="http://schemas.microsoft.com/office/drawing/2014/main" val="3040457069"/>
                  </a:ext>
                </a:extLst>
              </a:tr>
              <a:tr h="296481">
                <a:tc>
                  <a:txBody>
                    <a:bodyPr/>
                    <a:lstStyle/>
                    <a:p>
                      <a:r>
                        <a:rPr lang="en-US" sz="1100"/>
                        <a:t>opname_stock</a:t>
                      </a:r>
                      <a:endParaRPr lang="id-ID" sz="1100"/>
                    </a:p>
                  </a:txBody>
                  <a:tcPr/>
                </a:tc>
                <a:extLst>
                  <a:ext uri="{0D108BD9-81ED-4DB2-BD59-A6C34878D82A}">
                    <a16:rowId xmlns:a16="http://schemas.microsoft.com/office/drawing/2014/main" val="1087528751"/>
                  </a:ext>
                </a:extLst>
              </a:tr>
            </a:tbl>
          </a:graphicData>
        </a:graphic>
      </p:graphicFrame>
      <p:graphicFrame>
        <p:nvGraphicFramePr>
          <p:cNvPr id="5" name="Table 4">
            <a:extLst>
              <a:ext uri="{FF2B5EF4-FFF2-40B4-BE49-F238E27FC236}">
                <a16:creationId xmlns:a16="http://schemas.microsoft.com/office/drawing/2014/main" id="{82F3635E-8DBE-D8A9-129B-5CEC6D8069AD}"/>
              </a:ext>
            </a:extLst>
          </p:cNvPr>
          <p:cNvGraphicFramePr>
            <a:graphicFrameLocks noGrp="1"/>
          </p:cNvGraphicFramePr>
          <p:nvPr>
            <p:extLst>
              <p:ext uri="{D42A27DB-BD31-4B8C-83A1-F6EECF244321}">
                <p14:modId xmlns:p14="http://schemas.microsoft.com/office/powerpoint/2010/main" val="2422906829"/>
              </p:ext>
            </p:extLst>
          </p:nvPr>
        </p:nvGraphicFramePr>
        <p:xfrm>
          <a:off x="7620000" y="1346049"/>
          <a:ext cx="1524000" cy="1895243"/>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36879316"/>
                    </a:ext>
                  </a:extLst>
                </a:gridCol>
              </a:tblGrid>
              <a:tr h="340763">
                <a:tc>
                  <a:txBody>
                    <a:bodyPr/>
                    <a:lstStyle/>
                    <a:p>
                      <a:pPr algn="ctr"/>
                      <a:r>
                        <a:rPr lang="en-US" sz="1100"/>
                        <a:t>kf_kantor_cabang</a:t>
                      </a:r>
                      <a:endParaRPr lang="id-ID" sz="1100"/>
                    </a:p>
                  </a:txBody>
                  <a:tcPr/>
                </a:tc>
                <a:extLst>
                  <a:ext uri="{0D108BD9-81ED-4DB2-BD59-A6C34878D82A}">
                    <a16:rowId xmlns:a16="http://schemas.microsoft.com/office/drawing/2014/main" val="507577884"/>
                  </a:ext>
                </a:extLst>
              </a:tr>
              <a:tr h="252240">
                <a:tc>
                  <a:txBody>
                    <a:bodyPr/>
                    <a:lstStyle/>
                    <a:p>
                      <a:r>
                        <a:rPr lang="en-US" sz="1100"/>
                        <a:t>branch_id</a:t>
                      </a:r>
                      <a:endParaRPr lang="id-ID" sz="1100"/>
                    </a:p>
                  </a:txBody>
                  <a:tcPr/>
                </a:tc>
                <a:extLst>
                  <a:ext uri="{0D108BD9-81ED-4DB2-BD59-A6C34878D82A}">
                    <a16:rowId xmlns:a16="http://schemas.microsoft.com/office/drawing/2014/main" val="1085613071"/>
                  </a:ext>
                </a:extLst>
              </a:tr>
              <a:tr h="252240">
                <a:tc>
                  <a:txBody>
                    <a:bodyPr/>
                    <a:lstStyle/>
                    <a:p>
                      <a:r>
                        <a:rPr lang="en-US" sz="1100"/>
                        <a:t>branch_category</a:t>
                      </a:r>
                      <a:endParaRPr lang="id-ID" sz="1100"/>
                    </a:p>
                  </a:txBody>
                  <a:tcPr/>
                </a:tc>
                <a:extLst>
                  <a:ext uri="{0D108BD9-81ED-4DB2-BD59-A6C34878D82A}">
                    <a16:rowId xmlns:a16="http://schemas.microsoft.com/office/drawing/2014/main" val="506205540"/>
                  </a:ext>
                </a:extLst>
              </a:tr>
              <a:tr h="252240">
                <a:tc>
                  <a:txBody>
                    <a:bodyPr/>
                    <a:lstStyle/>
                    <a:p>
                      <a:r>
                        <a:rPr lang="en-US" sz="1100"/>
                        <a:t>branch_name</a:t>
                      </a:r>
                      <a:endParaRPr lang="id-ID" sz="1100"/>
                    </a:p>
                  </a:txBody>
                  <a:tcPr/>
                </a:tc>
                <a:extLst>
                  <a:ext uri="{0D108BD9-81ED-4DB2-BD59-A6C34878D82A}">
                    <a16:rowId xmlns:a16="http://schemas.microsoft.com/office/drawing/2014/main" val="1710208994"/>
                  </a:ext>
                </a:extLst>
              </a:tr>
              <a:tr h="252240">
                <a:tc>
                  <a:txBody>
                    <a:bodyPr/>
                    <a:lstStyle/>
                    <a:p>
                      <a:r>
                        <a:rPr lang="en-US" sz="1100"/>
                        <a:t>kota</a:t>
                      </a:r>
                      <a:endParaRPr lang="id-ID" sz="1100"/>
                    </a:p>
                  </a:txBody>
                  <a:tcPr/>
                </a:tc>
                <a:extLst>
                  <a:ext uri="{0D108BD9-81ED-4DB2-BD59-A6C34878D82A}">
                    <a16:rowId xmlns:a16="http://schemas.microsoft.com/office/drawing/2014/main" val="2791947576"/>
                  </a:ext>
                </a:extLst>
              </a:tr>
              <a:tr h="252240">
                <a:tc>
                  <a:txBody>
                    <a:bodyPr/>
                    <a:lstStyle/>
                    <a:p>
                      <a:r>
                        <a:rPr lang="en-US" sz="1100"/>
                        <a:t>provinsi</a:t>
                      </a:r>
                      <a:endParaRPr lang="id-ID" sz="1100"/>
                    </a:p>
                  </a:txBody>
                  <a:tcPr/>
                </a:tc>
                <a:extLst>
                  <a:ext uri="{0D108BD9-81ED-4DB2-BD59-A6C34878D82A}">
                    <a16:rowId xmlns:a16="http://schemas.microsoft.com/office/drawing/2014/main" val="3311427247"/>
                  </a:ext>
                </a:extLst>
              </a:tr>
              <a:tr h="252240">
                <a:tc>
                  <a:txBody>
                    <a:bodyPr/>
                    <a:lstStyle/>
                    <a:p>
                      <a:r>
                        <a:rPr lang="en-US" sz="1100"/>
                        <a:t>rating</a:t>
                      </a:r>
                      <a:endParaRPr lang="id-ID" sz="1100"/>
                    </a:p>
                  </a:txBody>
                  <a:tcPr/>
                </a:tc>
                <a:extLst>
                  <a:ext uri="{0D108BD9-81ED-4DB2-BD59-A6C34878D82A}">
                    <a16:rowId xmlns:a16="http://schemas.microsoft.com/office/drawing/2014/main" val="2306125881"/>
                  </a:ext>
                </a:extLst>
              </a:tr>
            </a:tbl>
          </a:graphicData>
        </a:graphic>
      </p:graphicFrame>
      <p:graphicFrame>
        <p:nvGraphicFramePr>
          <p:cNvPr id="6" name="Table 5">
            <a:extLst>
              <a:ext uri="{FF2B5EF4-FFF2-40B4-BE49-F238E27FC236}">
                <a16:creationId xmlns:a16="http://schemas.microsoft.com/office/drawing/2014/main" id="{D24AC992-A8E0-8A6E-B487-6D9389B9BE0E}"/>
              </a:ext>
            </a:extLst>
          </p:cNvPr>
          <p:cNvGraphicFramePr>
            <a:graphicFrameLocks noGrp="1"/>
          </p:cNvGraphicFramePr>
          <p:nvPr>
            <p:extLst>
              <p:ext uri="{D42A27DB-BD31-4B8C-83A1-F6EECF244321}">
                <p14:modId xmlns:p14="http://schemas.microsoft.com/office/powerpoint/2010/main" val="1272942647"/>
              </p:ext>
            </p:extLst>
          </p:nvPr>
        </p:nvGraphicFramePr>
        <p:xfrm>
          <a:off x="5194123" y="2293670"/>
          <a:ext cx="1714500" cy="233172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4120147801"/>
                    </a:ext>
                  </a:extLst>
                </a:gridCol>
              </a:tblGrid>
              <a:tr h="245674">
                <a:tc>
                  <a:txBody>
                    <a:bodyPr/>
                    <a:lstStyle/>
                    <a:p>
                      <a:pPr algn="ctr"/>
                      <a:r>
                        <a:rPr lang="en-US" sz="1100"/>
                        <a:t>kf_final_transaction</a:t>
                      </a:r>
                      <a:endParaRPr lang="id-ID" sz="1100"/>
                    </a:p>
                  </a:txBody>
                  <a:tcPr/>
                </a:tc>
                <a:extLst>
                  <a:ext uri="{0D108BD9-81ED-4DB2-BD59-A6C34878D82A}">
                    <a16:rowId xmlns:a16="http://schemas.microsoft.com/office/drawing/2014/main" val="1891097337"/>
                  </a:ext>
                </a:extLst>
              </a:tr>
              <a:tr h="245674">
                <a:tc>
                  <a:txBody>
                    <a:bodyPr/>
                    <a:lstStyle/>
                    <a:p>
                      <a:r>
                        <a:rPr lang="en-US" sz="1100"/>
                        <a:t>transaction_id</a:t>
                      </a:r>
                      <a:endParaRPr lang="id-ID" sz="1100"/>
                    </a:p>
                  </a:txBody>
                  <a:tcPr/>
                </a:tc>
                <a:extLst>
                  <a:ext uri="{0D108BD9-81ED-4DB2-BD59-A6C34878D82A}">
                    <a16:rowId xmlns:a16="http://schemas.microsoft.com/office/drawing/2014/main" val="160476269"/>
                  </a:ext>
                </a:extLst>
              </a:tr>
              <a:tr h="245674">
                <a:tc>
                  <a:txBody>
                    <a:bodyPr/>
                    <a:lstStyle/>
                    <a:p>
                      <a:r>
                        <a:rPr lang="en-US" sz="1100"/>
                        <a:t>date</a:t>
                      </a:r>
                      <a:endParaRPr lang="id-ID" sz="1100"/>
                    </a:p>
                  </a:txBody>
                  <a:tcPr/>
                </a:tc>
                <a:extLst>
                  <a:ext uri="{0D108BD9-81ED-4DB2-BD59-A6C34878D82A}">
                    <a16:rowId xmlns:a16="http://schemas.microsoft.com/office/drawing/2014/main" val="1324598160"/>
                  </a:ext>
                </a:extLst>
              </a:tr>
              <a:tr h="245674">
                <a:tc>
                  <a:txBody>
                    <a:bodyPr/>
                    <a:lstStyle/>
                    <a:p>
                      <a:r>
                        <a:rPr lang="en-US" sz="1100"/>
                        <a:t>branch_id</a:t>
                      </a:r>
                      <a:endParaRPr lang="id-ID" sz="1100"/>
                    </a:p>
                  </a:txBody>
                  <a:tcPr/>
                </a:tc>
                <a:extLst>
                  <a:ext uri="{0D108BD9-81ED-4DB2-BD59-A6C34878D82A}">
                    <a16:rowId xmlns:a16="http://schemas.microsoft.com/office/drawing/2014/main" val="3703087610"/>
                  </a:ext>
                </a:extLst>
              </a:tr>
              <a:tr h="245674">
                <a:tc>
                  <a:txBody>
                    <a:bodyPr/>
                    <a:lstStyle/>
                    <a:p>
                      <a:r>
                        <a:rPr lang="en-US" sz="1100"/>
                        <a:t>customer_name</a:t>
                      </a:r>
                      <a:endParaRPr lang="id-ID" sz="1100"/>
                    </a:p>
                  </a:txBody>
                  <a:tcPr/>
                </a:tc>
                <a:extLst>
                  <a:ext uri="{0D108BD9-81ED-4DB2-BD59-A6C34878D82A}">
                    <a16:rowId xmlns:a16="http://schemas.microsoft.com/office/drawing/2014/main" val="3095195911"/>
                  </a:ext>
                </a:extLst>
              </a:tr>
              <a:tr h="245674">
                <a:tc>
                  <a:txBody>
                    <a:bodyPr/>
                    <a:lstStyle/>
                    <a:p>
                      <a:r>
                        <a:rPr lang="en-US" sz="1100"/>
                        <a:t>product_id</a:t>
                      </a:r>
                      <a:endParaRPr lang="id-ID" sz="1100"/>
                    </a:p>
                  </a:txBody>
                  <a:tcPr/>
                </a:tc>
                <a:extLst>
                  <a:ext uri="{0D108BD9-81ED-4DB2-BD59-A6C34878D82A}">
                    <a16:rowId xmlns:a16="http://schemas.microsoft.com/office/drawing/2014/main" val="3827913547"/>
                  </a:ext>
                </a:extLst>
              </a:tr>
              <a:tr h="245674">
                <a:tc>
                  <a:txBody>
                    <a:bodyPr/>
                    <a:lstStyle/>
                    <a:p>
                      <a:r>
                        <a:rPr lang="en-US" sz="1100"/>
                        <a:t>price</a:t>
                      </a:r>
                      <a:endParaRPr lang="id-ID" sz="1100"/>
                    </a:p>
                  </a:txBody>
                  <a:tcPr/>
                </a:tc>
                <a:extLst>
                  <a:ext uri="{0D108BD9-81ED-4DB2-BD59-A6C34878D82A}">
                    <a16:rowId xmlns:a16="http://schemas.microsoft.com/office/drawing/2014/main" val="2225216716"/>
                  </a:ext>
                </a:extLst>
              </a:tr>
              <a:tr h="245674">
                <a:tc>
                  <a:txBody>
                    <a:bodyPr/>
                    <a:lstStyle/>
                    <a:p>
                      <a:r>
                        <a:rPr lang="en-US" sz="1100"/>
                        <a:t>discount_percentage</a:t>
                      </a:r>
                      <a:endParaRPr lang="id-ID" sz="1100"/>
                    </a:p>
                  </a:txBody>
                  <a:tcPr/>
                </a:tc>
                <a:extLst>
                  <a:ext uri="{0D108BD9-81ED-4DB2-BD59-A6C34878D82A}">
                    <a16:rowId xmlns:a16="http://schemas.microsoft.com/office/drawing/2014/main" val="4264087579"/>
                  </a:ext>
                </a:extLst>
              </a:tr>
              <a:tr h="245674">
                <a:tc>
                  <a:txBody>
                    <a:bodyPr/>
                    <a:lstStyle/>
                    <a:p>
                      <a:r>
                        <a:rPr lang="en-US" sz="1100"/>
                        <a:t>rating</a:t>
                      </a:r>
                      <a:endParaRPr lang="id-ID" sz="1100"/>
                    </a:p>
                  </a:txBody>
                  <a:tcPr/>
                </a:tc>
                <a:extLst>
                  <a:ext uri="{0D108BD9-81ED-4DB2-BD59-A6C34878D82A}">
                    <a16:rowId xmlns:a16="http://schemas.microsoft.com/office/drawing/2014/main" val="523723614"/>
                  </a:ext>
                </a:extLst>
              </a:tr>
            </a:tbl>
          </a:graphicData>
        </a:graphic>
      </p:graphicFrame>
      <p:cxnSp>
        <p:nvCxnSpPr>
          <p:cNvPr id="10" name="Straight Connector 9">
            <a:extLst>
              <a:ext uri="{FF2B5EF4-FFF2-40B4-BE49-F238E27FC236}">
                <a16:creationId xmlns:a16="http://schemas.microsoft.com/office/drawing/2014/main" id="{AFADDDBD-DF1C-18FC-CA11-B2C054289C86}"/>
              </a:ext>
            </a:extLst>
          </p:cNvPr>
          <p:cNvCxnSpPr/>
          <p:nvPr/>
        </p:nvCxnSpPr>
        <p:spPr>
          <a:xfrm>
            <a:off x="4552490" y="1833834"/>
            <a:ext cx="641633" cy="192786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D8C6C02-621B-13EA-978D-38D9AAA137AC}"/>
              </a:ext>
            </a:extLst>
          </p:cNvPr>
          <p:cNvCxnSpPr>
            <a:cxnSpLocks/>
          </p:cNvCxnSpPr>
          <p:nvPr/>
        </p:nvCxnSpPr>
        <p:spPr>
          <a:xfrm flipV="1">
            <a:off x="4552490" y="1277574"/>
            <a:ext cx="852735" cy="55127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2E704A5-2CEC-46DD-64F3-EB19FD937C90}"/>
              </a:ext>
            </a:extLst>
          </p:cNvPr>
          <p:cNvCxnSpPr>
            <a:cxnSpLocks/>
          </p:cNvCxnSpPr>
          <p:nvPr/>
        </p:nvCxnSpPr>
        <p:spPr>
          <a:xfrm>
            <a:off x="6697520" y="942294"/>
            <a:ext cx="921386" cy="86064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49EBB8C-1DFF-DF6A-6334-4BDF0240DE3A}"/>
              </a:ext>
            </a:extLst>
          </p:cNvPr>
          <p:cNvCxnSpPr>
            <a:cxnSpLocks/>
          </p:cNvCxnSpPr>
          <p:nvPr/>
        </p:nvCxnSpPr>
        <p:spPr>
          <a:xfrm flipV="1">
            <a:off x="6896100" y="1828849"/>
            <a:ext cx="748946" cy="1330865"/>
          </a:xfrm>
          <a:prstGeom prst="line">
            <a:avLst/>
          </a:prstGeom>
        </p:spPr>
        <p:style>
          <a:lnRef idx="1">
            <a:schemeClr val="dk1"/>
          </a:lnRef>
          <a:fillRef idx="0">
            <a:schemeClr val="dk1"/>
          </a:fillRef>
          <a:effectRef idx="0">
            <a:schemeClr val="dk1"/>
          </a:effectRef>
          <a:fontRef idx="minor">
            <a:schemeClr val="tx1"/>
          </a:fontRef>
        </p:style>
      </p:cxnSp>
      <p:sp>
        <p:nvSpPr>
          <p:cNvPr id="25" name="TextBox 6">
            <a:extLst>
              <a:ext uri="{FF2B5EF4-FFF2-40B4-BE49-F238E27FC236}">
                <a16:creationId xmlns:a16="http://schemas.microsoft.com/office/drawing/2014/main" id="{9C737CB9-BCA0-697A-0DC5-633904250025}"/>
              </a:ext>
            </a:extLst>
          </p:cNvPr>
          <p:cNvSpPr txBox="1"/>
          <p:nvPr/>
        </p:nvSpPr>
        <p:spPr>
          <a:xfrm>
            <a:off x="-116237" y="1415494"/>
            <a:ext cx="3169773" cy="1181927"/>
          </a:xfrm>
          <a:prstGeom prst="rect">
            <a:avLst/>
          </a:prstGeom>
        </p:spPr>
        <p:txBody>
          <a:bodyPr wrap="square" lIns="0" tIns="0" rIns="0" bIns="0" rtlCol="0" anchor="t">
            <a:spAutoFit/>
          </a:bodyPr>
          <a:lstStyle/>
          <a:p>
            <a:pPr marL="256380" lvl="1">
              <a:lnSpc>
                <a:spcPct val="150000"/>
              </a:lnSpc>
            </a:pPr>
            <a:r>
              <a:rPr lang="en-US" sz="1050">
                <a:solidFill>
                  <a:schemeClr val="tx1"/>
                </a:solidFill>
                <a:latin typeface="Muli"/>
              </a:rPr>
              <a:t>Primary key :</a:t>
            </a:r>
          </a:p>
          <a:p>
            <a:pPr marL="427830" lvl="1" indent="-171450">
              <a:lnSpc>
                <a:spcPct val="150000"/>
              </a:lnSpc>
              <a:buFont typeface="Arial" panose="020B0604020202020204" pitchFamily="34" charset="0"/>
              <a:buChar char="•"/>
            </a:pPr>
            <a:r>
              <a:rPr lang="en-US" sz="1050">
                <a:solidFill>
                  <a:schemeClr val="tx1"/>
                </a:solidFill>
                <a:latin typeface="Muli"/>
              </a:rPr>
              <a:t>kf_product : product_id</a:t>
            </a:r>
          </a:p>
          <a:p>
            <a:pPr marL="427830" lvl="1" indent="-171450">
              <a:lnSpc>
                <a:spcPct val="150000"/>
              </a:lnSpc>
              <a:buFont typeface="Arial" panose="020B0604020202020204" pitchFamily="34" charset="0"/>
              <a:buChar char="•"/>
            </a:pPr>
            <a:r>
              <a:rPr lang="en-US" sz="1050">
                <a:solidFill>
                  <a:schemeClr val="tx1"/>
                </a:solidFill>
                <a:latin typeface="Muli"/>
              </a:rPr>
              <a:t>kf_inventory : inventory_id</a:t>
            </a:r>
          </a:p>
          <a:p>
            <a:pPr marL="427830" lvl="1" indent="-171450">
              <a:lnSpc>
                <a:spcPct val="150000"/>
              </a:lnSpc>
              <a:buFont typeface="Arial" panose="020B0604020202020204" pitchFamily="34" charset="0"/>
              <a:buChar char="•"/>
            </a:pPr>
            <a:r>
              <a:rPr lang="en-US" sz="1050">
                <a:solidFill>
                  <a:schemeClr val="tx1"/>
                </a:solidFill>
                <a:latin typeface="Muli"/>
              </a:rPr>
              <a:t>kf_kantor_cabang : branch_id</a:t>
            </a:r>
          </a:p>
          <a:p>
            <a:pPr marL="427830" lvl="1" indent="-171450">
              <a:lnSpc>
                <a:spcPct val="150000"/>
              </a:lnSpc>
              <a:buFont typeface="Arial" panose="020B0604020202020204" pitchFamily="34" charset="0"/>
              <a:buChar char="•"/>
            </a:pPr>
            <a:r>
              <a:rPr lang="en-US" sz="1050">
                <a:solidFill>
                  <a:schemeClr val="tx1"/>
                </a:solidFill>
                <a:latin typeface="Muli"/>
              </a:rPr>
              <a:t>kf_final_transaction : transaction_id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36" name="Google Shape;136;g23ec2985a68_1_49"/>
          <p:cNvSpPr txBox="1"/>
          <p:nvPr/>
        </p:nvSpPr>
        <p:spPr>
          <a:xfrm>
            <a:off x="-77511" y="81471"/>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4754880" y="72719"/>
            <a:ext cx="4274820" cy="4998062"/>
          </a:xfrm>
          <a:prstGeom prst="rect">
            <a:avLst/>
          </a:prstGeom>
          <a:solidFill>
            <a:schemeClr val="tx1"/>
          </a:solid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r>
              <a:rPr lang="id-ID" sz="800" b="0">
                <a:solidFill>
                  <a:srgbClr val="569CD6"/>
                </a:solidFill>
                <a:effectLst/>
                <a:latin typeface="Consolas" panose="020B0609020204030204" pitchFamily="49" charset="0"/>
              </a:rPr>
              <a:t>WITH</a:t>
            </a:r>
            <a:r>
              <a:rPr lang="id-ID" sz="800" b="0">
                <a:solidFill>
                  <a:srgbClr val="CCCCCC"/>
                </a:solidFill>
                <a:effectLst/>
                <a:latin typeface="Consolas" panose="020B0609020204030204" pitchFamily="49" charset="0"/>
              </a:rPr>
              <a:t> temp_table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a:t>
            </a: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SELECT</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transaction_id,</a:t>
            </a:r>
          </a:p>
          <a:p>
            <a:r>
              <a:rPr lang="id-ID" sz="800" b="0">
                <a:solidFill>
                  <a:srgbClr val="CCCCCC"/>
                </a:solidFill>
                <a:effectLst/>
                <a:latin typeface="Consolas" panose="020B0609020204030204" pitchFamily="49" charset="0"/>
              </a:rPr>
              <a:t>    price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discount_percentage)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nett_sales,</a:t>
            </a: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CASE</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WHEN</a:t>
            </a:r>
            <a:r>
              <a:rPr lang="id-ID" sz="800" b="0">
                <a:solidFill>
                  <a:srgbClr val="CCCCCC"/>
                </a:solidFill>
                <a:effectLst/>
                <a:latin typeface="Consolas" panose="020B0609020204030204" pitchFamily="49" charset="0"/>
              </a:rPr>
              <a:t> price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discount_percentage) </a:t>
            </a:r>
            <a:r>
              <a:rPr lang="id-ID" sz="800" b="0">
                <a:solidFill>
                  <a:srgbClr val="D4D4D4"/>
                </a:solidFill>
                <a:effectLst/>
                <a:latin typeface="Consolas" panose="020B0609020204030204" pitchFamily="49" charset="0"/>
              </a:rPr>
              <a:t>&lt;=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50000</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THEN</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0</a:t>
            </a:r>
            <a:r>
              <a:rPr lang="id-ID" sz="800" b="0">
                <a:solidFill>
                  <a:srgbClr val="CCCCCC"/>
                </a:solidFill>
                <a:effectLst/>
                <a:latin typeface="Consolas" panose="020B0609020204030204" pitchFamily="49" charset="0"/>
              </a:rPr>
              <a:t>.</a:t>
            </a:r>
            <a:r>
              <a:rPr lang="id-ID" sz="800" b="0">
                <a:solidFill>
                  <a:srgbClr val="B5CEA8"/>
                </a:solidFill>
                <a:effectLst/>
                <a:latin typeface="Consolas" panose="020B0609020204030204" pitchFamily="49" charset="0"/>
              </a:rPr>
              <a:t>1</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WHEN</a:t>
            </a:r>
            <a:r>
              <a:rPr lang="id-ID" sz="800" b="0">
                <a:solidFill>
                  <a:srgbClr val="CCCCCC"/>
                </a:solidFill>
                <a:effectLst/>
                <a:latin typeface="Consolas" panose="020B0609020204030204" pitchFamily="49" charset="0"/>
              </a:rPr>
              <a:t> price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discount_percentage) </a:t>
            </a:r>
            <a:r>
              <a:rPr lang="id-ID" sz="800" b="0">
                <a:solidFill>
                  <a:srgbClr val="D4D4D4"/>
                </a:solidFill>
                <a:effectLst/>
                <a:latin typeface="Consolas" panose="020B0609020204030204" pitchFamily="49" charset="0"/>
              </a:rPr>
              <a:t>&lt;=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100000</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THEN</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0</a:t>
            </a:r>
            <a:r>
              <a:rPr lang="id-ID" sz="800" b="0">
                <a:solidFill>
                  <a:srgbClr val="CCCCCC"/>
                </a:solidFill>
                <a:effectLst/>
                <a:latin typeface="Consolas" panose="020B0609020204030204" pitchFamily="49" charset="0"/>
              </a:rPr>
              <a:t>.</a:t>
            </a:r>
            <a:r>
              <a:rPr lang="id-ID" sz="800" b="0">
                <a:solidFill>
                  <a:srgbClr val="B5CEA8"/>
                </a:solidFill>
                <a:effectLst/>
                <a:latin typeface="Consolas" panose="020B0609020204030204" pitchFamily="49" charset="0"/>
              </a:rPr>
              <a:t>15</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WHEN</a:t>
            </a:r>
            <a:r>
              <a:rPr lang="id-ID" sz="800" b="0">
                <a:solidFill>
                  <a:srgbClr val="CCCCCC"/>
                </a:solidFill>
                <a:effectLst/>
                <a:latin typeface="Consolas" panose="020B0609020204030204" pitchFamily="49" charset="0"/>
              </a:rPr>
              <a:t> price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discount_percentage) </a:t>
            </a:r>
            <a:r>
              <a:rPr lang="id-ID" sz="800" b="0">
                <a:solidFill>
                  <a:srgbClr val="D4D4D4"/>
                </a:solidFill>
                <a:effectLst/>
                <a:latin typeface="Consolas" panose="020B0609020204030204" pitchFamily="49" charset="0"/>
              </a:rPr>
              <a:t>&lt;=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300000</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THEN</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0</a:t>
            </a:r>
            <a:r>
              <a:rPr lang="id-ID" sz="800" b="0">
                <a:solidFill>
                  <a:srgbClr val="CCCCCC"/>
                </a:solidFill>
                <a:effectLst/>
                <a:latin typeface="Consolas" panose="020B0609020204030204" pitchFamily="49" charset="0"/>
              </a:rPr>
              <a:t>.</a:t>
            </a:r>
            <a:r>
              <a:rPr lang="id-ID" sz="800" b="0">
                <a:solidFill>
                  <a:srgbClr val="B5CEA8"/>
                </a:solidFill>
                <a:effectLst/>
                <a:latin typeface="Consolas" panose="020B0609020204030204" pitchFamily="49" charset="0"/>
              </a:rPr>
              <a:t>2</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WHEN</a:t>
            </a:r>
            <a:r>
              <a:rPr lang="id-ID" sz="800" b="0">
                <a:solidFill>
                  <a:srgbClr val="CCCCCC"/>
                </a:solidFill>
                <a:effectLst/>
                <a:latin typeface="Consolas" panose="020B0609020204030204" pitchFamily="49" charset="0"/>
              </a:rPr>
              <a:t> price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discount_percentage) </a:t>
            </a:r>
            <a:r>
              <a:rPr lang="id-ID" sz="800" b="0">
                <a:solidFill>
                  <a:srgbClr val="D4D4D4"/>
                </a:solidFill>
                <a:effectLst/>
                <a:latin typeface="Consolas" panose="020B0609020204030204" pitchFamily="49" charset="0"/>
              </a:rPr>
              <a:t>&lt;=</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500000</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THEN</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0</a:t>
            </a:r>
            <a:r>
              <a:rPr lang="id-ID" sz="800" b="0">
                <a:solidFill>
                  <a:srgbClr val="CCCCCC"/>
                </a:solidFill>
                <a:effectLst/>
                <a:latin typeface="Consolas" panose="020B0609020204030204" pitchFamily="49" charset="0"/>
              </a:rPr>
              <a:t>.</a:t>
            </a:r>
            <a:r>
              <a:rPr lang="id-ID" sz="800" b="0">
                <a:solidFill>
                  <a:srgbClr val="B5CEA8"/>
                </a:solidFill>
                <a:effectLst/>
                <a:latin typeface="Consolas" panose="020B0609020204030204" pitchFamily="49" charset="0"/>
              </a:rPr>
              <a:t>25</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ELSE</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0</a:t>
            </a:r>
            <a:r>
              <a:rPr lang="id-ID" sz="800" b="0">
                <a:solidFill>
                  <a:srgbClr val="CCCCCC"/>
                </a:solidFill>
                <a:effectLst/>
                <a:latin typeface="Consolas" panose="020B0609020204030204" pitchFamily="49" charset="0"/>
              </a:rPr>
              <a:t>.</a:t>
            </a:r>
            <a:r>
              <a:rPr lang="id-ID" sz="800" b="0">
                <a:solidFill>
                  <a:srgbClr val="B5CEA8"/>
                </a:solidFill>
                <a:effectLst/>
                <a:latin typeface="Consolas" panose="020B0609020204030204" pitchFamily="49" charset="0"/>
              </a:rPr>
              <a:t>3</a:t>
            </a:r>
            <a:endParaRPr lang="id-ID" sz="800" b="0">
              <a:solidFill>
                <a:srgbClr val="CCCCCC"/>
              </a:solidFill>
              <a:effectLst/>
              <a:latin typeface="Consolas" panose="020B0609020204030204" pitchFamily="49" charset="0"/>
            </a:endParaRP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END</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persentase_gross_laba</a:t>
            </a:r>
          </a:p>
          <a:p>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FROM</a:t>
            </a:r>
            <a:r>
              <a:rPr lang="id-ID" sz="800" b="0">
                <a:solidFill>
                  <a:srgbClr val="CCCCCC"/>
                </a:solidFill>
                <a:effectLst/>
                <a:latin typeface="Consolas" panose="020B0609020204030204" pitchFamily="49" charset="0"/>
              </a:rPr>
              <a:t> KF_FInal_Task.kf_final_transaction</a:t>
            </a:r>
          </a:p>
          <a:p>
            <a:r>
              <a:rPr lang="id-ID" sz="800" b="0">
                <a:solidFill>
                  <a:srgbClr val="CCCCCC"/>
                </a:solidFill>
                <a:effectLst/>
                <a:latin typeface="Consolas" panose="020B0609020204030204" pitchFamily="49" charset="0"/>
              </a:rPr>
              <a:t>)</a:t>
            </a:r>
          </a:p>
          <a:p>
            <a:r>
              <a:rPr lang="id-ID" sz="800" b="0">
                <a:solidFill>
                  <a:srgbClr val="569CD6"/>
                </a:solidFill>
                <a:effectLst/>
                <a:latin typeface="Consolas" panose="020B0609020204030204" pitchFamily="49" charset="0"/>
              </a:rPr>
              <a:t>SELECT</a:t>
            </a:r>
            <a:r>
              <a:rPr lang="id-ID" sz="800" b="0">
                <a:solidFill>
                  <a:srgbClr val="CCCCCC"/>
                </a:solidFill>
                <a:effectLst/>
                <a:latin typeface="Consolas" panose="020B0609020204030204" pitchFamily="49" charset="0"/>
              </a:rPr>
              <a:t> </a:t>
            </a:r>
          </a:p>
          <a:p>
            <a:r>
              <a:rPr lang="id-ID" sz="800" b="0">
                <a:solidFill>
                  <a:srgbClr val="CCCCCC"/>
                </a:solidFill>
                <a:effectLst/>
                <a:latin typeface="Consolas" panose="020B0609020204030204" pitchFamily="49" charset="0"/>
              </a:rPr>
              <a:t>  ft.transaction_id,</a:t>
            </a:r>
          </a:p>
          <a:p>
            <a:r>
              <a:rPr lang="id-ID" sz="800" b="0">
                <a:solidFill>
                  <a:srgbClr val="CCCCCC"/>
                </a:solidFill>
                <a:effectLst/>
                <a:latin typeface="Consolas" panose="020B0609020204030204" pitchFamily="49" charset="0"/>
              </a:rPr>
              <a:t>  ft.date,</a:t>
            </a:r>
          </a:p>
          <a:p>
            <a:r>
              <a:rPr lang="id-ID" sz="800" b="0">
                <a:solidFill>
                  <a:srgbClr val="CCCCCC"/>
                </a:solidFill>
                <a:effectLst/>
                <a:latin typeface="Consolas" panose="020B0609020204030204" pitchFamily="49" charset="0"/>
              </a:rPr>
              <a:t>  ft.branch_id,</a:t>
            </a:r>
          </a:p>
          <a:p>
            <a:r>
              <a:rPr lang="id-ID" sz="800" b="0">
                <a:solidFill>
                  <a:srgbClr val="CCCCCC"/>
                </a:solidFill>
                <a:effectLst/>
                <a:latin typeface="Consolas" panose="020B0609020204030204" pitchFamily="49" charset="0"/>
              </a:rPr>
              <a:t>  kc.branch_name,</a:t>
            </a:r>
          </a:p>
          <a:p>
            <a:r>
              <a:rPr lang="id-ID" sz="800" b="0">
                <a:solidFill>
                  <a:srgbClr val="CCCCCC"/>
                </a:solidFill>
                <a:effectLst/>
                <a:latin typeface="Consolas" panose="020B0609020204030204" pitchFamily="49" charset="0"/>
              </a:rPr>
              <a:t>  kc.kota,</a:t>
            </a:r>
          </a:p>
          <a:p>
            <a:r>
              <a:rPr lang="id-ID" sz="800" b="0">
                <a:solidFill>
                  <a:srgbClr val="CCCCCC"/>
                </a:solidFill>
                <a:effectLst/>
                <a:latin typeface="Consolas" panose="020B0609020204030204" pitchFamily="49" charset="0"/>
              </a:rPr>
              <a:t>  kc.provinsi,</a:t>
            </a:r>
          </a:p>
          <a:p>
            <a:r>
              <a:rPr lang="id-ID" sz="800" b="0">
                <a:solidFill>
                  <a:srgbClr val="CCCCCC"/>
                </a:solidFill>
                <a:effectLst/>
                <a:latin typeface="Consolas" panose="020B0609020204030204" pitchFamily="49" charset="0"/>
              </a:rPr>
              <a:t>  kc.rating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rating_cabang,</a:t>
            </a:r>
          </a:p>
          <a:p>
            <a:r>
              <a:rPr lang="id-ID" sz="800" b="0">
                <a:solidFill>
                  <a:srgbClr val="CCCCCC"/>
                </a:solidFill>
                <a:effectLst/>
                <a:latin typeface="Consolas" panose="020B0609020204030204" pitchFamily="49" charset="0"/>
              </a:rPr>
              <a:t>  ft.customer_name,</a:t>
            </a:r>
          </a:p>
          <a:p>
            <a:r>
              <a:rPr lang="id-ID" sz="800" b="0">
                <a:solidFill>
                  <a:srgbClr val="CCCCCC"/>
                </a:solidFill>
                <a:effectLst/>
                <a:latin typeface="Consolas" panose="020B0609020204030204" pitchFamily="49" charset="0"/>
              </a:rPr>
              <a:t>  ft.product_id,</a:t>
            </a:r>
          </a:p>
          <a:p>
            <a:r>
              <a:rPr lang="id-ID" sz="800" b="0">
                <a:solidFill>
                  <a:srgbClr val="CCCCCC"/>
                </a:solidFill>
                <a:effectLst/>
                <a:latin typeface="Consolas" panose="020B0609020204030204" pitchFamily="49" charset="0"/>
              </a:rPr>
              <a:t>  p.product_name,</a:t>
            </a:r>
          </a:p>
          <a:p>
            <a:r>
              <a:rPr lang="id-ID" sz="800" b="0">
                <a:solidFill>
                  <a:srgbClr val="CCCCCC"/>
                </a:solidFill>
                <a:effectLst/>
                <a:latin typeface="Consolas" panose="020B0609020204030204" pitchFamily="49" charset="0"/>
              </a:rPr>
              <a:t>  p.price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actual_price,</a:t>
            </a:r>
          </a:p>
          <a:p>
            <a:r>
              <a:rPr lang="id-ID" sz="800" b="0">
                <a:solidFill>
                  <a:srgbClr val="CCCCCC"/>
                </a:solidFill>
                <a:effectLst/>
                <a:latin typeface="Consolas" panose="020B0609020204030204" pitchFamily="49" charset="0"/>
              </a:rPr>
              <a:t>  ft.discount_percentage,</a:t>
            </a:r>
          </a:p>
          <a:p>
            <a:r>
              <a:rPr lang="id-ID" sz="800" b="0">
                <a:solidFill>
                  <a:srgbClr val="CCCCCC"/>
                </a:solidFill>
                <a:effectLst/>
                <a:latin typeface="Consolas" panose="020B0609020204030204" pitchFamily="49" charset="0"/>
              </a:rPr>
              <a:t>  tt.persentase_gross_laba,</a:t>
            </a:r>
          </a:p>
          <a:p>
            <a:r>
              <a:rPr lang="id-ID" sz="800" b="0">
                <a:solidFill>
                  <a:srgbClr val="CCCCCC"/>
                </a:solidFill>
                <a:effectLst/>
                <a:latin typeface="Consolas" panose="020B0609020204030204" pitchFamily="49" charset="0"/>
              </a:rPr>
              <a:t>  tt.nett_sales,</a:t>
            </a:r>
          </a:p>
          <a:p>
            <a:r>
              <a:rPr lang="id-ID" sz="800" b="0">
                <a:solidFill>
                  <a:srgbClr val="CCCCCC"/>
                </a:solidFill>
                <a:effectLst/>
                <a:latin typeface="Consolas" panose="020B0609020204030204" pitchFamily="49" charset="0"/>
              </a:rPr>
              <a:t>  </a:t>
            </a:r>
            <a:r>
              <a:rPr lang="id-ID" sz="800" b="0">
                <a:solidFill>
                  <a:srgbClr val="DCDCAA"/>
                </a:solidFill>
                <a:effectLst/>
                <a:latin typeface="Consolas" panose="020B0609020204030204" pitchFamily="49" charset="0"/>
              </a:rPr>
              <a:t>ROUND</a:t>
            </a:r>
            <a:r>
              <a:rPr lang="id-ID" sz="800" b="0">
                <a:solidFill>
                  <a:srgbClr val="CCCCCC"/>
                </a:solidFill>
                <a:effectLst/>
                <a:latin typeface="Consolas" panose="020B0609020204030204" pitchFamily="49" charset="0"/>
              </a:rPr>
              <a:t>(tt.nett_sales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tt.persentase_gross_laba,</a:t>
            </a:r>
            <a:r>
              <a:rPr lang="id-ID" sz="800" b="0">
                <a:solidFill>
                  <a:srgbClr val="B5CEA8"/>
                </a:solidFill>
                <a:effectLst/>
                <a:latin typeface="Consolas" panose="020B0609020204030204" pitchFamily="49" charset="0"/>
              </a:rPr>
              <a:t>1</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nett_profit,</a:t>
            </a:r>
          </a:p>
          <a:p>
            <a:r>
              <a:rPr lang="id-ID" sz="800" b="0">
                <a:solidFill>
                  <a:srgbClr val="CCCCCC"/>
                </a:solidFill>
                <a:effectLst/>
                <a:latin typeface="Consolas" panose="020B0609020204030204" pitchFamily="49" charset="0"/>
              </a:rPr>
              <a:t>  ft.rating</a:t>
            </a:r>
          </a:p>
          <a:p>
            <a:r>
              <a:rPr lang="id-ID" sz="800" b="0">
                <a:solidFill>
                  <a:srgbClr val="569CD6"/>
                </a:solidFill>
                <a:effectLst/>
                <a:latin typeface="Consolas" panose="020B0609020204030204" pitchFamily="49" charset="0"/>
              </a:rPr>
              <a:t>FROM</a:t>
            </a:r>
            <a:r>
              <a:rPr lang="id-ID" sz="800" b="0">
                <a:solidFill>
                  <a:srgbClr val="CCCCCC"/>
                </a:solidFill>
                <a:effectLst/>
                <a:latin typeface="Consolas" panose="020B0609020204030204" pitchFamily="49" charset="0"/>
              </a:rPr>
              <a:t> KF_FInal_Task.kf_final_transaction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ft</a:t>
            </a:r>
          </a:p>
          <a:p>
            <a:r>
              <a:rPr lang="id-ID" sz="800" b="0">
                <a:solidFill>
                  <a:srgbClr val="569CD6"/>
                </a:solidFill>
                <a:effectLst/>
                <a:latin typeface="Consolas" panose="020B0609020204030204" pitchFamily="49" charset="0"/>
              </a:rPr>
              <a:t>JOIN</a:t>
            </a:r>
            <a:r>
              <a:rPr lang="id-ID" sz="800" b="0">
                <a:solidFill>
                  <a:srgbClr val="CCCCCC"/>
                </a:solidFill>
                <a:effectLst/>
                <a:latin typeface="Consolas" panose="020B0609020204030204" pitchFamily="49" charset="0"/>
              </a:rPr>
              <a:t> KF_FInal_Task.kf_kantor_cabang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kc</a:t>
            </a:r>
          </a:p>
          <a:p>
            <a:r>
              <a:rPr lang="id-ID" sz="800" b="0">
                <a:solidFill>
                  <a:srgbClr val="569CD6"/>
                </a:solidFill>
                <a:effectLst/>
                <a:latin typeface="Consolas" panose="020B0609020204030204" pitchFamily="49" charset="0"/>
              </a:rPr>
              <a:t>ON</a:t>
            </a:r>
            <a:r>
              <a:rPr lang="id-ID" sz="800" b="0">
                <a:solidFill>
                  <a:srgbClr val="CCCCCC"/>
                </a:solidFill>
                <a:effectLst/>
                <a:latin typeface="Consolas" panose="020B0609020204030204" pitchFamily="49" charset="0"/>
              </a:rPr>
              <a:t> ft.branch_id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kc.branch_id</a:t>
            </a:r>
          </a:p>
          <a:p>
            <a:r>
              <a:rPr lang="id-ID" sz="800" b="0">
                <a:solidFill>
                  <a:srgbClr val="569CD6"/>
                </a:solidFill>
                <a:effectLst/>
                <a:latin typeface="Consolas" panose="020B0609020204030204" pitchFamily="49" charset="0"/>
              </a:rPr>
              <a:t>JOIN</a:t>
            </a:r>
            <a:r>
              <a:rPr lang="id-ID" sz="800" b="0">
                <a:solidFill>
                  <a:srgbClr val="CCCCCC"/>
                </a:solidFill>
                <a:effectLst/>
                <a:latin typeface="Consolas" panose="020B0609020204030204" pitchFamily="49" charset="0"/>
              </a:rPr>
              <a:t> KF_FInal_Task.kf_product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p</a:t>
            </a:r>
          </a:p>
          <a:p>
            <a:r>
              <a:rPr lang="id-ID" sz="800" b="0">
                <a:solidFill>
                  <a:srgbClr val="569CD6"/>
                </a:solidFill>
                <a:effectLst/>
                <a:latin typeface="Consolas" panose="020B0609020204030204" pitchFamily="49" charset="0"/>
              </a:rPr>
              <a:t>ON</a:t>
            </a:r>
            <a:r>
              <a:rPr lang="id-ID" sz="800" b="0">
                <a:solidFill>
                  <a:srgbClr val="CCCCCC"/>
                </a:solidFill>
                <a:effectLst/>
                <a:latin typeface="Consolas" panose="020B0609020204030204" pitchFamily="49" charset="0"/>
              </a:rPr>
              <a:t> ft.product_id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p.product_id</a:t>
            </a:r>
          </a:p>
          <a:p>
            <a:r>
              <a:rPr lang="id-ID" sz="800" b="0">
                <a:solidFill>
                  <a:srgbClr val="569CD6"/>
                </a:solidFill>
                <a:effectLst/>
                <a:latin typeface="Consolas" panose="020B0609020204030204" pitchFamily="49" charset="0"/>
              </a:rPr>
              <a:t>JOIN</a:t>
            </a:r>
            <a:r>
              <a:rPr lang="id-ID" sz="800" b="0">
                <a:solidFill>
                  <a:srgbClr val="CCCCCC"/>
                </a:solidFill>
                <a:effectLst/>
                <a:latin typeface="Consolas" panose="020B0609020204030204" pitchFamily="49" charset="0"/>
              </a:rPr>
              <a:t> temp_table </a:t>
            </a:r>
            <a:r>
              <a:rPr lang="id-ID" sz="800" b="0">
                <a:solidFill>
                  <a:srgbClr val="569CD6"/>
                </a:solidFill>
                <a:effectLst/>
                <a:latin typeface="Consolas" panose="020B0609020204030204" pitchFamily="49" charset="0"/>
              </a:rPr>
              <a:t>as</a:t>
            </a:r>
            <a:r>
              <a:rPr lang="id-ID" sz="800" b="0">
                <a:solidFill>
                  <a:srgbClr val="CCCCCC"/>
                </a:solidFill>
                <a:effectLst/>
                <a:latin typeface="Consolas" panose="020B0609020204030204" pitchFamily="49" charset="0"/>
              </a:rPr>
              <a:t> tt</a:t>
            </a:r>
          </a:p>
          <a:p>
            <a:r>
              <a:rPr lang="id-ID" sz="800" b="0">
                <a:solidFill>
                  <a:srgbClr val="569CD6"/>
                </a:solidFill>
                <a:effectLst/>
                <a:latin typeface="Consolas" panose="020B0609020204030204" pitchFamily="49" charset="0"/>
              </a:rPr>
              <a:t>ON</a:t>
            </a:r>
            <a:r>
              <a:rPr lang="id-ID" sz="800" b="0">
                <a:solidFill>
                  <a:srgbClr val="CCCCCC"/>
                </a:solidFill>
                <a:effectLst/>
                <a:latin typeface="Consolas" panose="020B0609020204030204" pitchFamily="49" charset="0"/>
              </a:rPr>
              <a:t> ft.transaction_id </a:t>
            </a:r>
            <a:r>
              <a:rPr lang="id-ID" sz="800" b="0">
                <a:solidFill>
                  <a:srgbClr val="D4D4D4"/>
                </a:solidFill>
                <a:effectLst/>
                <a:latin typeface="Consolas" panose="020B0609020204030204" pitchFamily="49" charset="0"/>
              </a:rPr>
              <a:t>=</a:t>
            </a:r>
            <a:r>
              <a:rPr lang="id-ID" sz="800" b="0">
                <a:solidFill>
                  <a:srgbClr val="CCCCCC"/>
                </a:solidFill>
                <a:effectLst/>
                <a:latin typeface="Consolas" panose="020B0609020204030204" pitchFamily="49" charset="0"/>
              </a:rPr>
              <a:t> tt.transaction_id</a:t>
            </a:r>
          </a:p>
          <a:p>
            <a:r>
              <a:rPr lang="id-ID" sz="800" b="0">
                <a:solidFill>
                  <a:srgbClr val="569CD6"/>
                </a:solidFill>
                <a:effectLst/>
                <a:latin typeface="Consolas" panose="020B0609020204030204" pitchFamily="49" charset="0"/>
              </a:rPr>
              <a:t>ORDER BY</a:t>
            </a:r>
            <a:r>
              <a:rPr lang="id-ID" sz="800" b="0">
                <a:solidFill>
                  <a:srgbClr val="CCCCCC"/>
                </a:solidFill>
                <a:effectLst/>
                <a:latin typeface="Consolas" panose="020B0609020204030204" pitchFamily="49" charset="0"/>
              </a:rPr>
              <a:t> </a:t>
            </a:r>
            <a:r>
              <a:rPr lang="id-ID" sz="800" b="0">
                <a:solidFill>
                  <a:srgbClr val="B5CEA8"/>
                </a:solidFill>
                <a:effectLst/>
                <a:latin typeface="Consolas" panose="020B0609020204030204" pitchFamily="49" charset="0"/>
              </a:rPr>
              <a:t>1</a:t>
            </a:r>
            <a:r>
              <a:rPr lang="id-ID" sz="800" b="0">
                <a:solidFill>
                  <a:srgbClr val="CCCCCC"/>
                </a:solidFill>
                <a:effectLst/>
                <a:latin typeface="Consolas" panose="020B0609020204030204" pitchFamily="49" charset="0"/>
              </a:rPr>
              <a:t> </a:t>
            </a:r>
            <a:r>
              <a:rPr lang="id-ID" sz="800" b="0">
                <a:solidFill>
                  <a:srgbClr val="569CD6"/>
                </a:solidFill>
                <a:effectLst/>
                <a:latin typeface="Consolas" panose="020B0609020204030204" pitchFamily="49" charset="0"/>
              </a:rPr>
              <a:t>desc</a:t>
            </a:r>
            <a:endParaRPr lang="id-ID" sz="800" b="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84F7C85-823A-8321-287F-9891BAC639DA}"/>
              </a:ext>
            </a:extLst>
          </p:cNvPr>
          <p:cNvSpPr txBox="1"/>
          <p:nvPr/>
        </p:nvSpPr>
        <p:spPr>
          <a:xfrm>
            <a:off x="83820" y="763241"/>
            <a:ext cx="4671060" cy="4431983"/>
          </a:xfrm>
          <a:prstGeom prst="rect">
            <a:avLst/>
          </a:prstGeom>
          <a:noFill/>
        </p:spPr>
        <p:txBody>
          <a:bodyPr wrap="square">
            <a:spAutoFit/>
          </a:bodyPr>
          <a:lstStyle/>
          <a:p>
            <a:pPr marL="285750" indent="-285750">
              <a:buFont typeface="Arial" panose="020B0604020202020204" pitchFamily="34" charset="0"/>
              <a:buChar char="•"/>
            </a:pPr>
            <a:r>
              <a:rPr lang="id-ID" sz="1100"/>
              <a:t>Berikut ini adalah kolom-kolom yang mandatory pada tabel tersebut:</a:t>
            </a:r>
          </a:p>
          <a:p>
            <a:pPr marL="285750" indent="-285750">
              <a:buFont typeface="Arial" panose="020B0604020202020204" pitchFamily="34" charset="0"/>
              <a:buChar char="•"/>
            </a:pPr>
            <a:r>
              <a:rPr lang="id-ID" sz="1100"/>
              <a:t>transaction_id : kode id transaksi,</a:t>
            </a:r>
          </a:p>
          <a:p>
            <a:pPr marL="285750" indent="-285750">
              <a:buFont typeface="Arial" panose="020B0604020202020204" pitchFamily="34" charset="0"/>
              <a:buChar char="•"/>
            </a:pPr>
            <a:r>
              <a:rPr lang="id-ID" sz="1100"/>
              <a:t>date : tanggal transaksi dilakukan,</a:t>
            </a:r>
          </a:p>
          <a:p>
            <a:pPr marL="285750" indent="-285750">
              <a:buFont typeface="Arial" panose="020B0604020202020204" pitchFamily="34" charset="0"/>
              <a:buChar char="•"/>
            </a:pPr>
            <a:r>
              <a:rPr lang="id-ID" sz="1100"/>
              <a:t>branch_id : kode id cabang Kimia Farma,</a:t>
            </a:r>
          </a:p>
          <a:p>
            <a:pPr marL="285750" indent="-285750">
              <a:buFont typeface="Arial" panose="020B0604020202020204" pitchFamily="34" charset="0"/>
              <a:buChar char="•"/>
            </a:pPr>
            <a:r>
              <a:rPr lang="id-ID" sz="1100"/>
              <a:t>branch_name : nama cabang Kimia Farma,</a:t>
            </a:r>
          </a:p>
          <a:p>
            <a:pPr marL="285750" indent="-285750">
              <a:buFont typeface="Arial" panose="020B0604020202020204" pitchFamily="34" charset="0"/>
              <a:buChar char="•"/>
            </a:pPr>
            <a:r>
              <a:rPr lang="id-ID" sz="1100"/>
              <a:t>kota : kota cabang Kimia Farma,</a:t>
            </a:r>
          </a:p>
          <a:p>
            <a:pPr marL="285750" indent="-285750">
              <a:buFont typeface="Arial" panose="020B0604020202020204" pitchFamily="34" charset="0"/>
              <a:buChar char="•"/>
            </a:pPr>
            <a:r>
              <a:rPr lang="id-ID" sz="1100"/>
              <a:t>provinsi : provinsi cabang Kimia Farma,</a:t>
            </a:r>
          </a:p>
          <a:p>
            <a:pPr marL="285750" indent="-285750">
              <a:buFont typeface="Arial" panose="020B0604020202020204" pitchFamily="34" charset="0"/>
              <a:buChar char="•"/>
            </a:pPr>
            <a:r>
              <a:rPr lang="id-ID" sz="1100"/>
              <a:t>rating_cabang : penilaian konsumen terhadap cabang Kimia Farma</a:t>
            </a:r>
          </a:p>
          <a:p>
            <a:pPr marL="285750" indent="-285750">
              <a:buFont typeface="Arial" panose="020B0604020202020204" pitchFamily="34" charset="0"/>
              <a:buChar char="•"/>
            </a:pPr>
            <a:r>
              <a:rPr lang="id-ID" sz="1100"/>
              <a:t>customer_name : Nama customer yang melakukan transaksi,</a:t>
            </a:r>
          </a:p>
          <a:p>
            <a:pPr marL="285750" indent="-285750">
              <a:buFont typeface="Arial" panose="020B0604020202020204" pitchFamily="34" charset="0"/>
              <a:buChar char="•"/>
            </a:pPr>
            <a:r>
              <a:rPr lang="id-ID" sz="1100"/>
              <a:t>product_id : kode product obat,</a:t>
            </a:r>
          </a:p>
          <a:p>
            <a:pPr marL="285750" indent="-285750">
              <a:buFont typeface="Arial" panose="020B0604020202020204" pitchFamily="34" charset="0"/>
              <a:buChar char="•"/>
            </a:pPr>
            <a:r>
              <a:rPr lang="id-ID" sz="1100"/>
              <a:t>product_name : nama obat,</a:t>
            </a:r>
          </a:p>
          <a:p>
            <a:pPr marL="285750" indent="-285750">
              <a:buFont typeface="Arial" panose="020B0604020202020204" pitchFamily="34" charset="0"/>
              <a:buChar char="•"/>
            </a:pPr>
            <a:r>
              <a:rPr lang="id-ID" sz="1100"/>
              <a:t>actual_price : harga obat,</a:t>
            </a:r>
          </a:p>
          <a:p>
            <a:pPr marL="285750" indent="-285750">
              <a:buFont typeface="Arial" panose="020B0604020202020204" pitchFamily="34" charset="0"/>
              <a:buChar char="•"/>
            </a:pPr>
            <a:r>
              <a:rPr lang="id-ID" sz="1100"/>
              <a:t>discount_percentage : Persentase diskon yang diberikan pada obat,</a:t>
            </a:r>
          </a:p>
          <a:p>
            <a:pPr marL="285750" indent="-285750">
              <a:buFont typeface="Arial" panose="020B0604020202020204" pitchFamily="34" charset="0"/>
              <a:buChar char="•"/>
            </a:pPr>
            <a:r>
              <a:rPr lang="id-ID" sz="1100"/>
              <a:t>persentase_gross_laba : Persentase laba yang seharusnya diterima dari obat dengan ketentuan :</a:t>
            </a:r>
          </a:p>
          <a:p>
            <a:pPr marL="171450" lvl="8" indent="-171450">
              <a:buFont typeface="Wingdings" panose="05000000000000000000" pitchFamily="2" charset="2"/>
              <a:buChar char="q"/>
            </a:pPr>
            <a:r>
              <a:rPr lang="id-ID" sz="800"/>
              <a:t>Harga &lt;= Rp 50.000 -&gt; laba 10%</a:t>
            </a:r>
          </a:p>
          <a:p>
            <a:pPr marL="171450" lvl="8" indent="-171450">
              <a:buFont typeface="Wingdings" panose="05000000000000000000" pitchFamily="2" charset="2"/>
              <a:buChar char="q"/>
            </a:pPr>
            <a:r>
              <a:rPr lang="id-ID" sz="800"/>
              <a:t>Harga &gt; Rp 50.000 - 100.000 -&gt; laba 15%</a:t>
            </a:r>
          </a:p>
          <a:p>
            <a:pPr marL="171450" lvl="8" indent="-171450">
              <a:buFont typeface="Wingdings" panose="05000000000000000000" pitchFamily="2" charset="2"/>
              <a:buChar char="q"/>
            </a:pPr>
            <a:r>
              <a:rPr lang="id-ID" sz="800"/>
              <a:t>Harga &gt; Rp 100.000 - 300.000 -&gt; laba 20%</a:t>
            </a:r>
          </a:p>
          <a:p>
            <a:pPr marL="171450" lvl="8" indent="-171450">
              <a:buFont typeface="Wingdings" panose="05000000000000000000" pitchFamily="2" charset="2"/>
              <a:buChar char="q"/>
            </a:pPr>
            <a:r>
              <a:rPr lang="id-ID" sz="800"/>
              <a:t>Harga &gt; Rp 300.000 - 500.000 -&gt; laba 25%</a:t>
            </a:r>
          </a:p>
          <a:p>
            <a:pPr marL="171450" lvl="8" indent="-171450">
              <a:buFont typeface="Wingdings" panose="05000000000000000000" pitchFamily="2" charset="2"/>
              <a:buChar char="q"/>
            </a:pPr>
            <a:r>
              <a:rPr lang="id-ID" sz="800"/>
              <a:t>Harga &gt; Rp 500.000 -&gt; laba 30%,</a:t>
            </a:r>
          </a:p>
          <a:p>
            <a:pPr marL="285750" indent="-285750">
              <a:buFont typeface="Arial" panose="020B0604020202020204" pitchFamily="34" charset="0"/>
              <a:buChar char="•"/>
            </a:pPr>
            <a:r>
              <a:rPr lang="id-ID" sz="1100"/>
              <a:t>nett_sales : harga setelah diskon,</a:t>
            </a:r>
          </a:p>
          <a:p>
            <a:pPr marL="285750" indent="-285750">
              <a:buFont typeface="Arial" panose="020B0604020202020204" pitchFamily="34" charset="0"/>
              <a:buChar char="•"/>
            </a:pPr>
            <a:r>
              <a:rPr lang="id-ID" sz="1100"/>
              <a:t>nett_profit : keuntungan yang diperoleh Kimia Farma,</a:t>
            </a:r>
          </a:p>
          <a:p>
            <a:pPr marL="285750" indent="-285750">
              <a:buFont typeface="Arial" panose="020B0604020202020204" pitchFamily="34" charset="0"/>
              <a:buChar char="•"/>
            </a:pPr>
            <a:r>
              <a:rPr lang="id-ID" sz="1100"/>
              <a:t>rating_transaksi : penilaian konsumen terhadap transaksi yang dilakukan.</a:t>
            </a:r>
          </a:p>
          <a:p>
            <a:pPr marL="285750" indent="-285750">
              <a:buFont typeface="Arial" panose="020B0604020202020204" pitchFamily="34" charset="0"/>
              <a:buChar char="•"/>
            </a:pPr>
            <a:endParaRPr lang="id-ID"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7632E1-5975-4857-261D-3A0E0E45C2FC}"/>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1979B9-B770-2116-1832-891F3EF31942}"/>
              </a:ext>
            </a:extLst>
          </p:cNvPr>
          <p:cNvSpPr>
            <a:spLocks noGrp="1"/>
          </p:cNvSpPr>
          <p:nvPr>
            <p:ph type="title"/>
          </p:nvPr>
        </p:nvSpPr>
        <p:spPr>
          <a:xfrm>
            <a:off x="-473563" y="-110406"/>
            <a:ext cx="3232003" cy="2303930"/>
          </a:xfrm>
          <a:prstGeom prst="ellipse">
            <a:avLst/>
          </a:prstGeom>
        </p:spPr>
        <p:txBody>
          <a:bodyPr vert="horz" lIns="91440" tIns="45720" rIns="91440" bIns="45720" rtlCol="0" anchor="t">
            <a:noAutofit/>
          </a:bodyPr>
          <a:lstStyle/>
          <a:p>
            <a:pPr marL="57150" lvl="0">
              <a:lnSpc>
                <a:spcPct val="100000"/>
              </a:lnSpc>
              <a:spcBef>
                <a:spcPts val="0"/>
              </a:spcBef>
              <a:buClr>
                <a:srgbClr val="000000"/>
              </a:buClr>
              <a:buSzPts val="2700"/>
            </a:pPr>
            <a:r>
              <a:rPr lang="id-ID" sz="2400" b="1">
                <a:solidFill>
                  <a:schemeClr val="bg1"/>
                </a:solidFill>
                <a:latin typeface="Rubik"/>
                <a:ea typeface="Rubik"/>
                <a:cs typeface="Rubik"/>
                <a:sym typeface="Rubik"/>
              </a:rPr>
              <a:t>Dashboard  Performance Analytics</a:t>
            </a:r>
          </a:p>
        </p:txBody>
      </p:sp>
      <p:pic>
        <p:nvPicPr>
          <p:cNvPr id="4" name="Picture 3">
            <a:extLst>
              <a:ext uri="{FF2B5EF4-FFF2-40B4-BE49-F238E27FC236}">
                <a16:creationId xmlns:a16="http://schemas.microsoft.com/office/drawing/2014/main" id="{FE5F1A58-A722-DB3F-97F3-E4C1E3FAF224}"/>
              </a:ext>
            </a:extLst>
          </p:cNvPr>
          <p:cNvPicPr>
            <a:picLocks noChangeAspect="1"/>
          </p:cNvPicPr>
          <p:nvPr/>
        </p:nvPicPr>
        <p:blipFill>
          <a:blip r:embed="rId2"/>
          <a:stretch>
            <a:fillRect/>
          </a:stretch>
        </p:blipFill>
        <p:spPr>
          <a:xfrm>
            <a:off x="3148639" y="239530"/>
            <a:ext cx="5875676" cy="4362689"/>
          </a:xfrm>
          <a:prstGeom prst="rect">
            <a:avLst/>
          </a:prstGeom>
        </p:spPr>
      </p:pic>
      <p:sp>
        <p:nvSpPr>
          <p:cNvPr id="5" name="Slide Number Placeholder 4">
            <a:extLst>
              <a:ext uri="{FF2B5EF4-FFF2-40B4-BE49-F238E27FC236}">
                <a16:creationId xmlns:a16="http://schemas.microsoft.com/office/drawing/2014/main" id="{A5F72716-43BF-5250-43ED-8B8FBF4960DF}"/>
              </a:ext>
            </a:extLst>
          </p:cNvPr>
          <p:cNvSpPr>
            <a:spLocks noGrp="1"/>
          </p:cNvSpPr>
          <p:nvPr>
            <p:ph type="sldNum" sz="quarter" idx="12"/>
          </p:nvPr>
        </p:nvSpPr>
        <p:spPr>
          <a:xfrm>
            <a:off x="8778239" y="4841748"/>
            <a:ext cx="336042" cy="273843"/>
          </a:xfrm>
        </p:spPr>
        <p:txBody>
          <a:bodyPr vert="horz" lIns="91440" tIns="45720" rIns="91440" bIns="45720" rtlCol="0" anchor="ctr">
            <a:normAutofit/>
          </a:bodyPr>
          <a:lstStyle/>
          <a:p>
            <a:pPr>
              <a:spcAft>
                <a:spcPts val="450"/>
              </a:spcAft>
              <a:buClrTx/>
            </a:pPr>
            <a:fld id="{3A98EE3D-8CD1-4C3F-BD1C-C98C9596463C}" type="slidenum">
              <a:rPr lang="en-US" sz="800" kern="1200">
                <a:solidFill>
                  <a:schemeClr val="tx1">
                    <a:lumMod val="50000"/>
                    <a:lumOff val="50000"/>
                  </a:schemeClr>
                </a:solidFill>
                <a:latin typeface="+mn-lt"/>
                <a:ea typeface="+mn-ea"/>
                <a:cs typeface="+mn-cs"/>
              </a:rPr>
              <a:pPr>
                <a:spcAft>
                  <a:spcPts val="450"/>
                </a:spcAft>
                <a:buClrTx/>
              </a:pPr>
              <a:t>9</a:t>
            </a:fld>
            <a:endParaRPr lang="en-US" sz="800" kern="1200">
              <a:solidFill>
                <a:schemeClr val="tx1">
                  <a:lumMod val="50000"/>
                  <a:lumOff val="50000"/>
                </a:schemeClr>
              </a:solidFill>
              <a:latin typeface="+mn-lt"/>
              <a:ea typeface="+mn-ea"/>
              <a:cs typeface="+mn-cs"/>
            </a:endParaRPr>
          </a:p>
        </p:txBody>
      </p:sp>
      <p:sp>
        <p:nvSpPr>
          <p:cNvPr id="6" name="TextBox 6">
            <a:extLst>
              <a:ext uri="{FF2B5EF4-FFF2-40B4-BE49-F238E27FC236}">
                <a16:creationId xmlns:a16="http://schemas.microsoft.com/office/drawing/2014/main" id="{B7B5FE2C-BC7B-6105-90BD-2EFB0B4DA8F2}"/>
              </a:ext>
            </a:extLst>
          </p:cNvPr>
          <p:cNvSpPr txBox="1"/>
          <p:nvPr/>
        </p:nvSpPr>
        <p:spPr>
          <a:xfrm>
            <a:off x="183457" y="2303930"/>
            <a:ext cx="2201604" cy="239040"/>
          </a:xfrm>
          <a:prstGeom prst="rect">
            <a:avLst/>
          </a:prstGeom>
        </p:spPr>
        <p:txBody>
          <a:bodyPr wrap="square" lIns="0" tIns="0" rIns="0" bIns="0" rtlCol="0" anchor="t">
            <a:spAutoFit/>
          </a:bodyPr>
          <a:lstStyle/>
          <a:p>
            <a:pPr>
              <a:lnSpc>
                <a:spcPts val="2040"/>
              </a:lnSpc>
            </a:pPr>
            <a:r>
              <a:rPr lang="en-US">
                <a:solidFill>
                  <a:srgbClr val="FFFFFF"/>
                </a:solidFill>
                <a:latin typeface="Muli Semi-Bold"/>
              </a:rPr>
              <a:t>Dashboard link </a:t>
            </a:r>
            <a:r>
              <a:rPr lang="en-US">
                <a:solidFill>
                  <a:srgbClr val="FFFFFF"/>
                </a:solidFill>
                <a:latin typeface="Muli Semi-Bold"/>
                <a:hlinkClick r:id="rId3"/>
              </a:rPr>
              <a:t>click here</a:t>
            </a:r>
            <a:endParaRPr lang="en-US" dirty="0">
              <a:solidFill>
                <a:srgbClr val="FFFFFF"/>
              </a:solidFill>
              <a:latin typeface="Muli Semi-Bold"/>
            </a:endParaRPr>
          </a:p>
        </p:txBody>
      </p:sp>
    </p:spTree>
    <p:extLst>
      <p:ext uri="{BB962C8B-B14F-4D97-AF65-F5344CB8AC3E}">
        <p14:creationId xmlns:p14="http://schemas.microsoft.com/office/powerpoint/2010/main" val="4793069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1189</Words>
  <Application>Microsoft Office PowerPoint</Application>
  <PresentationFormat>On-screen Show (16:9)</PresentationFormat>
  <Paragraphs>138</Paragraphs>
  <Slides>11</Slides>
  <Notes>10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11</vt:i4>
      </vt:variant>
    </vt:vector>
  </HeadingPairs>
  <TitlesOfParts>
    <vt:vector size="27" baseType="lpstr">
      <vt:lpstr>Rubik Light</vt:lpstr>
      <vt:lpstr>Muli Semi-Bold</vt:lpstr>
      <vt:lpstr>Consolas</vt:lpstr>
      <vt:lpstr>Rubik SemiBold</vt:lpstr>
      <vt:lpstr>Calibri</vt:lpstr>
      <vt:lpstr>Rubik Medium</vt:lpstr>
      <vt:lpstr>Segoe UI</vt:lpstr>
      <vt:lpstr>Arial</vt:lpstr>
      <vt:lpstr>Muli</vt:lpstr>
      <vt:lpstr>Calibri Light</vt:lpstr>
      <vt:lpstr>Rubik</vt:lpstr>
      <vt:lpstr>Wingdings 2</vt:lpstr>
      <vt:lpstr>Montserrat</vt:lpstr>
      <vt:lpstr>Wingdings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Performance Analytics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Fadhli Mubarak</dc:creator>
  <cp:lastModifiedBy>Muhammad Fadhli Mubarak</cp:lastModifiedBy>
  <cp:revision>10</cp:revision>
  <dcterms:modified xsi:type="dcterms:W3CDTF">2024-03-04T12:47:44Z</dcterms:modified>
</cp:coreProperties>
</file>