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B333F-DEC6-49EB-A807-2063950F6D8A}">
  <a:tblStyle styleId="{125B333F-DEC6-49EB-A807-2063950F6D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F1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BF1E8"/>
          </a:solidFill>
        </a:fill>
      </a:tcStyle>
    </a:firstRow>
    <a:neCell>
      <a:tcTxStyle/>
    </a:neCell>
    <a:nwCell>
      <a:tcTxStyle/>
    </a:nwCell>
  </a:tblStyle>
  <a:tblStyle styleId="{929BA0CB-58A6-4CB4-8C64-3497155A10D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layground.tensorflow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2076739" y="2711690"/>
            <a:ext cx="8394115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b="1" lang="en-US" sz="5200">
                <a:solidFill>
                  <a:schemeClr val="dk2"/>
                </a:solidFill>
              </a:rPr>
              <a:t>Introduction to TensorFlow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</p:grpSpPr>
        <p:sp>
          <p:nvSpPr>
            <p:cNvPr id="101" name="Google Shape;101;p15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06" name="Google Shape;106;p15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7747936" y="3804215"/>
            <a:ext cx="2416751" cy="50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Fahad Akbar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??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5291506" y="2633631"/>
            <a:ext cx="1704975" cy="1458877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63" y="2633631"/>
            <a:ext cx="17049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7077208" y="4262448"/>
            <a:ext cx="2244923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Terminology Alert !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213357" y="2051934"/>
            <a:ext cx="327375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simplicity, take one sample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073" y="3141815"/>
            <a:ext cx="16192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4"/>
          <p:cNvCxnSpPr/>
          <p:nvPr/>
        </p:nvCxnSpPr>
        <p:spPr>
          <a:xfrm flipH="1" rot="10800000">
            <a:off x="7147029" y="3716186"/>
            <a:ext cx="2056348" cy="23413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24"/>
          <p:cNvCxnSpPr/>
          <p:nvPr/>
        </p:nvCxnSpPr>
        <p:spPr>
          <a:xfrm>
            <a:off x="7113319" y="3082551"/>
            <a:ext cx="2090058" cy="280518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24"/>
          <p:cNvCxnSpPr/>
          <p:nvPr/>
        </p:nvCxnSpPr>
        <p:spPr>
          <a:xfrm>
            <a:off x="7077208" y="3521966"/>
            <a:ext cx="2126169" cy="0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24"/>
          <p:cNvSpPr txBox="1"/>
          <p:nvPr/>
        </p:nvSpPr>
        <p:spPr>
          <a:xfrm>
            <a:off x="9353925" y="3291690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0.99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7353701" y="29346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7353700" y="3291689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7353699" y="3658538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7353698" y="2482375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227" name="Google Shape;227;p24"/>
          <p:cNvCxnSpPr/>
          <p:nvPr/>
        </p:nvCxnSpPr>
        <p:spPr>
          <a:xfrm>
            <a:off x="7729685" y="2630258"/>
            <a:ext cx="1378689" cy="511556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24"/>
          <p:cNvSpPr txBox="1"/>
          <p:nvPr/>
        </p:nvSpPr>
        <p:spPr>
          <a:xfrm>
            <a:off x="6615505" y="4789678"/>
            <a:ext cx="3049573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Boxes are called “Layers”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6113651" y="5316908"/>
            <a:ext cx="417203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Elements inside the boxes are ”Neurons”</a:t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6054273" y="5821959"/>
            <a:ext cx="417203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a, b, c, d are ”parameters”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5635246" y="2068848"/>
            <a:ext cx="921508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9366007" y="2702457"/>
            <a:ext cx="98277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7147029" y="1901581"/>
            <a:ext cx="98277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??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5291506" y="2633631"/>
            <a:ext cx="1704975" cy="1458877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63" y="2633631"/>
            <a:ext cx="17049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7077208" y="4262448"/>
            <a:ext cx="311594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Another Terminology Alert !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213357" y="2051934"/>
            <a:ext cx="327375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simplicity, take one sample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073" y="3141815"/>
            <a:ext cx="16192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5"/>
          <p:cNvCxnSpPr/>
          <p:nvPr/>
        </p:nvCxnSpPr>
        <p:spPr>
          <a:xfrm flipH="1" rot="10800000">
            <a:off x="7147029" y="3716186"/>
            <a:ext cx="2056348" cy="23413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5"/>
          <p:cNvCxnSpPr/>
          <p:nvPr/>
        </p:nvCxnSpPr>
        <p:spPr>
          <a:xfrm>
            <a:off x="7113319" y="3082551"/>
            <a:ext cx="2090058" cy="280518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5"/>
          <p:cNvCxnSpPr/>
          <p:nvPr/>
        </p:nvCxnSpPr>
        <p:spPr>
          <a:xfrm>
            <a:off x="7077208" y="3521966"/>
            <a:ext cx="2126169" cy="0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25"/>
          <p:cNvSpPr txBox="1"/>
          <p:nvPr/>
        </p:nvSpPr>
        <p:spPr>
          <a:xfrm>
            <a:off x="9353925" y="3291690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0.99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7353701" y="29346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7353700" y="3291689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353699" y="3658538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7353698" y="2482375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253" name="Google Shape;253;p25"/>
          <p:cNvCxnSpPr/>
          <p:nvPr/>
        </p:nvCxnSpPr>
        <p:spPr>
          <a:xfrm>
            <a:off x="7729685" y="2630258"/>
            <a:ext cx="1378689" cy="511556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25"/>
          <p:cNvSpPr txBox="1"/>
          <p:nvPr/>
        </p:nvSpPr>
        <p:spPr>
          <a:xfrm>
            <a:off x="213355" y="4979359"/>
            <a:ext cx="9344931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have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values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&amp; have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values - -&gt;  learn 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y_hat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- &gt; “Forward Propagation”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13355" y="5549900"/>
            <a:ext cx="9344931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have 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 values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&amp; have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values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-&gt;  learn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- &gt; “Backward Propagation”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5635246" y="2068848"/>
            <a:ext cx="921508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9366007" y="2702457"/>
            <a:ext cx="98277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7147029" y="1901581"/>
            <a:ext cx="98277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4328784" y="2482375"/>
            <a:ext cx="1704975" cy="2804821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19682" y="2017956"/>
            <a:ext cx="4869364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goal is to find the best fitting parameters,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iteratively! 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9353924" y="3291690"/>
            <a:ext cx="990803" cy="29576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Y_hat= .05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6523725" y="273815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6523724" y="382408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6523724" y="50209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6523726" y="20387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519682" y="2535063"/>
            <a:ext cx="3630332" cy="1708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1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 random(4)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one_sample in training_data: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1" lang="en-US" sz="14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backward_propagation()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</a:t>
            </a:r>
            <a:r>
              <a:rPr b="0" i="1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adjust_parameters(</a:t>
            </a:r>
            <a:r>
              <a:rPr b="0" i="1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1" lang="en-US" sz="1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6895142" y="198472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[0.92]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895142" y="2673588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[0.82]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6895142" y="355369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[1.3]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6895142" y="4595193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[0.75]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1052682" y="3291689"/>
            <a:ext cx="990803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y= 1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10523497" y="3291690"/>
            <a:ext cx="390664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1052682" y="4219355"/>
            <a:ext cx="990803" cy="808472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Signal: </a:t>
            </a: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far is our prediction from reality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9337362" y="5444103"/>
            <a:ext cx="1381467" cy="967406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 Parameters: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derivatives for a, b, c &amp; d AND adjust them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7594252" y="1991433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{0.78}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7647905" y="2687444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-{0.03}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7632376" y="355803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-{0.15}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7647905" y="459957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-{2.5}</a:t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8337780" y="1996050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[0.14]</a:t>
            </a:r>
            <a:endParaRPr/>
          </a:p>
        </p:txBody>
      </p:sp>
      <p:sp>
        <p:nvSpPr>
          <p:cNvPr id="286" name="Google Shape;286;p26"/>
          <p:cNvSpPr txBox="1"/>
          <p:nvPr/>
        </p:nvSpPr>
        <p:spPr>
          <a:xfrm>
            <a:off x="8400668" y="2682824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[0.79]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8397619" y="3536336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[1.15]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8371280" y="4599572"/>
            <a:ext cx="772719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[-1.75]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4817988" y="2191887"/>
            <a:ext cx="94247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1</a:t>
            </a:r>
            <a:endParaRPr/>
          </a:p>
        </p:txBody>
      </p:sp>
      <p:cxnSp>
        <p:nvCxnSpPr>
          <p:cNvPr id="290" name="Google Shape;290;p26"/>
          <p:cNvCxnSpPr/>
          <p:nvPr/>
        </p:nvCxnSpPr>
        <p:spPr>
          <a:xfrm>
            <a:off x="11526982" y="3684220"/>
            <a:ext cx="0" cy="43562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26"/>
          <p:cNvCxnSpPr/>
          <p:nvPr/>
        </p:nvCxnSpPr>
        <p:spPr>
          <a:xfrm flipH="1">
            <a:off x="10958353" y="5127333"/>
            <a:ext cx="589730" cy="821614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26"/>
          <p:cNvCxnSpPr/>
          <p:nvPr/>
        </p:nvCxnSpPr>
        <p:spPr>
          <a:xfrm rot="10800000">
            <a:off x="8109527" y="5168826"/>
            <a:ext cx="1160034" cy="721025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26"/>
          <p:cNvSpPr/>
          <p:nvPr/>
        </p:nvSpPr>
        <p:spPr>
          <a:xfrm>
            <a:off x="667502" y="4318053"/>
            <a:ext cx="1142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(signal)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4328784" y="2482375"/>
            <a:ext cx="1704975" cy="2804821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=0.37 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_1=1.70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Feature_2=-.70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19682" y="2017956"/>
            <a:ext cx="4869364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goal is to find the best fitting parameters,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iteratively! 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9353924" y="3291690"/>
            <a:ext cx="990803" cy="29576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Y_hat= .25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6523725" y="273815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523724" y="382408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6523724" y="50209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6523726" y="20387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519682" y="2535063"/>
            <a:ext cx="3809102" cy="1708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 random(4)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one_sample in training_data: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backward_propagation()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</a:t>
            </a:r>
            <a:r>
              <a:rPr i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adjust_parameters(</a:t>
            </a: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Parameters)</a:t>
            </a:r>
            <a:endParaRPr i="1" sz="14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895142" y="198472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[0.14]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6895142" y="2673588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[0.79]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6895142" y="355369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[1.15]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6895142" y="4595193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[-1.75]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11052682" y="3291689"/>
            <a:ext cx="990803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y= 0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0523497" y="3291690"/>
            <a:ext cx="390664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11052682" y="4219355"/>
            <a:ext cx="990803" cy="808472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Signal: </a:t>
            </a: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far is our prediction from reality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9337362" y="5444103"/>
            <a:ext cx="1381467" cy="967406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 Parameters: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derivatives for a, b, c &amp; d AND adjust them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7594252" y="1991433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{0.10}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7647905" y="2687444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-{0.05}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7632376" y="355803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-{0.15}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7647905" y="459957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-{0.5}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8337780" y="1996050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[0.04]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8400668" y="2682824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[0.74]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8397619" y="3536336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[1.00]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8371280" y="4599572"/>
            <a:ext cx="772719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[2.25]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4817988" y="2191887"/>
            <a:ext cx="94247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2</a:t>
            </a:r>
            <a:endParaRPr/>
          </a:p>
        </p:txBody>
      </p:sp>
      <p:cxnSp>
        <p:nvCxnSpPr>
          <p:cNvPr id="325" name="Google Shape;325;p27"/>
          <p:cNvCxnSpPr/>
          <p:nvPr/>
        </p:nvCxnSpPr>
        <p:spPr>
          <a:xfrm>
            <a:off x="11526982" y="3684220"/>
            <a:ext cx="0" cy="43562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27"/>
          <p:cNvCxnSpPr/>
          <p:nvPr/>
        </p:nvCxnSpPr>
        <p:spPr>
          <a:xfrm flipH="1">
            <a:off x="10958353" y="5127333"/>
            <a:ext cx="589730" cy="821614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27"/>
          <p:cNvCxnSpPr/>
          <p:nvPr/>
        </p:nvCxnSpPr>
        <p:spPr>
          <a:xfrm rot="10800000">
            <a:off x="8109527" y="5168826"/>
            <a:ext cx="1160034" cy="721025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8" name="Google Shape;328;p27"/>
          <p:cNvSpPr/>
          <p:nvPr/>
        </p:nvSpPr>
        <p:spPr>
          <a:xfrm>
            <a:off x="667502" y="4318053"/>
            <a:ext cx="1142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(signal)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343422" y="5724790"/>
            <a:ext cx="3151729" cy="659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Keep repeating until you go through all training data, sample by sample 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4328784" y="2482375"/>
            <a:ext cx="1704975" cy="2804821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=0.37 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_1=1.70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Feature_2=-.70</a:t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519682" y="2017956"/>
            <a:ext cx="4869364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goal is to find the best fitting parameters,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iteratively! 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9353924" y="3291690"/>
            <a:ext cx="990803" cy="29576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Y_hat= .25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6523725" y="273815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6523724" y="382408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6523724" y="50209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6523726" y="20387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519683" y="2535063"/>
            <a:ext cx="3630332" cy="1708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 random(4)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one_sample in training_data: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backward_propagation()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</a:t>
            </a:r>
            <a:r>
              <a:rPr i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adjust_parameters(</a:t>
            </a: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Parameters)</a:t>
            </a:r>
            <a:endParaRPr i="1" sz="14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6895142" y="198472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[0.14]</a:t>
            </a:r>
            <a:endParaRPr/>
          </a:p>
        </p:txBody>
      </p:sp>
      <p:sp>
        <p:nvSpPr>
          <p:cNvPr id="345" name="Google Shape;345;p28"/>
          <p:cNvSpPr txBox="1"/>
          <p:nvPr/>
        </p:nvSpPr>
        <p:spPr>
          <a:xfrm>
            <a:off x="6895142" y="2673588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[0.79]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895142" y="355369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[1.15]</a:t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6895142" y="4595193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[-1.75]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1052682" y="3291689"/>
            <a:ext cx="990803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y= 0</a:t>
            </a:r>
            <a:endParaRPr/>
          </a:p>
        </p:txBody>
      </p:sp>
      <p:sp>
        <p:nvSpPr>
          <p:cNvPr id="349" name="Google Shape;349;p28"/>
          <p:cNvSpPr txBox="1"/>
          <p:nvPr/>
        </p:nvSpPr>
        <p:spPr>
          <a:xfrm>
            <a:off x="10523497" y="3291690"/>
            <a:ext cx="390664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  <p:sp>
        <p:nvSpPr>
          <p:cNvPr id="350" name="Google Shape;350;p28"/>
          <p:cNvSpPr txBox="1"/>
          <p:nvPr/>
        </p:nvSpPr>
        <p:spPr>
          <a:xfrm>
            <a:off x="11052682" y="4219355"/>
            <a:ext cx="990803" cy="808472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Signal: </a:t>
            </a: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far is our prediction from reality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9337362" y="5444103"/>
            <a:ext cx="1381467" cy="967406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 Parameters: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derivatives for a, b, c &amp; d AND adjust them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7594252" y="1991433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{0.10}</a:t>
            </a:r>
            <a:endParaRPr/>
          </a:p>
        </p:txBody>
      </p:sp>
      <p:sp>
        <p:nvSpPr>
          <p:cNvPr id="353" name="Google Shape;353;p28"/>
          <p:cNvSpPr txBox="1"/>
          <p:nvPr/>
        </p:nvSpPr>
        <p:spPr>
          <a:xfrm>
            <a:off x="7647905" y="2687444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-{0.05}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7632376" y="355803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-{0.15}</a:t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7647905" y="459957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-{0.5}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8337780" y="1996050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[0.04]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8400668" y="2682824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[0.74]</a:t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8397619" y="3536336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[1.00]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8371280" y="4599572"/>
            <a:ext cx="772719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[2.25]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4817988" y="2191887"/>
            <a:ext cx="94247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2</a:t>
            </a:r>
            <a:endParaRPr/>
          </a:p>
        </p:txBody>
      </p:sp>
      <p:cxnSp>
        <p:nvCxnSpPr>
          <p:cNvPr id="361" name="Google Shape;361;p28"/>
          <p:cNvCxnSpPr/>
          <p:nvPr/>
        </p:nvCxnSpPr>
        <p:spPr>
          <a:xfrm>
            <a:off x="11526982" y="3684220"/>
            <a:ext cx="0" cy="43562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p28"/>
          <p:cNvCxnSpPr/>
          <p:nvPr/>
        </p:nvCxnSpPr>
        <p:spPr>
          <a:xfrm flipH="1">
            <a:off x="10958353" y="5127333"/>
            <a:ext cx="589730" cy="821614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3" name="Google Shape;363;p28"/>
          <p:cNvCxnSpPr/>
          <p:nvPr/>
        </p:nvCxnSpPr>
        <p:spPr>
          <a:xfrm rot="10800000">
            <a:off x="8109527" y="5168826"/>
            <a:ext cx="1160034" cy="721025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28"/>
          <p:cNvSpPr/>
          <p:nvPr/>
        </p:nvSpPr>
        <p:spPr>
          <a:xfrm>
            <a:off x="667502" y="4318053"/>
            <a:ext cx="1142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(signal)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9301641" y="673094"/>
            <a:ext cx="2008845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Terminology Alert!</a:t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10277025" y="2922405"/>
            <a:ext cx="1892398" cy="2366965"/>
          </a:xfrm>
          <a:custGeom>
            <a:rect b="b" l="l" r="r" t="t"/>
            <a:pathLst>
              <a:path extrusionOk="0" h="2366965" w="1892398">
                <a:moveTo>
                  <a:pt x="594175" y="5522"/>
                </a:moveTo>
                <a:cubicBezTo>
                  <a:pt x="787369" y="20146"/>
                  <a:pt x="980563" y="34771"/>
                  <a:pt x="1185302" y="88650"/>
                </a:cubicBezTo>
                <a:cubicBezTo>
                  <a:pt x="1390041" y="142529"/>
                  <a:pt x="1717932" y="167159"/>
                  <a:pt x="1822611" y="328795"/>
                </a:cubicBezTo>
                <a:cubicBezTo>
                  <a:pt x="1927290" y="490431"/>
                  <a:pt x="1814914" y="745971"/>
                  <a:pt x="1813375" y="1058468"/>
                </a:cubicBezTo>
                <a:cubicBezTo>
                  <a:pt x="1811836" y="1370965"/>
                  <a:pt x="1991945" y="2000577"/>
                  <a:pt x="1813375" y="2203777"/>
                </a:cubicBezTo>
                <a:cubicBezTo>
                  <a:pt x="1634805" y="2406977"/>
                  <a:pt x="1040600" y="2406977"/>
                  <a:pt x="741957" y="2277668"/>
                </a:cubicBezTo>
                <a:cubicBezTo>
                  <a:pt x="443314" y="2148359"/>
                  <a:pt x="96950" y="1777364"/>
                  <a:pt x="21520" y="1427922"/>
                </a:cubicBezTo>
                <a:cubicBezTo>
                  <a:pt x="-53910" y="1078480"/>
                  <a:pt x="76939" y="413461"/>
                  <a:pt x="289375" y="181013"/>
                </a:cubicBezTo>
                <a:cubicBezTo>
                  <a:pt x="501811" y="-51435"/>
                  <a:pt x="898975" y="-9102"/>
                  <a:pt x="1296139" y="33231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10496465" y="2423831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7949883" y="5057321"/>
            <a:ext cx="3316683" cy="1682872"/>
          </a:xfrm>
          <a:custGeom>
            <a:rect b="b" l="l" r="r" t="t"/>
            <a:pathLst>
              <a:path extrusionOk="0" h="1682872" w="3316683">
                <a:moveTo>
                  <a:pt x="1549224" y="189382"/>
                </a:moveTo>
                <a:cubicBezTo>
                  <a:pt x="1956857" y="159789"/>
                  <a:pt x="2364490" y="130197"/>
                  <a:pt x="2658933" y="216015"/>
                </a:cubicBezTo>
                <a:cubicBezTo>
                  <a:pt x="2953376" y="301833"/>
                  <a:pt x="3304043" y="471988"/>
                  <a:pt x="3315880" y="704287"/>
                </a:cubicBezTo>
                <a:cubicBezTo>
                  <a:pt x="3327717" y="936586"/>
                  <a:pt x="3212307" y="1484042"/>
                  <a:pt x="2729954" y="1609809"/>
                </a:cubicBezTo>
                <a:cubicBezTo>
                  <a:pt x="2247601" y="1735576"/>
                  <a:pt x="873041" y="1707464"/>
                  <a:pt x="421760" y="1458889"/>
                </a:cubicBezTo>
                <a:cubicBezTo>
                  <a:pt x="-29521" y="1210314"/>
                  <a:pt x="-28042" y="349180"/>
                  <a:pt x="22265" y="118361"/>
                </a:cubicBezTo>
                <a:cubicBezTo>
                  <a:pt x="72572" y="-112458"/>
                  <a:pt x="435076" y="63615"/>
                  <a:pt x="723600" y="73972"/>
                </a:cubicBezTo>
                <a:cubicBezTo>
                  <a:pt x="1012124" y="84329"/>
                  <a:pt x="1382767" y="132416"/>
                  <a:pt x="1753410" y="180504"/>
                </a:cubicBezTo>
              </a:path>
            </a:pathLst>
          </a:cu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6643725" y="5579915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Optimization Function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247254" y="5762350"/>
            <a:ext cx="3466051" cy="970142"/>
          </a:xfrm>
          <a:custGeom>
            <a:rect b="b" l="l" r="r" t="t"/>
            <a:pathLst>
              <a:path extrusionOk="0" h="970142" w="3466051">
                <a:moveTo>
                  <a:pt x="642717" y="36945"/>
                </a:moveTo>
                <a:cubicBezTo>
                  <a:pt x="1016020" y="34636"/>
                  <a:pt x="1389323" y="32327"/>
                  <a:pt x="1788026" y="64654"/>
                </a:cubicBezTo>
                <a:cubicBezTo>
                  <a:pt x="2186729" y="96981"/>
                  <a:pt x="2764002" y="127769"/>
                  <a:pt x="3034935" y="230909"/>
                </a:cubicBezTo>
                <a:cubicBezTo>
                  <a:pt x="3305868" y="334049"/>
                  <a:pt x="3584499" y="560340"/>
                  <a:pt x="3413626" y="683491"/>
                </a:cubicBezTo>
                <a:cubicBezTo>
                  <a:pt x="3242753" y="806642"/>
                  <a:pt x="2554644" y="962121"/>
                  <a:pt x="2009699" y="969818"/>
                </a:cubicBezTo>
                <a:cubicBezTo>
                  <a:pt x="1464754" y="977515"/>
                  <a:pt x="447214" y="846666"/>
                  <a:pt x="143953" y="729672"/>
                </a:cubicBezTo>
                <a:cubicBezTo>
                  <a:pt x="-159308" y="612678"/>
                  <a:pt x="96232" y="389466"/>
                  <a:pt x="190135" y="267854"/>
                </a:cubicBezTo>
                <a:cubicBezTo>
                  <a:pt x="284038" y="146242"/>
                  <a:pt x="495704" y="73121"/>
                  <a:pt x="707371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1238914" y="5212087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343422" y="5724790"/>
            <a:ext cx="3151729" cy="659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Keep repeating until you go through all training data, sample by sample 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519682" y="2017956"/>
            <a:ext cx="4869364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goal is to find the best fitting parameters,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iteratively! 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9353924" y="3291690"/>
            <a:ext cx="990803" cy="29576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Y_hat= .25</a:t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6523725" y="273815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2" name="Google Shape;382;p29"/>
          <p:cNvSpPr txBox="1"/>
          <p:nvPr/>
        </p:nvSpPr>
        <p:spPr>
          <a:xfrm>
            <a:off x="6523724" y="382408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3" name="Google Shape;383;p29"/>
          <p:cNvSpPr txBox="1"/>
          <p:nvPr/>
        </p:nvSpPr>
        <p:spPr>
          <a:xfrm>
            <a:off x="6523724" y="50209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6523726" y="20387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519682" y="2535063"/>
            <a:ext cx="3561430" cy="1708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 = random(4)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one_sample in training_data: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backward_propagation()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Parameters =</a:t>
            </a:r>
            <a:r>
              <a:rPr i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adjust_parameters(</a:t>
            </a:r>
            <a:r>
              <a:rPr i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Parameters)</a:t>
            </a:r>
            <a:endParaRPr i="1" sz="14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6895142" y="198472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[0.14]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6895142" y="2673588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[0.79]</a:t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6895142" y="355369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[1.15]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6895142" y="4595193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[-1.75]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11052682" y="3291689"/>
            <a:ext cx="990803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y= 0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10523497" y="3291690"/>
            <a:ext cx="390664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11052682" y="4219355"/>
            <a:ext cx="990803" cy="808472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Signal: </a:t>
            </a: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far is our prediction from reality</a:t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9337362" y="5444103"/>
            <a:ext cx="1381467" cy="967406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 Parameters: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derivatives for a, b, c &amp; d AND adjust them</a:t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7594252" y="1991433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{0.10}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7647905" y="2687444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-{0.05}</a:t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7632376" y="355803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-{0.15}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7647905" y="459957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-{0.5}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8337780" y="1996050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[0.04]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8400668" y="2682824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[0.74]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8397619" y="3536336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[1.00]</a:t>
            </a: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8371280" y="4599572"/>
            <a:ext cx="772719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[2.25]</a:t>
            </a:r>
            <a:endParaRPr/>
          </a:p>
        </p:txBody>
      </p:sp>
      <p:cxnSp>
        <p:nvCxnSpPr>
          <p:cNvPr id="402" name="Google Shape;402;p29"/>
          <p:cNvCxnSpPr/>
          <p:nvPr/>
        </p:nvCxnSpPr>
        <p:spPr>
          <a:xfrm>
            <a:off x="11526982" y="3684220"/>
            <a:ext cx="0" cy="43562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29"/>
          <p:cNvCxnSpPr/>
          <p:nvPr/>
        </p:nvCxnSpPr>
        <p:spPr>
          <a:xfrm flipH="1">
            <a:off x="10958353" y="5127333"/>
            <a:ext cx="589730" cy="821614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4" name="Google Shape;404;p29"/>
          <p:cNvCxnSpPr/>
          <p:nvPr/>
        </p:nvCxnSpPr>
        <p:spPr>
          <a:xfrm rot="10800000">
            <a:off x="8109527" y="5168826"/>
            <a:ext cx="1160034" cy="721025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5" name="Google Shape;405;p29"/>
          <p:cNvSpPr/>
          <p:nvPr/>
        </p:nvSpPr>
        <p:spPr>
          <a:xfrm>
            <a:off x="667502" y="4318053"/>
            <a:ext cx="1142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(signal)</a:t>
            </a:r>
            <a:endParaRPr/>
          </a:p>
        </p:txBody>
      </p:sp>
      <p:sp>
        <p:nvSpPr>
          <p:cNvPr id="406" name="Google Shape;406;p29"/>
          <p:cNvSpPr txBox="1"/>
          <p:nvPr/>
        </p:nvSpPr>
        <p:spPr>
          <a:xfrm>
            <a:off x="3846162" y="3115052"/>
            <a:ext cx="2835122" cy="25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many epochs, is 1 enough?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9301641" y="673094"/>
            <a:ext cx="2008845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Terminology Alert!</a:t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10496465" y="2423831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949883" y="5057321"/>
            <a:ext cx="3316683" cy="1682872"/>
          </a:xfrm>
          <a:custGeom>
            <a:rect b="b" l="l" r="r" t="t"/>
            <a:pathLst>
              <a:path extrusionOk="0" h="1682872" w="3316683">
                <a:moveTo>
                  <a:pt x="1549224" y="189382"/>
                </a:moveTo>
                <a:cubicBezTo>
                  <a:pt x="1956857" y="159789"/>
                  <a:pt x="2364490" y="130197"/>
                  <a:pt x="2658933" y="216015"/>
                </a:cubicBezTo>
                <a:cubicBezTo>
                  <a:pt x="2953376" y="301833"/>
                  <a:pt x="3304043" y="471988"/>
                  <a:pt x="3315880" y="704287"/>
                </a:cubicBezTo>
                <a:cubicBezTo>
                  <a:pt x="3327717" y="936586"/>
                  <a:pt x="3212307" y="1484042"/>
                  <a:pt x="2729954" y="1609809"/>
                </a:cubicBezTo>
                <a:cubicBezTo>
                  <a:pt x="2247601" y="1735576"/>
                  <a:pt x="873041" y="1707464"/>
                  <a:pt x="421760" y="1458889"/>
                </a:cubicBezTo>
                <a:cubicBezTo>
                  <a:pt x="-29521" y="1210314"/>
                  <a:pt x="-28042" y="349180"/>
                  <a:pt x="22265" y="118361"/>
                </a:cubicBezTo>
                <a:cubicBezTo>
                  <a:pt x="72572" y="-112458"/>
                  <a:pt x="435076" y="63615"/>
                  <a:pt x="723600" y="73972"/>
                </a:cubicBezTo>
                <a:cubicBezTo>
                  <a:pt x="1012124" y="84329"/>
                  <a:pt x="1382767" y="132416"/>
                  <a:pt x="1753410" y="180504"/>
                </a:cubicBezTo>
              </a:path>
            </a:pathLst>
          </a:cu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6643725" y="5579915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Optimization Function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247254" y="5762350"/>
            <a:ext cx="3466051" cy="970142"/>
          </a:xfrm>
          <a:custGeom>
            <a:rect b="b" l="l" r="r" t="t"/>
            <a:pathLst>
              <a:path extrusionOk="0" h="970142" w="3466051">
                <a:moveTo>
                  <a:pt x="642717" y="36945"/>
                </a:moveTo>
                <a:cubicBezTo>
                  <a:pt x="1016020" y="34636"/>
                  <a:pt x="1389323" y="32327"/>
                  <a:pt x="1788026" y="64654"/>
                </a:cubicBezTo>
                <a:cubicBezTo>
                  <a:pt x="2186729" y="96981"/>
                  <a:pt x="2764002" y="127769"/>
                  <a:pt x="3034935" y="230909"/>
                </a:cubicBezTo>
                <a:cubicBezTo>
                  <a:pt x="3305868" y="334049"/>
                  <a:pt x="3584499" y="560340"/>
                  <a:pt x="3413626" y="683491"/>
                </a:cubicBezTo>
                <a:cubicBezTo>
                  <a:pt x="3242753" y="806642"/>
                  <a:pt x="2554644" y="962121"/>
                  <a:pt x="2009699" y="969818"/>
                </a:cubicBezTo>
                <a:cubicBezTo>
                  <a:pt x="1464754" y="977515"/>
                  <a:pt x="447214" y="846666"/>
                  <a:pt x="143953" y="729672"/>
                </a:cubicBezTo>
                <a:cubicBezTo>
                  <a:pt x="-159308" y="612678"/>
                  <a:pt x="96232" y="389466"/>
                  <a:pt x="190135" y="267854"/>
                </a:cubicBezTo>
                <a:cubicBezTo>
                  <a:pt x="284038" y="146242"/>
                  <a:pt x="495704" y="73121"/>
                  <a:pt x="707371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1238914" y="5212087"/>
            <a:ext cx="1453517" cy="471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2528571" y="1619017"/>
            <a:ext cx="2389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the loss is at minimum</a:t>
            </a:r>
            <a:endParaRPr/>
          </a:p>
        </p:txBody>
      </p:sp>
      <p:graphicFrame>
        <p:nvGraphicFramePr>
          <p:cNvPr id="414" name="Google Shape;414;p29"/>
          <p:cNvGraphicFramePr/>
          <p:nvPr/>
        </p:nvGraphicFramePr>
        <p:xfrm>
          <a:off x="4087439" y="34069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{125B333F-DEC6-49EB-A807-2063950F6D8A}</a:tableStyleId>
              </a:tblPr>
              <a:tblGrid>
                <a:gridCol w="1061525"/>
                <a:gridCol w="1061525"/>
              </a:tblGrid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/>
                        <a:t>Epoch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/>
                        <a:t>Loss = 0.51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Epoch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Loss = 0.44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Epoch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Loss = 0.42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Epoch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Loss = 0.41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Epoch 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Loss = 0.41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Epoch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Loss = 0.43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29"/>
          <p:cNvSpPr/>
          <p:nvPr/>
        </p:nvSpPr>
        <p:spPr>
          <a:xfrm>
            <a:off x="2256787" y="1476382"/>
            <a:ext cx="2763596" cy="1146808"/>
          </a:xfrm>
          <a:custGeom>
            <a:rect b="b" l="l" r="r" t="t"/>
            <a:pathLst>
              <a:path extrusionOk="0" h="1146808" w="2763596">
                <a:moveTo>
                  <a:pt x="107722" y="490963"/>
                </a:moveTo>
                <a:cubicBezTo>
                  <a:pt x="106952" y="377818"/>
                  <a:pt x="106182" y="264673"/>
                  <a:pt x="163140" y="195400"/>
                </a:cubicBezTo>
                <a:cubicBezTo>
                  <a:pt x="220098" y="126127"/>
                  <a:pt x="212401" y="107654"/>
                  <a:pt x="449468" y="75327"/>
                </a:cubicBezTo>
                <a:cubicBezTo>
                  <a:pt x="686535" y="43000"/>
                  <a:pt x="1217625" y="-9340"/>
                  <a:pt x="1585540" y="1436"/>
                </a:cubicBezTo>
                <a:cubicBezTo>
                  <a:pt x="1953455" y="12212"/>
                  <a:pt x="2490703" y="16831"/>
                  <a:pt x="2656958" y="139982"/>
                </a:cubicBezTo>
                <a:cubicBezTo>
                  <a:pt x="2823213" y="263133"/>
                  <a:pt x="2792425" y="572551"/>
                  <a:pt x="2583068" y="740345"/>
                </a:cubicBezTo>
                <a:cubicBezTo>
                  <a:pt x="2373711" y="908139"/>
                  <a:pt x="1817989" y="1142127"/>
                  <a:pt x="1400813" y="1146745"/>
                </a:cubicBezTo>
                <a:cubicBezTo>
                  <a:pt x="983637" y="1151363"/>
                  <a:pt x="287831" y="901981"/>
                  <a:pt x="80013" y="768054"/>
                </a:cubicBezTo>
                <a:cubicBezTo>
                  <a:pt x="-127805" y="634127"/>
                  <a:pt x="132353" y="415533"/>
                  <a:pt x="153904" y="343182"/>
                </a:cubicBezTo>
              </a:path>
            </a:pathLst>
          </a:cu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10277025" y="2922405"/>
            <a:ext cx="1892398" cy="2366965"/>
          </a:xfrm>
          <a:custGeom>
            <a:rect b="b" l="l" r="r" t="t"/>
            <a:pathLst>
              <a:path extrusionOk="0" h="2366965" w="1892398">
                <a:moveTo>
                  <a:pt x="594175" y="5522"/>
                </a:moveTo>
                <a:cubicBezTo>
                  <a:pt x="787369" y="20146"/>
                  <a:pt x="980563" y="34771"/>
                  <a:pt x="1185302" y="88650"/>
                </a:cubicBezTo>
                <a:cubicBezTo>
                  <a:pt x="1390041" y="142529"/>
                  <a:pt x="1717932" y="167159"/>
                  <a:pt x="1822611" y="328795"/>
                </a:cubicBezTo>
                <a:cubicBezTo>
                  <a:pt x="1927290" y="490431"/>
                  <a:pt x="1814914" y="745971"/>
                  <a:pt x="1813375" y="1058468"/>
                </a:cubicBezTo>
                <a:cubicBezTo>
                  <a:pt x="1811836" y="1370965"/>
                  <a:pt x="1991945" y="2000577"/>
                  <a:pt x="1813375" y="2203777"/>
                </a:cubicBezTo>
                <a:cubicBezTo>
                  <a:pt x="1634805" y="2406977"/>
                  <a:pt x="1040600" y="2406977"/>
                  <a:pt x="741957" y="2277668"/>
                </a:cubicBezTo>
                <a:cubicBezTo>
                  <a:pt x="443314" y="2148359"/>
                  <a:pt x="96950" y="1777364"/>
                  <a:pt x="21520" y="1427922"/>
                </a:cubicBezTo>
                <a:cubicBezTo>
                  <a:pt x="-53910" y="1078480"/>
                  <a:pt x="76939" y="413461"/>
                  <a:pt x="289375" y="181013"/>
                </a:cubicBezTo>
                <a:cubicBezTo>
                  <a:pt x="501811" y="-51435"/>
                  <a:pt x="898975" y="-9102"/>
                  <a:pt x="1296139" y="33231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343422" y="5724790"/>
            <a:ext cx="3151729" cy="659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Keep repeating until you go through all training data, sample by sample 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>
            <a:off x="4328784" y="2482375"/>
            <a:ext cx="1704975" cy="2804821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=0.37 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_1=1.70</a:t>
            </a:r>
            <a:endParaRPr/>
          </a:p>
          <a:p>
            <a:pPr indent="0" lvl="0" marL="0" marR="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Feature_2=-.70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9353924" y="3291690"/>
            <a:ext cx="990803" cy="29576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Y_hat= .25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6523725" y="273815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6523724" y="382408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6523724" y="50209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6523726" y="20387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6895142" y="198472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[0.14]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6895142" y="2673588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[0.79]</a:t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6895142" y="3553697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[1.15]</a:t>
            </a:r>
            <a:endParaRPr/>
          </a:p>
        </p:txBody>
      </p:sp>
      <p:sp>
        <p:nvSpPr>
          <p:cNvPr id="433" name="Google Shape;433;p30"/>
          <p:cNvSpPr txBox="1"/>
          <p:nvPr/>
        </p:nvSpPr>
        <p:spPr>
          <a:xfrm>
            <a:off x="6895142" y="4595193"/>
            <a:ext cx="636916" cy="2957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[-1.75]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11052682" y="3291689"/>
            <a:ext cx="990803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y= 0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>
            <a:off x="10523497" y="3291690"/>
            <a:ext cx="390664" cy="295767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11052682" y="4219355"/>
            <a:ext cx="990803" cy="808472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Signal: </a:t>
            </a: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far is our prediction from reality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9337362" y="5444103"/>
            <a:ext cx="1381467" cy="967406"/>
          </a:xfrm>
          <a:prstGeom prst="rect">
            <a:avLst/>
          </a:prstGeom>
          <a:noFill/>
          <a:ln cap="flat" cmpd="sng" w="222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Adjust Parameters: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derivatives for a, b, c &amp; d AND adjust them</a:t>
            </a:r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7594252" y="1991433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{0.10}</a:t>
            </a:r>
            <a:endParaRPr/>
          </a:p>
        </p:txBody>
      </p:sp>
      <p:sp>
        <p:nvSpPr>
          <p:cNvPr id="439" name="Google Shape;439;p30"/>
          <p:cNvSpPr txBox="1"/>
          <p:nvPr/>
        </p:nvSpPr>
        <p:spPr>
          <a:xfrm>
            <a:off x="7647905" y="2687444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-{0.05}</a:t>
            </a:r>
            <a:endParaRPr/>
          </a:p>
        </p:txBody>
      </p:sp>
      <p:sp>
        <p:nvSpPr>
          <p:cNvPr id="440" name="Google Shape;440;p30"/>
          <p:cNvSpPr txBox="1"/>
          <p:nvPr/>
        </p:nvSpPr>
        <p:spPr>
          <a:xfrm>
            <a:off x="7632376" y="355803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-{0.15}</a:t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7647905" y="4599572"/>
            <a:ext cx="636916" cy="29576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-{0.5}</a:t>
            </a:r>
            <a:endParaRPr/>
          </a:p>
        </p:txBody>
      </p:sp>
      <p:sp>
        <p:nvSpPr>
          <p:cNvPr id="442" name="Google Shape;442;p30"/>
          <p:cNvSpPr txBox="1"/>
          <p:nvPr/>
        </p:nvSpPr>
        <p:spPr>
          <a:xfrm>
            <a:off x="8337780" y="1996050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[0.04]</a:t>
            </a:r>
            <a:endParaRPr/>
          </a:p>
        </p:txBody>
      </p:sp>
      <p:sp>
        <p:nvSpPr>
          <p:cNvPr id="443" name="Google Shape;443;p30"/>
          <p:cNvSpPr txBox="1"/>
          <p:nvPr/>
        </p:nvSpPr>
        <p:spPr>
          <a:xfrm>
            <a:off x="8400668" y="2682824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[0.74]</a:t>
            </a:r>
            <a:endParaRPr/>
          </a:p>
        </p:txBody>
      </p:sp>
      <p:sp>
        <p:nvSpPr>
          <p:cNvPr id="444" name="Google Shape;444;p30"/>
          <p:cNvSpPr txBox="1"/>
          <p:nvPr/>
        </p:nvSpPr>
        <p:spPr>
          <a:xfrm>
            <a:off x="8397619" y="3536336"/>
            <a:ext cx="636916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[1.00]</a:t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8371280" y="4599572"/>
            <a:ext cx="772719" cy="295767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[2.25]</a:t>
            </a:r>
            <a:endParaRPr/>
          </a:p>
        </p:txBody>
      </p:sp>
      <p:sp>
        <p:nvSpPr>
          <p:cNvPr id="446" name="Google Shape;446;p30"/>
          <p:cNvSpPr txBox="1"/>
          <p:nvPr/>
        </p:nvSpPr>
        <p:spPr>
          <a:xfrm>
            <a:off x="4817988" y="2191887"/>
            <a:ext cx="94247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2</a:t>
            </a:r>
            <a:endParaRPr/>
          </a:p>
        </p:txBody>
      </p:sp>
      <p:cxnSp>
        <p:nvCxnSpPr>
          <p:cNvPr id="447" name="Google Shape;447;p30"/>
          <p:cNvCxnSpPr/>
          <p:nvPr/>
        </p:nvCxnSpPr>
        <p:spPr>
          <a:xfrm>
            <a:off x="11526982" y="3684220"/>
            <a:ext cx="0" cy="43562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30"/>
          <p:cNvCxnSpPr/>
          <p:nvPr/>
        </p:nvCxnSpPr>
        <p:spPr>
          <a:xfrm flipH="1">
            <a:off x="10958353" y="5127333"/>
            <a:ext cx="589730" cy="821614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30"/>
          <p:cNvCxnSpPr/>
          <p:nvPr/>
        </p:nvCxnSpPr>
        <p:spPr>
          <a:xfrm rot="10800000">
            <a:off x="8109527" y="5168826"/>
            <a:ext cx="1160034" cy="721025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0" name="Google Shape;450;p30"/>
          <p:cNvSpPr txBox="1"/>
          <p:nvPr/>
        </p:nvSpPr>
        <p:spPr>
          <a:xfrm>
            <a:off x="7213600" y="1434139"/>
            <a:ext cx="1548355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Alpha = 0.01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9212408" y="1427405"/>
            <a:ext cx="1548355" cy="302501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{0.10} * 0.01 = {0.001}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519682" y="2017957"/>
            <a:ext cx="4869364" cy="549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goal is to minimize the loss,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iteratively</a:t>
            </a:r>
            <a:endParaRPr/>
          </a:p>
        </p:txBody>
      </p:sp>
      <p:cxnSp>
        <p:nvCxnSpPr>
          <p:cNvPr id="453" name="Google Shape;453;p30"/>
          <p:cNvCxnSpPr/>
          <p:nvPr/>
        </p:nvCxnSpPr>
        <p:spPr>
          <a:xfrm flipH="1" rot="10800000">
            <a:off x="8109527" y="1723172"/>
            <a:ext cx="925008" cy="168652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Batch Size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630518" y="1913943"/>
            <a:ext cx="5465482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Remember the loop we ran :  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every sample - - &gt; FP - -&gt; BP?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630518" y="2500452"/>
            <a:ext cx="6185918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Turns out there is a way you can avoid that loop and run things is </a:t>
            </a:r>
            <a:r>
              <a:rPr b="1" lang="en-US" sz="16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630518" y="3010761"/>
            <a:ext cx="6185918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That is possible through 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MATRIX MULTIPLICATION</a:t>
            </a:r>
            <a:endParaRPr/>
          </a:p>
        </p:txBody>
      </p:sp>
      <p:graphicFrame>
        <p:nvGraphicFramePr>
          <p:cNvPr id="463" name="Google Shape;463;p31"/>
          <p:cNvGraphicFramePr/>
          <p:nvPr/>
        </p:nvGraphicFramePr>
        <p:xfrm>
          <a:off x="630518" y="4918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{929BA0CB-58A6-4CB4-8C64-3497155A10DF}</a:tableStyleId>
              </a:tblPr>
              <a:tblGrid>
                <a:gridCol w="1130225"/>
                <a:gridCol w="1130225"/>
              </a:tblGrid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Feature_0_coff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0.24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Feature_1_coff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Feature_2_coff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4" name="Google Shape;464;p31"/>
          <p:cNvSpPr txBox="1"/>
          <p:nvPr/>
        </p:nvSpPr>
        <p:spPr>
          <a:xfrm>
            <a:off x="1264663" y="4407786"/>
            <a:ext cx="992173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1" sz="12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5" name="Google Shape;465;p31"/>
          <p:cNvGraphicFramePr/>
          <p:nvPr/>
        </p:nvGraphicFramePr>
        <p:xfrm>
          <a:off x="3272589" y="4643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{125B333F-DEC6-49EB-A807-2063950F6D8A}</a:tableStyleId>
              </a:tblPr>
              <a:tblGrid>
                <a:gridCol w="788175"/>
                <a:gridCol w="788175"/>
                <a:gridCol w="788175"/>
                <a:gridCol w="788175"/>
                <a:gridCol w="788175"/>
                <a:gridCol w="788175"/>
              </a:tblGrid>
              <a:tr h="2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feature_0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3.88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1.65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feature_1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feature_2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-2.7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-0.70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-0.96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-0.52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6" name="Google Shape;466;p31"/>
          <p:cNvSpPr txBox="1"/>
          <p:nvPr/>
        </p:nvSpPr>
        <p:spPr>
          <a:xfrm>
            <a:off x="5385896" y="4218440"/>
            <a:ext cx="502406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graphicFrame>
        <p:nvGraphicFramePr>
          <p:cNvPr id="467" name="Google Shape;467;p31"/>
          <p:cNvGraphicFramePr/>
          <p:nvPr/>
        </p:nvGraphicFramePr>
        <p:xfrm>
          <a:off x="8383216" y="4999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{125B333F-DEC6-49EB-A807-2063950F6D8A}</a:tableStyleId>
              </a:tblPr>
              <a:tblGrid>
                <a:gridCol w="675075"/>
                <a:gridCol w="675075"/>
                <a:gridCol w="675075"/>
                <a:gridCol w="675075"/>
                <a:gridCol w="675075"/>
              </a:tblGrid>
              <a:tr h="21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8" name="Google Shape;468;p31"/>
          <p:cNvSpPr txBox="1"/>
          <p:nvPr/>
        </p:nvSpPr>
        <p:spPr>
          <a:xfrm>
            <a:off x="9868575" y="4535100"/>
            <a:ext cx="653337" cy="37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Calibri"/>
              <a:buNone/>
            </a:pPr>
            <a:r>
              <a:rPr b="1"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1743388" y="3831947"/>
            <a:ext cx="3058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Forward Propagation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8383216" y="1913943"/>
            <a:ext cx="34998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Instead of full data, we process batches of N samples!!!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8258744" y="1413811"/>
            <a:ext cx="3763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We can Start training on Entire Data !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Deep Neural Net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670308" y="2839951"/>
            <a:ext cx="1704975" cy="1458877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cxnSp>
        <p:nvCxnSpPr>
          <p:cNvPr id="479" name="Google Shape;479;p32"/>
          <p:cNvCxnSpPr/>
          <p:nvPr/>
        </p:nvCxnSpPr>
        <p:spPr>
          <a:xfrm flipH="1" rot="10800000">
            <a:off x="2503996" y="4035783"/>
            <a:ext cx="2056348" cy="23413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32"/>
          <p:cNvCxnSpPr/>
          <p:nvPr/>
        </p:nvCxnSpPr>
        <p:spPr>
          <a:xfrm>
            <a:off x="2470286" y="3402148"/>
            <a:ext cx="2090058" cy="280518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32"/>
          <p:cNvCxnSpPr/>
          <p:nvPr/>
        </p:nvCxnSpPr>
        <p:spPr>
          <a:xfrm>
            <a:off x="2434175" y="3841563"/>
            <a:ext cx="2126169" cy="0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2" name="Google Shape;482;p32"/>
          <p:cNvSpPr txBox="1"/>
          <p:nvPr/>
        </p:nvSpPr>
        <p:spPr>
          <a:xfrm>
            <a:off x="4710892" y="3611287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0.99</a:t>
            </a:r>
            <a:endParaRPr/>
          </a:p>
        </p:txBody>
      </p:sp>
      <p:sp>
        <p:nvSpPr>
          <p:cNvPr id="483" name="Google Shape;483;p32"/>
          <p:cNvSpPr txBox="1"/>
          <p:nvPr/>
        </p:nvSpPr>
        <p:spPr>
          <a:xfrm>
            <a:off x="2710668" y="3254264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4" name="Google Shape;484;p32"/>
          <p:cNvSpPr txBox="1"/>
          <p:nvPr/>
        </p:nvSpPr>
        <p:spPr>
          <a:xfrm>
            <a:off x="2710667" y="3611286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2710666" y="3978135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86" name="Google Shape;486;p32"/>
          <p:cNvSpPr txBox="1"/>
          <p:nvPr/>
        </p:nvSpPr>
        <p:spPr>
          <a:xfrm>
            <a:off x="2710665" y="280197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487" name="Google Shape;487;p32"/>
          <p:cNvCxnSpPr/>
          <p:nvPr/>
        </p:nvCxnSpPr>
        <p:spPr>
          <a:xfrm>
            <a:off x="3086652" y="2949855"/>
            <a:ext cx="1378689" cy="511556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p32"/>
          <p:cNvSpPr txBox="1"/>
          <p:nvPr/>
        </p:nvSpPr>
        <p:spPr>
          <a:xfrm>
            <a:off x="648473" y="1832313"/>
            <a:ext cx="3612809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Contains more Layers &amp; more Neurons !!!</a:t>
            </a:r>
            <a:endParaRPr/>
          </a:p>
        </p:txBody>
      </p:sp>
      <p:sp>
        <p:nvSpPr>
          <p:cNvPr id="489" name="Google Shape;489;p32"/>
          <p:cNvSpPr txBox="1"/>
          <p:nvPr/>
        </p:nvSpPr>
        <p:spPr>
          <a:xfrm>
            <a:off x="671770" y="4920291"/>
            <a:ext cx="1704975" cy="1458877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sp>
        <p:nvSpPr>
          <p:cNvPr id="490" name="Google Shape;490;p32"/>
          <p:cNvSpPr txBox="1"/>
          <p:nvPr/>
        </p:nvSpPr>
        <p:spPr>
          <a:xfrm>
            <a:off x="4710892" y="4988723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0.95</a:t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2623370" y="5333121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2623369" y="5690143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2623368" y="6056992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2623367" y="4880829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495" name="Google Shape;495;p32"/>
          <p:cNvCxnSpPr/>
          <p:nvPr/>
        </p:nvCxnSpPr>
        <p:spPr>
          <a:xfrm flipH="1" rot="10800000">
            <a:off x="2992851" y="5220313"/>
            <a:ext cx="1567493" cy="563210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32"/>
          <p:cNvCxnSpPr/>
          <p:nvPr/>
        </p:nvCxnSpPr>
        <p:spPr>
          <a:xfrm flipH="1" rot="10800000">
            <a:off x="2939458" y="5451884"/>
            <a:ext cx="1620886" cy="740214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32"/>
          <p:cNvCxnSpPr/>
          <p:nvPr/>
        </p:nvCxnSpPr>
        <p:spPr>
          <a:xfrm flipH="1" rot="10800000">
            <a:off x="2966154" y="5109780"/>
            <a:ext cx="1499187" cy="33800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32"/>
          <p:cNvCxnSpPr/>
          <p:nvPr/>
        </p:nvCxnSpPr>
        <p:spPr>
          <a:xfrm flipH="1" rot="10800000">
            <a:off x="2939458" y="4988723"/>
            <a:ext cx="1525883" cy="16702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9" name="Google Shape;499;p32"/>
          <p:cNvSpPr txBox="1"/>
          <p:nvPr/>
        </p:nvSpPr>
        <p:spPr>
          <a:xfrm>
            <a:off x="7525059" y="4298828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0.99</a:t>
            </a:r>
            <a:endParaRPr/>
          </a:p>
        </p:txBody>
      </p:sp>
      <p:cxnSp>
        <p:nvCxnSpPr>
          <p:cNvPr id="500" name="Google Shape;500;p32"/>
          <p:cNvCxnSpPr/>
          <p:nvPr/>
        </p:nvCxnSpPr>
        <p:spPr>
          <a:xfrm>
            <a:off x="6252969" y="3651275"/>
            <a:ext cx="1130061" cy="501577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32"/>
          <p:cNvCxnSpPr/>
          <p:nvPr/>
        </p:nvCxnSpPr>
        <p:spPr>
          <a:xfrm flipH="1" rot="10800000">
            <a:off x="6152169" y="4678532"/>
            <a:ext cx="1160570" cy="458074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2" name="Google Shape;502;p32"/>
          <p:cNvSpPr txBox="1"/>
          <p:nvPr/>
        </p:nvSpPr>
        <p:spPr>
          <a:xfrm>
            <a:off x="5863715" y="3524000"/>
            <a:ext cx="48770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5893839" y="4880828"/>
            <a:ext cx="457580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504" name="Google Shape;504;p32"/>
          <p:cNvSpPr txBox="1"/>
          <p:nvPr/>
        </p:nvSpPr>
        <p:spPr>
          <a:xfrm>
            <a:off x="4634941" y="3066528"/>
            <a:ext cx="1204782" cy="2623615"/>
          </a:xfrm>
          <a:prstGeom prst="rect">
            <a:avLst/>
          </a:prstGeom>
          <a:noFill/>
          <a:ln cap="flat" cmpd="sng" w="22225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4512847" y="2472254"/>
            <a:ext cx="1740122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Hidden Layer!!!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9244440" y="3402147"/>
            <a:ext cx="2277252" cy="835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keep on  adding layers and neurons…. !!!!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Deep Neural Net</a:t>
            </a:r>
            <a:endParaRPr/>
          </a:p>
        </p:txBody>
      </p:sp>
      <p:pic>
        <p:nvPicPr>
          <p:cNvPr id="513" name="Google Shape;5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51" y="2274272"/>
            <a:ext cx="57054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</p:grpSpPr>
        <p:sp>
          <p:nvSpPr>
            <p:cNvPr id="119" name="Google Shape;119;p16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24" name="Google Shape;124;p16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6"/>
          <p:cNvSpPr txBox="1"/>
          <p:nvPr/>
        </p:nvSpPr>
        <p:spPr>
          <a:xfrm>
            <a:off x="3864594" y="2209742"/>
            <a:ext cx="5344357" cy="2311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i="0" lang="en-US" sz="7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Neural Nets: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Definitions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Terminologies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How it works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i="0" lang="en-US" sz="7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b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TensorFlow Play Ground</a:t>
            </a:r>
            <a:b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Supervised Structured Data Case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84884" y="125508"/>
            <a:ext cx="5811116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we will be learning today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519" name="Google Shape;519;p34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/>
          </a:p>
        </p:txBody>
      </p:sp>
      <p:pic>
        <p:nvPicPr>
          <p:cNvPr id="520" name="Google Shape;5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51" y="2274272"/>
            <a:ext cx="57054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4"/>
          <p:cNvSpPr txBox="1"/>
          <p:nvPr/>
        </p:nvSpPr>
        <p:spPr>
          <a:xfrm>
            <a:off x="6403078" y="2503112"/>
            <a:ext cx="558177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Combination of multiple  Linear Regressions is still ….. linear </a:t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6403078" y="2943354"/>
            <a:ext cx="3137077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Activation Functions: e.g. ReLU</a:t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34"/>
          <p:cNvCxnSpPr/>
          <p:nvPr/>
        </p:nvCxnSpPr>
        <p:spPr>
          <a:xfrm>
            <a:off x="2401455" y="2641600"/>
            <a:ext cx="4748648" cy="171791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34"/>
          <p:cNvSpPr txBox="1"/>
          <p:nvPr/>
        </p:nvSpPr>
        <p:spPr>
          <a:xfrm>
            <a:off x="7288979" y="4211634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1.23</a:t>
            </a: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6403078" y="3401624"/>
            <a:ext cx="2630848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0 if output &lt; 0 else output</a:t>
            </a:r>
            <a:endParaRPr/>
          </a:p>
        </p:txBody>
      </p:sp>
      <p:sp>
        <p:nvSpPr>
          <p:cNvPr id="526" name="Google Shape;526;p34"/>
          <p:cNvSpPr txBox="1"/>
          <p:nvPr/>
        </p:nvSpPr>
        <p:spPr>
          <a:xfrm>
            <a:off x="9434111" y="4211633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1.23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8607203" y="4211633"/>
            <a:ext cx="58129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528" name="Google Shape;528;p34"/>
          <p:cNvSpPr txBox="1"/>
          <p:nvPr/>
        </p:nvSpPr>
        <p:spPr>
          <a:xfrm>
            <a:off x="7288979" y="4750281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-2.39</a:t>
            </a:r>
            <a:endParaRPr/>
          </a:p>
        </p:txBody>
      </p:sp>
      <p:sp>
        <p:nvSpPr>
          <p:cNvPr id="529" name="Google Shape;529;p34"/>
          <p:cNvSpPr txBox="1"/>
          <p:nvPr/>
        </p:nvSpPr>
        <p:spPr>
          <a:xfrm>
            <a:off x="9434111" y="4750280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</a:t>
            </a:r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8607203" y="4750280"/>
            <a:ext cx="581294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531" name="Google Shape;531;p34"/>
          <p:cNvSpPr/>
          <p:nvPr/>
        </p:nvSpPr>
        <p:spPr>
          <a:xfrm>
            <a:off x="6446318" y="5756116"/>
            <a:ext cx="5175215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Activation Functions make the outputs NONLINEAR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537" name="Google Shape;537;p35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/>
          </a:p>
        </p:txBody>
      </p:sp>
      <p:pic>
        <p:nvPicPr>
          <p:cNvPr id="538" name="Google Shape;5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51" y="2274272"/>
            <a:ext cx="57054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6292241" y="2274272"/>
            <a:ext cx="4911857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Activation Functions: are deployed at layer’s level</a:t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6292241" y="2943354"/>
            <a:ext cx="3454985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Input layer: no activation functions</a:t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6292241" y="3437419"/>
            <a:ext cx="3717621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Hidden layers: any activation function</a:t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6292241" y="3923065"/>
            <a:ext cx="4441216" cy="48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Output layer:  depends upon the ML use case</a:t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6536893" y="4408711"/>
            <a:ext cx="1780552" cy="398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Regression:  Linear AF</a:t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6536893" y="4803224"/>
            <a:ext cx="3335267" cy="398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Binary Classification: Sigmoid AF</a:t>
            </a: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6536893" y="5197737"/>
            <a:ext cx="3974089" cy="398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Multi Class Classification: Softmax AF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ctrTitle"/>
          </p:nvPr>
        </p:nvSpPr>
        <p:spPr>
          <a:xfrm>
            <a:off x="284884" y="125508"/>
            <a:ext cx="537700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</a:rPr>
              <a:t>What are Neural Nets?</a:t>
            </a:r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5158734" y="1659907"/>
            <a:ext cx="3584301" cy="4868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Input/output Layers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Neurons/Nodes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Forward Propagation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Backward Propagation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Optimization Function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Batch Size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Epochs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Regularization </a:t>
            </a:r>
            <a:endParaRPr/>
          </a:p>
        </p:txBody>
      </p:sp>
      <p:sp>
        <p:nvSpPr>
          <p:cNvPr id="552" name="Google Shape;552;p36"/>
          <p:cNvSpPr txBox="1"/>
          <p:nvPr/>
        </p:nvSpPr>
        <p:spPr>
          <a:xfrm>
            <a:off x="5528185" y="1206483"/>
            <a:ext cx="2249460" cy="358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lang="en-US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ctrTitle"/>
          </p:nvPr>
        </p:nvSpPr>
        <p:spPr>
          <a:xfrm>
            <a:off x="284884" y="125508"/>
            <a:ext cx="537700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</a:rPr>
              <a:t>Tensor Flow: Play Ground</a:t>
            </a:r>
            <a:endParaRPr/>
          </a:p>
        </p:txBody>
      </p:sp>
      <p:sp>
        <p:nvSpPr>
          <p:cNvPr id="558" name="Google Shape;558;p37"/>
          <p:cNvSpPr txBox="1"/>
          <p:nvPr/>
        </p:nvSpPr>
        <p:spPr>
          <a:xfrm>
            <a:off x="5121784" y="3070934"/>
            <a:ext cx="2249460" cy="438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Check This Out</a:t>
            </a:r>
            <a:endParaRPr b="1" sz="24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 txBox="1"/>
          <p:nvPr>
            <p:ph type="ctrTitle"/>
          </p:nvPr>
        </p:nvSpPr>
        <p:spPr>
          <a:xfrm>
            <a:off x="284884" y="125508"/>
            <a:ext cx="537700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</a:rPr>
              <a:t>Tensor Flow:</a:t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1533236" y="1535668"/>
            <a:ext cx="3269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Let’s Go Coding !</a:t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7486073" y="2620940"/>
            <a:ext cx="3269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endParaRPr b="1" sz="2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7486073" y="3190621"/>
            <a:ext cx="3269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Structured Data</a:t>
            </a:r>
            <a:endParaRPr b="1" sz="2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284884" y="125508"/>
            <a:ext cx="537700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</a:rPr>
              <a:t>What is TensorFlow ?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380477" y="1695635"/>
            <a:ext cx="3756518" cy="52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you don’t already know it…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6258757" y="2780499"/>
            <a:ext cx="4685665" cy="2039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is a framework/API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Developed by Google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train Neural Networks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solve machine learning problems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495" y="2438215"/>
            <a:ext cx="36195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284884" y="125508"/>
            <a:ext cx="537700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</a:rPr>
              <a:t>What are Neural Nets?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1365947" y="2663301"/>
            <a:ext cx="2868702" cy="1074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a Neural Net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957353" y="1401289"/>
            <a:ext cx="3584301" cy="4868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Input/output Layers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Neurons/Nodes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Forward Propagation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Backward Propagation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Optimization Function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Batch Size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Epochs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Regularization 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897129" y="2305235"/>
            <a:ext cx="1378731" cy="358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Idea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012768" y="753059"/>
            <a:ext cx="2249460" cy="358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84884" y="3108958"/>
            <a:ext cx="2868702" cy="453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“Wo don’t really know”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☺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84884" y="1366788"/>
            <a:ext cx="5476218" cy="1347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Boris Hanin: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Famous Professor, Deep Learning Researcher &amp; Practitioner at Princeton University &amp;  Facebook   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997" y="1551712"/>
            <a:ext cx="3277314" cy="349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4345359" y="5491212"/>
            <a:ext cx="3501282" cy="562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But if you guys still insist….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84884" y="1183907"/>
            <a:ext cx="4296741" cy="2100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NN is a :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Mimic Human Brain 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and Decision making Pattern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y this December is the best month to buy a car - Rediff.com Business"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382" y="3911745"/>
            <a:ext cx="4025064" cy="2547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7727382" y="2361291"/>
            <a:ext cx="36648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Human brain works by accreting (putting together) smaller abstractions (ideas) into larger ones.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??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284884" y="2135219"/>
            <a:ext cx="33727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Before I go there Imagine a typical Data Set !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84" y="2766261"/>
            <a:ext cx="29908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7347007" y="2268267"/>
            <a:ext cx="3979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Because I want to mess with your head!</a:t>
            </a:r>
            <a:endParaRPr/>
          </a:p>
        </p:txBody>
      </p:sp>
      <p:pic>
        <p:nvPicPr>
          <p:cNvPr descr="Refresh RTL"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859" y="3236103"/>
            <a:ext cx="1171699" cy="115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6444" y="2766261"/>
            <a:ext cx="4819650" cy="158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??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56" y="3322254"/>
            <a:ext cx="3533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5307778" y="3992377"/>
            <a:ext cx="5547879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y_hat = a + b*feature_0 + c* feature_1 + d* feature_2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621731" y="1984480"/>
            <a:ext cx="441774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if I tell you that you already know it …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520865" y="4921215"/>
            <a:ext cx="4163177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is the very basic element of a NN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307778" y="3527958"/>
            <a:ext cx="5547879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Remember Logistic Regression?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1EFD8"/>
            </a:gs>
            <a:gs pos="48000">
              <a:srgbClr val="E1EFD8"/>
            </a:gs>
            <a:gs pos="74000">
              <a:srgbClr val="BBD6EE"/>
            </a:gs>
            <a:gs pos="83000">
              <a:srgbClr val="BBD6EE"/>
            </a:gs>
            <a:gs pos="100000">
              <a:srgbClr val="BBD6E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ctrTitle"/>
          </p:nvPr>
        </p:nvSpPr>
        <p:spPr>
          <a:xfrm>
            <a:off x="284884" y="125508"/>
            <a:ext cx="7068817" cy="985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2"/>
                </a:solidFill>
              </a:rPr>
              <a:t>What is a Neural Net</a:t>
            </a:r>
            <a:r>
              <a:rPr b="1" lang="en-US" sz="3200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&amp; How They Work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284884" y="1347535"/>
            <a:ext cx="298770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Mathematical Model  ??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5291506" y="2633631"/>
            <a:ext cx="1704975" cy="1458877"/>
          </a:xfrm>
          <a:prstGeom prst="rect">
            <a:avLst/>
          </a:prstGeom>
          <a:noFill/>
          <a:ln cap="flat" cmpd="sng" w="222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feature_0 =3.88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 _1=0.64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feature_2=-2.78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63" y="2633631"/>
            <a:ext cx="17049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7077208" y="1748105"/>
            <a:ext cx="2601182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Logistic Regression Equation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213357" y="2051934"/>
            <a:ext cx="3273755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simplicity, take one sample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073" y="3141815"/>
            <a:ext cx="16192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3"/>
          <p:cNvCxnSpPr/>
          <p:nvPr/>
        </p:nvCxnSpPr>
        <p:spPr>
          <a:xfrm flipH="1" rot="10800000">
            <a:off x="7147029" y="3716186"/>
            <a:ext cx="2056348" cy="23413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3"/>
          <p:cNvCxnSpPr/>
          <p:nvPr/>
        </p:nvCxnSpPr>
        <p:spPr>
          <a:xfrm>
            <a:off x="7113319" y="3082551"/>
            <a:ext cx="2090058" cy="280518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7077208" y="3521966"/>
            <a:ext cx="2126169" cy="0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23"/>
          <p:cNvSpPr txBox="1"/>
          <p:nvPr/>
        </p:nvSpPr>
        <p:spPr>
          <a:xfrm>
            <a:off x="9353925" y="3291690"/>
            <a:ext cx="1072610" cy="295767"/>
          </a:xfrm>
          <a:prstGeom prst="rect">
            <a:avLst/>
          </a:prstGeom>
          <a:noFill/>
          <a:ln cap="flat" cmpd="sng" w="222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= 0.99 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7353701" y="2934667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7353700" y="3291689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353699" y="3658538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353698" y="2482375"/>
            <a:ext cx="400697" cy="295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>
            <a:off x="7729685" y="2630258"/>
            <a:ext cx="1378689" cy="511556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5764496" y="4962535"/>
            <a:ext cx="566056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Very Simply &amp; Basic Neural Net Structure !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5764496" y="5382804"/>
            <a:ext cx="5660566" cy="464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Neural Nets at an atomic level….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