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8"/>
  </p:notesMasterIdLst>
  <p:handoutMasterIdLst>
    <p:handoutMasterId r:id="rId59"/>
  </p:handoutMasterIdLst>
  <p:sldIdLst>
    <p:sldId id="256" r:id="rId2"/>
    <p:sldId id="277" r:id="rId3"/>
    <p:sldId id="32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9" r:id="rId21"/>
    <p:sldId id="324" r:id="rId22"/>
    <p:sldId id="325" r:id="rId23"/>
    <p:sldId id="299" r:id="rId24"/>
    <p:sldId id="258" r:id="rId25"/>
    <p:sldId id="330" r:id="rId26"/>
    <p:sldId id="259" r:id="rId27"/>
    <p:sldId id="260" r:id="rId28"/>
    <p:sldId id="288" r:id="rId29"/>
    <p:sldId id="261" r:id="rId30"/>
    <p:sldId id="263" r:id="rId31"/>
    <p:sldId id="292" r:id="rId32"/>
    <p:sldId id="265" r:id="rId33"/>
    <p:sldId id="295" r:id="rId34"/>
    <p:sldId id="267" r:id="rId35"/>
    <p:sldId id="289" r:id="rId36"/>
    <p:sldId id="269" r:id="rId37"/>
    <p:sldId id="327" r:id="rId38"/>
    <p:sldId id="300" r:id="rId39"/>
    <p:sldId id="301" r:id="rId40"/>
    <p:sldId id="302" r:id="rId41"/>
    <p:sldId id="303" r:id="rId42"/>
    <p:sldId id="304" r:id="rId43"/>
    <p:sldId id="270" r:id="rId44"/>
    <p:sldId id="271" r:id="rId45"/>
    <p:sldId id="305" r:id="rId46"/>
    <p:sldId id="272" r:id="rId47"/>
    <p:sldId id="273" r:id="rId48"/>
    <p:sldId id="313" r:id="rId49"/>
    <p:sldId id="306" r:id="rId50"/>
    <p:sldId id="274" r:id="rId51"/>
    <p:sldId id="315" r:id="rId52"/>
    <p:sldId id="316" r:id="rId53"/>
    <p:sldId id="276" r:id="rId54"/>
    <p:sldId id="275" r:id="rId55"/>
    <p:sldId id="326" r:id="rId56"/>
    <p:sldId id="307"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0" d="100"/>
          <a:sy n="40" d="100"/>
        </p:scale>
        <p:origin x="732" y="5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4/12/2021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4/12/2021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12/04/2021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12/04/2021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12/04/2021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12/04/2021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12/04/2021</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12/04/2021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12/04/2021</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12/04/2021</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12/04/2021</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12/04/2021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12/04/2021</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12/04/2021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Chapter 6 – Architectural Design</a:t>
            </a:r>
          </a:p>
        </p:txBody>
      </p:sp>
      <p:sp>
        <p:nvSpPr>
          <p:cNvPr id="3" name="Subtitle 2"/>
          <p:cNvSpPr>
            <a:spLocks noGrp="1"/>
          </p:cNvSpPr>
          <p:nvPr>
            <p:ph type="subTitle" idx="1"/>
          </p:nvPr>
        </p:nvSpPr>
        <p:spPr/>
        <p:txBody>
          <a:bodyPr/>
          <a:lstStyle/>
          <a:p>
            <a:r>
              <a:rPr lang="en-US" dirty="0"/>
              <a:t>By Ian </a:t>
            </a:r>
            <a:r>
              <a:rPr lang="en-US" dirty="0" err="1"/>
              <a:t>Sommerville</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12/04/2021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12/04/2021</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12/04/2021</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dirty="0"/>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12/04/2021</a:t>
            </a:fld>
            <a:endParaRPr lang="en-US"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12/04/2021</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12/04/2021</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a:t>Localize critical operations and minimize communications. </a:t>
            </a:r>
          </a:p>
          <a:p>
            <a:pPr lvl="1">
              <a:lnSpc>
                <a:spcPct val="90000"/>
              </a:lnSpc>
            </a:pPr>
            <a:r>
              <a:rPr lang="en-US" sz="2000" dirty="0"/>
              <a:t>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a:t>Localize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12/04/2021</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12/04/2021</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12/04/2021</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b="1" dirty="0"/>
              <a:t>A logical view </a:t>
            </a:r>
            <a:r>
              <a:rPr lang="en-US" dirty="0"/>
              <a:t>focuses,</a:t>
            </a:r>
          </a:p>
          <a:p>
            <a:pPr lvl="1">
              <a:buFont typeface="Wingdings" panose="05000000000000000000" pitchFamily="2" charset="2"/>
              <a:buChar char="§"/>
            </a:pPr>
            <a:r>
              <a:rPr lang="en-US" dirty="0"/>
              <a:t>On achieving functional requirements of a system</a:t>
            </a:r>
          </a:p>
          <a:p>
            <a:pPr lvl="1">
              <a:buFont typeface="Wingdings" panose="05000000000000000000" pitchFamily="2" charset="2"/>
              <a:buChar char="§"/>
            </a:pPr>
            <a:r>
              <a:rPr lang="en-US" dirty="0"/>
              <a:t>Services of the system</a:t>
            </a:r>
          </a:p>
          <a:p>
            <a:pPr lvl="1">
              <a:buFont typeface="Wingdings" panose="05000000000000000000" pitchFamily="2" charset="2"/>
              <a:buChar char="§"/>
            </a:pPr>
            <a:r>
              <a:rPr lang="en-US" dirty="0"/>
              <a:t>The key abstractions in the system as objects or object classes. </a:t>
            </a:r>
            <a:endParaRPr lang="en-GB" dirty="0"/>
          </a:p>
          <a:p>
            <a:r>
              <a:rPr lang="en-US" b="1" dirty="0"/>
              <a:t>A process view</a:t>
            </a:r>
            <a:r>
              <a:rPr lang="en-US" dirty="0"/>
              <a:t>, which shows how, at run-time, the system is composed of interacting processes. Like sequence diagram and activity diagram.</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12/04/2021</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12/04/2021</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b="1" dirty="0"/>
              <a:t>A development view</a:t>
            </a:r>
            <a:r>
              <a:rPr lang="en-US" dirty="0"/>
              <a:t>, which shows how the software is decomposed for development.</a:t>
            </a:r>
            <a:endParaRPr lang="en-GB" dirty="0"/>
          </a:p>
          <a:p>
            <a:r>
              <a:rPr lang="en-US" b="1" dirty="0"/>
              <a:t>A physical view, </a:t>
            </a:r>
            <a:r>
              <a:rPr lang="en-US" dirty="0"/>
              <a:t>which shows the system hardware and how software components are distributed across the processors in the system.</a:t>
            </a:r>
          </a:p>
          <a:p>
            <a:r>
              <a:rPr lang="en-US" dirty="0"/>
              <a:t>Related using use cases or scenarios (+1) </a:t>
            </a:r>
            <a:endParaRPr lang="en-GB" dirty="0"/>
          </a:p>
          <a:p>
            <a:pPr marL="0" indent="0">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12/04/2021</a:t>
            </a:fld>
            <a:endParaRPr lang="en-US" dirty="0"/>
          </a:p>
        </p:txBody>
      </p:sp>
    </p:spTree>
    <p:extLst>
      <p:ext uri="{BB962C8B-B14F-4D97-AF65-F5344CB8AC3E}">
        <p14:creationId xmlns:p14="http://schemas.microsoft.com/office/powerpoint/2010/main" val="19754218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pPr marL="0" indent="0">
              <a:buNone/>
            </a:pPr>
            <a:endParaRPr lang="en-US" dirty="0"/>
          </a:p>
        </p:txBody>
      </p:sp>
      <p:sp>
        <p:nvSpPr>
          <p:cNvPr id="4" name="Footer Placeholder 3"/>
          <p:cNvSpPr>
            <a:spLocks noGrp="1"/>
          </p:cNvSpPr>
          <p:nvPr>
            <p:ph type="ftr" sz="quarter" idx="11"/>
          </p:nvPr>
        </p:nvSpPr>
        <p:spPr>
          <a:xfrm>
            <a:off x="3124200" y="6308726"/>
            <a:ext cx="2895600" cy="412750"/>
          </a:xfrm>
        </p:spPr>
        <p:txBody>
          <a:bodyPr/>
          <a:lstStyle/>
          <a:p>
            <a:r>
              <a:rPr lang="en-US" dirty="0"/>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12/04/2021</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12/04/2021</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12/04/2021</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12/04/2021</a:t>
            </a:fld>
            <a:endParaRPr lang="en-US"/>
          </a:p>
        </p:txBody>
      </p:sp>
      <p:sp>
        <p:nvSpPr>
          <p:cNvPr id="8" name="TextBox 7"/>
          <p:cNvSpPr txBox="1"/>
          <p:nvPr/>
        </p:nvSpPr>
        <p:spPr>
          <a:xfrm>
            <a:off x="457200" y="1943100"/>
            <a:ext cx="7666892"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354586" y="1723961"/>
            <a:ext cx="8434827" cy="4434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12/04/2021</a:t>
            </a:fld>
            <a:endParaRPr lang="en-US"/>
          </a:p>
        </p:txBody>
      </p:sp>
      <p:sp>
        <p:nvSpPr>
          <p:cNvPr id="8" name="TextBox 7"/>
          <p:cNvSpPr txBox="1"/>
          <p:nvPr/>
        </p:nvSpPr>
        <p:spPr>
          <a:xfrm>
            <a:off x="149469" y="1106444"/>
            <a:ext cx="7666892"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sp>
        <p:nvSpPr>
          <p:cNvPr id="4" name="Rectangle 3"/>
          <p:cNvSpPr/>
          <p:nvPr/>
        </p:nvSpPr>
        <p:spPr>
          <a:xfrm>
            <a:off x="293443" y="1603113"/>
            <a:ext cx="7640514" cy="646331"/>
          </a:xfrm>
          <a:prstGeom prst="rect">
            <a:avLst/>
          </a:prstGeom>
        </p:spPr>
        <p:txBody>
          <a:bodyPr wrap="square">
            <a:spAutoFit/>
          </a:bodyPr>
          <a:lstStyle/>
          <a:p>
            <a:r>
              <a:rPr lang="en-US" dirty="0"/>
              <a:t>The goal of this pattern is to split a large application into specific section that has its own purpose.</a:t>
            </a:r>
          </a:p>
        </p:txBody>
      </p:sp>
      <p:pic>
        <p:nvPicPr>
          <p:cNvPr id="7" name="Picture 6"/>
          <p:cNvPicPr>
            <a:picLocks noChangeAspect="1"/>
          </p:cNvPicPr>
          <p:nvPr/>
        </p:nvPicPr>
        <p:blipFill>
          <a:blip r:embed="rId2"/>
          <a:stretch>
            <a:fillRect/>
          </a:stretch>
        </p:blipFill>
        <p:spPr>
          <a:xfrm>
            <a:off x="293443" y="2306773"/>
            <a:ext cx="8267467" cy="43683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836118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12/04/2021</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12/04/2021</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7293232" cy="1143000"/>
          </a:xfrm>
        </p:spPr>
        <p:txBody>
          <a:bodyPr wrap="square" lIns="90487" tIns="44450" rIns="90487" bIns="44450" anchor="ctr">
            <a:normAutofit/>
          </a:bodyPr>
          <a:lstStyle/>
          <a:p>
            <a:r>
              <a:rPr lang="en-GB" dirty="0"/>
              <a:t>Layered architecture</a:t>
            </a:r>
          </a:p>
        </p:txBody>
      </p:sp>
      <p:pic>
        <p:nvPicPr>
          <p:cNvPr id="1026" name="Picture 2" descr="User interaction layer, functionality layer, business rules layer, application core layer, database layer">
            <a:extLst>
              <a:ext uri="{FF2B5EF4-FFF2-40B4-BE49-F238E27FC236}">
                <a16:creationId xmlns:a16="http://schemas.microsoft.com/office/drawing/2014/main" id="{609A7F9E-09A0-444C-8999-6AF82609D4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15912" y="1600200"/>
            <a:ext cx="6512176"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457200" y="6356350"/>
            <a:ext cx="2133600" cy="365125"/>
          </a:xfrm>
        </p:spPr>
        <p:txBody>
          <a:bodyPr anchor="ctr">
            <a:normAutofit/>
          </a:bodyPr>
          <a:lstStyle/>
          <a:p>
            <a:pPr>
              <a:spcAft>
                <a:spcPts val="600"/>
              </a:spcAft>
            </a:pPr>
            <a:fld id="{671AD420-8029-344A-9A64-C4ADDEF11B35}" type="datetime1">
              <a:rPr lang="en-GB" smtClean="0"/>
              <a:pPr>
                <a:spcAft>
                  <a:spcPts val="600"/>
                </a:spcAft>
              </a:pPr>
              <a:t>12/04/2021</a:t>
            </a:fld>
            <a:endParaRPr lang="en-US"/>
          </a:p>
        </p:txBody>
      </p:sp>
      <p:sp>
        <p:nvSpPr>
          <p:cNvPr id="5" name="Footer Placeholder 4"/>
          <p:cNvSpPr>
            <a:spLocks noGrp="1"/>
          </p:cNvSpPr>
          <p:nvPr>
            <p:ph type="ftr" sz="quarter" idx="11"/>
          </p:nvPr>
        </p:nvSpPr>
        <p:spPr>
          <a:xfrm>
            <a:off x="3124200" y="6356350"/>
            <a:ext cx="2895600" cy="365125"/>
          </a:xfrm>
        </p:spPr>
        <p:txBody>
          <a:bodyPr anchor="ctr">
            <a:normAutofit/>
          </a:bodyPr>
          <a:lstStyle/>
          <a:p>
            <a:pPr>
              <a:spcAft>
                <a:spcPts val="600"/>
              </a:spcAft>
            </a:pPr>
            <a:r>
              <a:rPr lang="en-US"/>
              <a:t>Chapter 6 Architectural Design</a:t>
            </a:r>
          </a:p>
        </p:txBody>
      </p:sp>
      <p:sp>
        <p:nvSpPr>
          <p:cNvPr id="4" name="Slide Number Placeholder 3"/>
          <p:cNvSpPr>
            <a:spLocks noGrp="1"/>
          </p:cNvSpPr>
          <p:nvPr>
            <p:ph type="sldNum" sz="quarter" idx="12"/>
          </p:nvPr>
        </p:nvSpPr>
        <p:spPr>
          <a:xfrm>
            <a:off x="6553200" y="6356350"/>
            <a:ext cx="2133600" cy="365125"/>
          </a:xfrm>
        </p:spPr>
        <p:txBody>
          <a:bodyPr anchor="ctr">
            <a:normAutofit/>
          </a:bodyPr>
          <a:lstStyle/>
          <a:p>
            <a:pPr>
              <a:spcAft>
                <a:spcPts val="600"/>
              </a:spcAft>
            </a:pPr>
            <a:fld id="{EC33B370-F672-B743-B3AF-248A63C17270}" type="slidenum">
              <a:rPr lang="en-US" smtClean="0"/>
              <a:pPr>
                <a:spcAft>
                  <a:spcPts val="600"/>
                </a:spcAft>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vert="horz" wrap="square" lIns="91440" tIns="45720" rIns="91440" bIns="45720" numCol="1" anchor="ctr" anchorCtr="0" compatLnSpc="1">
            <a:prstTxWarp prst="textNoShape">
              <a:avLst/>
            </a:prstTxWarp>
            <a:normAutofit/>
          </a:bodyPr>
          <a:lstStyle/>
          <a:p>
            <a:r>
              <a:rPr lang="en-US" dirty="0"/>
              <a:t>The Layered architecture pattern</a:t>
            </a:r>
            <a:r>
              <a:rPr lang="en-GB" dirty="0"/>
              <a:t> </a:t>
            </a:r>
            <a:endParaRPr lang="en-US" dirty="0"/>
          </a:p>
        </p:txBody>
      </p:sp>
      <p:sp>
        <p:nvSpPr>
          <p:cNvPr id="9" name="Rectangle 8">
            <a:extLst>
              <a:ext uri="{FF2B5EF4-FFF2-40B4-BE49-F238E27FC236}">
                <a16:creationId xmlns:a16="http://schemas.microsoft.com/office/drawing/2014/main" id="{AF2B96C9-199F-4B86-B069-A445CA1D749D}"/>
              </a:ext>
            </a:extLst>
          </p:cNvPr>
          <p:cNvSpPr/>
          <p:nvPr/>
        </p:nvSpPr>
        <p:spPr>
          <a:xfrm>
            <a:off x="457200" y="1600200"/>
            <a:ext cx="8229600" cy="4525963"/>
          </a:xfrm>
          <a:prstGeom prst="rect">
            <a:avLst/>
          </a:prstGeom>
        </p:spPr>
        <p:txBody>
          <a:bodyPr>
            <a:normAutofit fontScale="92500" lnSpcReduction="10000"/>
          </a:bodyPr>
          <a:lstStyle/>
          <a:p>
            <a:pPr fontAlgn="base">
              <a:lnSpc>
                <a:spcPct val="90000"/>
              </a:lnSpc>
              <a:spcBef>
                <a:spcPct val="20000"/>
              </a:spcBef>
              <a:spcAft>
                <a:spcPct val="0"/>
              </a:spcAft>
              <a:buFont typeface="Arial" charset="0"/>
            </a:pPr>
            <a:r>
              <a:rPr lang="en-US" dirty="0">
                <a:solidFill>
                  <a:srgbClr val="46424D"/>
                </a:solidFill>
                <a:latin typeface="Arial"/>
                <a:ea typeface="ＭＳ Ｐゴシック" charset="-128"/>
                <a:cs typeface="Arial"/>
              </a:rPr>
              <a:t>As you can see in the diagram above, a standard layered architecture has  five parts:</a:t>
            </a:r>
          </a:p>
          <a:p>
            <a:pPr fontAlgn="base">
              <a:lnSpc>
                <a:spcPct val="90000"/>
              </a:lnSpc>
              <a:spcBef>
                <a:spcPct val="20000"/>
              </a:spcBef>
              <a:spcAft>
                <a:spcPct val="0"/>
              </a:spcAft>
              <a:buFont typeface="Arial" charset="0"/>
              <a:buChar char="•"/>
            </a:pPr>
            <a:r>
              <a:rPr lang="en-US" b="1" dirty="0">
                <a:solidFill>
                  <a:srgbClr val="46424D"/>
                </a:solidFill>
                <a:latin typeface="Arial"/>
                <a:ea typeface="ＭＳ Ｐゴシック" charset="-128"/>
                <a:cs typeface="Arial"/>
              </a:rPr>
              <a:t>User interaction layer:</a:t>
            </a:r>
            <a:r>
              <a:rPr lang="en-US" dirty="0">
                <a:solidFill>
                  <a:srgbClr val="46424D"/>
                </a:solidFill>
                <a:latin typeface="Arial"/>
                <a:ea typeface="ＭＳ Ｐゴシック" charset="-128"/>
                <a:cs typeface="Arial"/>
              </a:rPr>
              <a:t> This is the layer that interacts with users through screens, forms, menus, reports, etc. It is the most visible layer of the application. It defines how the application looks.  </a:t>
            </a:r>
          </a:p>
          <a:p>
            <a:pPr fontAlgn="base">
              <a:lnSpc>
                <a:spcPct val="90000"/>
              </a:lnSpc>
              <a:spcBef>
                <a:spcPct val="20000"/>
              </a:spcBef>
              <a:spcAft>
                <a:spcPct val="0"/>
              </a:spcAft>
              <a:buFont typeface="Arial" charset="0"/>
              <a:buChar char="•"/>
            </a:pPr>
            <a:r>
              <a:rPr lang="en-US" b="1" dirty="0">
                <a:solidFill>
                  <a:srgbClr val="46424D"/>
                </a:solidFill>
                <a:latin typeface="Arial"/>
                <a:ea typeface="ＭＳ Ｐゴシック" charset="-128"/>
                <a:cs typeface="Arial"/>
              </a:rPr>
              <a:t>Functionality layer:</a:t>
            </a:r>
            <a:r>
              <a:rPr lang="en-US" dirty="0">
                <a:solidFill>
                  <a:srgbClr val="46424D"/>
                </a:solidFill>
                <a:latin typeface="Arial"/>
                <a:ea typeface="ＭＳ Ｐゴシック" charset="-128"/>
                <a:cs typeface="Arial"/>
              </a:rPr>
              <a:t> This is the layer that presents the functions, methods, and procedures of the system based on the business rules layer. It determines how the pull-down menus work, how the buttons work, and how the system navigates through screens.</a:t>
            </a:r>
          </a:p>
          <a:p>
            <a:pPr fontAlgn="base">
              <a:lnSpc>
                <a:spcPct val="90000"/>
              </a:lnSpc>
              <a:spcBef>
                <a:spcPct val="20000"/>
              </a:spcBef>
              <a:spcAft>
                <a:spcPct val="0"/>
              </a:spcAft>
              <a:buFont typeface="Arial" charset="0"/>
              <a:buChar char="•"/>
            </a:pPr>
            <a:r>
              <a:rPr lang="en-US" b="1" dirty="0">
                <a:solidFill>
                  <a:srgbClr val="46424D"/>
                </a:solidFill>
                <a:latin typeface="Arial"/>
                <a:ea typeface="ＭＳ Ｐゴシック" charset="-128"/>
                <a:cs typeface="Arial"/>
              </a:rPr>
              <a:t>Business rules layer:</a:t>
            </a:r>
            <a:r>
              <a:rPr lang="en-US" dirty="0">
                <a:solidFill>
                  <a:srgbClr val="46424D"/>
                </a:solidFill>
                <a:latin typeface="Arial"/>
                <a:ea typeface="ＭＳ Ｐゴシック" charset="-128"/>
                <a:cs typeface="Arial"/>
              </a:rPr>
              <a:t> This layer contains rules that determine the behavior of the whole application, such as, “If an invoice is printed, then send an email to the customer, select all items sold, and decrease their stock in the stock management module.” </a:t>
            </a:r>
          </a:p>
          <a:p>
            <a:pPr fontAlgn="base">
              <a:lnSpc>
                <a:spcPct val="90000"/>
              </a:lnSpc>
              <a:spcBef>
                <a:spcPct val="20000"/>
              </a:spcBef>
              <a:spcAft>
                <a:spcPct val="0"/>
              </a:spcAft>
              <a:buFont typeface="Arial" charset="0"/>
              <a:buChar char="•"/>
            </a:pPr>
            <a:r>
              <a:rPr lang="en-US" b="1" dirty="0">
                <a:solidFill>
                  <a:srgbClr val="46424D"/>
                </a:solidFill>
                <a:latin typeface="Arial"/>
                <a:ea typeface="ＭＳ Ｐゴシック" charset="-128"/>
                <a:cs typeface="Arial"/>
              </a:rPr>
              <a:t>Application core layer:</a:t>
            </a:r>
            <a:r>
              <a:rPr lang="en-US" dirty="0">
                <a:solidFill>
                  <a:srgbClr val="46424D"/>
                </a:solidFill>
                <a:latin typeface="Arial"/>
                <a:ea typeface="ＭＳ Ｐゴシック" charset="-128"/>
                <a:cs typeface="Arial"/>
              </a:rPr>
              <a:t> This server contains the main programs, code definitions, and basic functions of the application. Programmers work in this layer most of the time. </a:t>
            </a:r>
          </a:p>
          <a:p>
            <a:pPr fontAlgn="base">
              <a:lnSpc>
                <a:spcPct val="90000"/>
              </a:lnSpc>
              <a:spcBef>
                <a:spcPct val="20000"/>
              </a:spcBef>
              <a:spcAft>
                <a:spcPct val="0"/>
              </a:spcAft>
              <a:buFont typeface="Arial" charset="0"/>
              <a:buChar char="•"/>
            </a:pPr>
            <a:r>
              <a:rPr lang="en-US" b="1" dirty="0">
                <a:solidFill>
                  <a:srgbClr val="46424D"/>
                </a:solidFill>
                <a:latin typeface="Arial"/>
                <a:ea typeface="ＭＳ Ｐゴシック" charset="-128"/>
                <a:cs typeface="Arial"/>
              </a:rPr>
              <a:t>Database layer:</a:t>
            </a:r>
            <a:r>
              <a:rPr lang="en-US" dirty="0">
                <a:solidFill>
                  <a:srgbClr val="46424D"/>
                </a:solidFill>
                <a:latin typeface="Arial"/>
                <a:ea typeface="ＭＳ Ｐゴシック" charset="-128"/>
                <a:cs typeface="Arial"/>
              </a:rPr>
              <a:t> This layer contains the tables, indexes, and data managed by the application. Searches and insert/delete/update operations are executed here. </a:t>
            </a:r>
            <a:endParaRPr lang="en-US" b="0" i="0" dirty="0">
              <a:solidFill>
                <a:srgbClr val="46424D"/>
              </a:solidFill>
              <a:effectLst/>
              <a:latin typeface="Arial"/>
              <a:ea typeface="ＭＳ Ｐゴシック" charset="-128"/>
              <a:cs typeface="Arial"/>
            </a:endParaRPr>
          </a:p>
        </p:txBody>
      </p:sp>
      <p:sp>
        <p:nvSpPr>
          <p:cNvPr id="3" name="Date Placeholder 2"/>
          <p:cNvSpPr>
            <a:spLocks noGrp="1"/>
          </p:cNvSpPr>
          <p:nvPr>
            <p:ph type="dt" sz="half" idx="10"/>
          </p:nvPr>
        </p:nvSpPr>
        <p:spPr>
          <a:xfrm>
            <a:off x="457200" y="6356350"/>
            <a:ext cx="2133600" cy="365125"/>
          </a:xfrm>
        </p:spPr>
        <p:txBody>
          <a:bodyPr vert="horz" lIns="91440" tIns="45720" rIns="91440" bIns="45720" rtlCol="0" anchor="ctr">
            <a:normAutofit/>
          </a:bodyPr>
          <a:lstStyle/>
          <a:p>
            <a:pPr>
              <a:spcAft>
                <a:spcPts val="600"/>
              </a:spcAft>
            </a:pPr>
            <a:fld id="{7579E7B3-2680-844A-ABFE-0A9126E84481}" type="datetime1">
              <a:rPr lang="en-GB" smtClean="0"/>
              <a:pPr>
                <a:spcAft>
                  <a:spcPts val="600"/>
                </a:spcAft>
              </a:pPr>
              <a:t>12/04/2021</a:t>
            </a:fld>
            <a:endParaRPr lang="en-US"/>
          </a:p>
        </p:txBody>
      </p:sp>
      <p:sp>
        <p:nvSpPr>
          <p:cNvPr id="6" name="Footer Placeholder 5"/>
          <p:cNvSpPr>
            <a:spLocks noGrp="1"/>
          </p:cNvSpPr>
          <p:nvPr>
            <p:ph type="ftr" sz="quarter" idx="11"/>
          </p:nvPr>
        </p:nvSpPr>
        <p:spPr>
          <a:xfrm>
            <a:off x="3124200" y="6356350"/>
            <a:ext cx="2895600" cy="365125"/>
          </a:xfrm>
        </p:spPr>
        <p:txBody>
          <a:bodyPr vert="horz" lIns="91440" tIns="45720" rIns="91440" bIns="45720" rtlCol="0" anchor="ctr">
            <a:normAutofit/>
          </a:bodyPr>
          <a:lstStyle/>
          <a:p>
            <a:pPr>
              <a:spcAft>
                <a:spcPts val="600"/>
              </a:spcAft>
            </a:pPr>
            <a:r>
              <a:rPr lang="en-US" kern="1200">
                <a:latin typeface="+mn-lt"/>
                <a:ea typeface="+mn-ea"/>
                <a:cs typeface="+mn-cs"/>
              </a:rPr>
              <a:t>Chapter 6 Architectural Design</a:t>
            </a:r>
          </a:p>
        </p:txBody>
      </p:sp>
      <p:sp>
        <p:nvSpPr>
          <p:cNvPr id="5" name="Slide Number Placeholder 4"/>
          <p:cNvSpPr>
            <a:spLocks noGrp="1"/>
          </p:cNvSpPr>
          <p:nvPr>
            <p:ph type="sldNum" sz="quarter" idx="12"/>
          </p:nvPr>
        </p:nvSpPr>
        <p:spPr>
          <a:xfrm>
            <a:off x="6553200" y="6356350"/>
            <a:ext cx="2133600" cy="365125"/>
          </a:xfrm>
        </p:spPr>
        <p:txBody>
          <a:bodyPr vert="horz" lIns="91440" tIns="45720" rIns="91440" bIns="45720" rtlCol="0" anchor="ctr">
            <a:normAutofit/>
          </a:bodyPr>
          <a:lstStyle/>
          <a:p>
            <a:pPr>
              <a:spcAft>
                <a:spcPts val="600"/>
              </a:spcAft>
            </a:pPr>
            <a:fld id="{EC33B370-F672-B743-B3AF-248A63C17270}" type="slidenum">
              <a:rPr lang="en-US" smtClean="0"/>
              <a:pPr>
                <a:spcAft>
                  <a:spcPts val="600"/>
                </a:spcAft>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Software architecture:</a:t>
            </a:r>
          </a:p>
        </p:txBody>
      </p:sp>
      <p:sp>
        <p:nvSpPr>
          <p:cNvPr id="3" name="Content Placeholder 2"/>
          <p:cNvSpPr>
            <a:spLocks noGrp="1"/>
          </p:cNvSpPr>
          <p:nvPr>
            <p:ph idx="1"/>
          </p:nvPr>
        </p:nvSpPr>
        <p:spPr/>
        <p:txBody>
          <a:bodyPr/>
          <a:lstStyle/>
          <a:p>
            <a:r>
              <a:rPr lang="en-US" sz="2000" dirty="0"/>
              <a:t>Software architecture </a:t>
            </a:r>
            <a:r>
              <a:rPr lang="en-US" sz="2000" b="1" dirty="0"/>
              <a:t>is the fundamental design of the entire software system. </a:t>
            </a:r>
          </a:p>
          <a:p>
            <a:r>
              <a:rPr lang="en-US" sz="2000" dirty="0"/>
              <a:t>It defines </a:t>
            </a:r>
            <a:r>
              <a:rPr lang="en-US" sz="2000" b="1" dirty="0"/>
              <a:t>what elements are included in the system,</a:t>
            </a:r>
            <a:r>
              <a:rPr lang="en-US" sz="2000" dirty="0"/>
              <a:t> </a:t>
            </a:r>
          </a:p>
          <a:p>
            <a:r>
              <a:rPr lang="en-US" sz="2000" dirty="0"/>
              <a:t>what </a:t>
            </a:r>
            <a:r>
              <a:rPr lang="en-US" sz="2000" b="1" dirty="0"/>
              <a:t>function each element has</a:t>
            </a:r>
            <a:r>
              <a:rPr lang="en-US" sz="2000" dirty="0"/>
              <a:t>, </a:t>
            </a:r>
          </a:p>
          <a:p>
            <a:r>
              <a:rPr lang="en-US" sz="2000" dirty="0"/>
              <a:t>and how each </a:t>
            </a:r>
            <a:r>
              <a:rPr lang="en-US" sz="2000" b="1" dirty="0"/>
              <a:t>element relates to one another</a:t>
            </a:r>
            <a:r>
              <a:rPr lang="en-US" sz="2000" dirty="0"/>
              <a:t>. </a:t>
            </a:r>
          </a:p>
          <a:p>
            <a:r>
              <a:rPr lang="en-US" sz="2000" b="1" dirty="0"/>
              <a:t>In short, </a:t>
            </a:r>
            <a:r>
              <a:rPr lang="en-US" sz="2000" dirty="0"/>
              <a:t>it is the big picture or overall structure of the whole system, </a:t>
            </a:r>
          </a:p>
          <a:p>
            <a:r>
              <a:rPr lang="en-US" sz="2000" dirty="0"/>
              <a:t>how </a:t>
            </a:r>
            <a:r>
              <a:rPr lang="en-US" sz="2000" b="1" dirty="0"/>
              <a:t>everything works together. </a:t>
            </a:r>
          </a:p>
          <a:p>
            <a:pPr marL="0" indent="0" algn="ctr">
              <a:buNone/>
            </a:pPr>
            <a:r>
              <a:rPr lang="en-US" b="1" dirty="0"/>
              <a:t>Let's compare this to designing a skyscraper</a:t>
            </a:r>
          </a:p>
          <a:p>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t>12/04/2021</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3</a:t>
            </a:fld>
            <a:endParaRPr lang="en-US"/>
          </a:p>
        </p:txBody>
      </p:sp>
    </p:spTree>
    <p:extLst>
      <p:ext uri="{BB962C8B-B14F-4D97-AF65-F5344CB8AC3E}">
        <p14:creationId xmlns:p14="http://schemas.microsoft.com/office/powerpoint/2010/main" val="62687215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12/04/2021</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marL="0" indent="0">
              <a:lnSpc>
                <a:spcPct val="90000"/>
              </a:lnSpc>
              <a:buNone/>
            </a:pPr>
            <a:r>
              <a:rPr lang="en-US" dirty="0"/>
              <a:t>Data is stored in a central shared repository. </a:t>
            </a:r>
          </a:p>
          <a:p>
            <a:pPr marL="0" indent="0">
              <a:lnSpc>
                <a:spcPct val="90000"/>
              </a:lnSpc>
              <a:buNone/>
            </a:pPr>
            <a:r>
              <a:rPr lang="en-US" dirty="0"/>
              <a:t>• Components interact through the repository only. </a:t>
            </a:r>
          </a:p>
          <a:p>
            <a:pPr marL="0" indent="0">
              <a:lnSpc>
                <a:spcPct val="90000"/>
              </a:lnSpc>
              <a:buNone/>
            </a:pPr>
            <a:r>
              <a:rPr lang="en-US" dirty="0"/>
              <a:t>• Suited to applications whose data is generated by one component and used by another.</a:t>
            </a:r>
          </a:p>
          <a:p>
            <a:pPr marL="0" indent="0">
              <a:lnSpc>
                <a:spcPct val="90000"/>
              </a:lnSpc>
              <a:buNone/>
            </a:pPr>
            <a:r>
              <a:rPr lang="en-US" dirty="0"/>
              <a:t> • Advantages: -</a:t>
            </a:r>
          </a:p>
          <a:p>
            <a:pPr marL="0" indent="0">
              <a:lnSpc>
                <a:spcPct val="90000"/>
              </a:lnSpc>
              <a:buNone/>
            </a:pPr>
            <a:r>
              <a:rPr lang="en-US" dirty="0"/>
              <a:t> Components are independent/separate.</a:t>
            </a:r>
          </a:p>
          <a:p>
            <a:pPr marL="0" indent="0">
              <a:lnSpc>
                <a:spcPct val="90000"/>
              </a:lnSpc>
              <a:buNone/>
            </a:pPr>
            <a:r>
              <a:rPr lang="en-US" dirty="0"/>
              <a:t>Changes to data are automatically available to other components. </a:t>
            </a:r>
          </a:p>
          <a:p>
            <a:pPr marL="0" indent="0">
              <a:lnSpc>
                <a:spcPct val="90000"/>
              </a:lnSpc>
              <a:buNone/>
            </a:pPr>
            <a:r>
              <a:rPr lang="en-US" dirty="0"/>
              <a:t>• Communication between components may be inefficient</a:t>
            </a:r>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12/04/2021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12/04/2021</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7293232" cy="1143000"/>
          </a:xfrm>
        </p:spPr>
        <p:txBody>
          <a:bodyPr wrap="square" lIns="90487" tIns="44450" rIns="90487" bIns="44450" anchor="ctr">
            <a:normAutofit/>
          </a:bodyPr>
          <a:lstStyle/>
          <a:p>
            <a:r>
              <a:rPr lang="en-GB" dirty="0"/>
              <a:t>Client-server architecture</a:t>
            </a:r>
          </a:p>
        </p:txBody>
      </p:sp>
      <p:sp>
        <p:nvSpPr>
          <p:cNvPr id="2" name="Date Placeholder 1"/>
          <p:cNvSpPr>
            <a:spLocks noGrp="1"/>
          </p:cNvSpPr>
          <p:nvPr>
            <p:ph type="dt" sz="half" idx="10"/>
          </p:nvPr>
        </p:nvSpPr>
        <p:spPr>
          <a:xfrm>
            <a:off x="457200" y="6356350"/>
            <a:ext cx="2133600" cy="365125"/>
          </a:xfrm>
        </p:spPr>
        <p:txBody>
          <a:bodyPr anchor="ctr">
            <a:normAutofit/>
          </a:bodyPr>
          <a:lstStyle/>
          <a:p>
            <a:pPr>
              <a:spcAft>
                <a:spcPts val="600"/>
              </a:spcAft>
            </a:pPr>
            <a:fld id="{A6DACA6E-3D7C-8343-BB5B-4B9793CA0A9B}" type="datetime1">
              <a:rPr lang="en-GB" smtClean="0"/>
              <a:pPr>
                <a:spcAft>
                  <a:spcPts val="600"/>
                </a:spcAft>
              </a:pPr>
              <a:t>12/04/2021</a:t>
            </a:fld>
            <a:endParaRPr lang="en-US"/>
          </a:p>
        </p:txBody>
      </p:sp>
      <p:sp>
        <p:nvSpPr>
          <p:cNvPr id="5" name="Footer Placeholder 4"/>
          <p:cNvSpPr>
            <a:spLocks noGrp="1"/>
          </p:cNvSpPr>
          <p:nvPr>
            <p:ph type="ftr" sz="quarter" idx="11"/>
          </p:nvPr>
        </p:nvSpPr>
        <p:spPr>
          <a:xfrm>
            <a:off x="3124200" y="6356350"/>
            <a:ext cx="2895600" cy="365125"/>
          </a:xfrm>
        </p:spPr>
        <p:txBody>
          <a:bodyPr anchor="ctr">
            <a:normAutofit/>
          </a:bodyPr>
          <a:lstStyle/>
          <a:p>
            <a:pPr>
              <a:spcAft>
                <a:spcPts val="600"/>
              </a:spcAft>
            </a:pPr>
            <a:r>
              <a:rPr lang="en-US"/>
              <a:t>Chapter 6 Architectural Design</a:t>
            </a:r>
          </a:p>
        </p:txBody>
      </p:sp>
      <p:sp>
        <p:nvSpPr>
          <p:cNvPr id="4" name="Slide Number Placeholder 3"/>
          <p:cNvSpPr>
            <a:spLocks noGrp="1"/>
          </p:cNvSpPr>
          <p:nvPr>
            <p:ph type="sldNum" sz="quarter" idx="12"/>
          </p:nvPr>
        </p:nvSpPr>
        <p:spPr>
          <a:xfrm>
            <a:off x="6553200" y="6356350"/>
            <a:ext cx="2133600" cy="365125"/>
          </a:xfrm>
        </p:spPr>
        <p:txBody>
          <a:bodyPr anchor="ctr">
            <a:normAutofit/>
          </a:bodyPr>
          <a:lstStyle/>
          <a:p>
            <a:pPr>
              <a:spcAft>
                <a:spcPts val="600"/>
              </a:spcAft>
            </a:pPr>
            <a:fld id="{EC33B370-F672-B743-B3AF-248A63C17270}" type="slidenum">
              <a:rPr lang="en-US" smtClean="0"/>
              <a:pPr>
                <a:spcAft>
                  <a:spcPts val="600"/>
                </a:spcAft>
              </a:pPr>
              <a:t>33</a:t>
            </a:fld>
            <a:endParaRPr lang="en-US"/>
          </a:p>
        </p:txBody>
      </p:sp>
      <p:sp>
        <p:nvSpPr>
          <p:cNvPr id="7" name="Rectangle 6">
            <a:extLst>
              <a:ext uri="{FF2B5EF4-FFF2-40B4-BE49-F238E27FC236}">
                <a16:creationId xmlns:a16="http://schemas.microsoft.com/office/drawing/2014/main" id="{7E92C8FE-061A-4EB7-A57A-380F6D7EB7C3}"/>
              </a:ext>
            </a:extLst>
          </p:cNvPr>
          <p:cNvSpPr/>
          <p:nvPr/>
        </p:nvSpPr>
        <p:spPr>
          <a:xfrm>
            <a:off x="281355" y="1702191"/>
            <a:ext cx="8257734" cy="4093428"/>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Montserrat"/>
              </a:rPr>
              <a:t>Front-End:</a:t>
            </a:r>
            <a:r>
              <a:rPr lang="en-US" sz="2000" dirty="0">
                <a:solidFill>
                  <a:srgbClr val="000000"/>
                </a:solidFill>
                <a:latin typeface="Montserrat"/>
              </a:rPr>
              <a:t> This is the piece of software that interacts with users, even if they are on different platforms with different technologies. Any front-end module in a client-server architecture is designed to interact with all existing devices on the market. This level contains the login screens, menus, data screens.</a:t>
            </a:r>
          </a:p>
          <a:p>
            <a:endParaRPr lang="en-US" sz="2000" dirty="0">
              <a:solidFill>
                <a:srgbClr val="000000"/>
              </a:solidFill>
              <a:latin typeface="Montserrat"/>
            </a:endParaRPr>
          </a:p>
          <a:p>
            <a:pPr>
              <a:buFont typeface="Arial" panose="020B0604020202020204" pitchFamily="34" charset="0"/>
              <a:buChar char="•"/>
            </a:pPr>
            <a:r>
              <a:rPr lang="en-US" sz="2000" b="1" dirty="0">
                <a:solidFill>
                  <a:srgbClr val="000000"/>
                </a:solidFill>
                <a:latin typeface="Montserrat"/>
              </a:rPr>
              <a:t>Application server:</a:t>
            </a:r>
            <a:r>
              <a:rPr lang="en-US" sz="2000" dirty="0">
                <a:solidFill>
                  <a:srgbClr val="000000"/>
                </a:solidFill>
                <a:latin typeface="Montserrat"/>
              </a:rPr>
              <a:t> This is the server where the software modules of the application are installed. It connects to the database (called back-end) and interacts with users (called front-end). The application server is like the waiter on our restaurant example.</a:t>
            </a:r>
          </a:p>
          <a:p>
            <a:endParaRPr lang="en-US" sz="2000" dirty="0">
              <a:solidFill>
                <a:srgbClr val="000000"/>
              </a:solidFill>
              <a:latin typeface="Montserrat"/>
            </a:endParaRPr>
          </a:p>
          <a:p>
            <a:pPr>
              <a:buFont typeface="Arial" panose="020B0604020202020204" pitchFamily="34" charset="0"/>
              <a:buChar char="•"/>
            </a:pPr>
            <a:r>
              <a:rPr lang="en-US" sz="2000" b="1" dirty="0">
                <a:solidFill>
                  <a:srgbClr val="000000"/>
                </a:solidFill>
                <a:latin typeface="Montserrat"/>
              </a:rPr>
              <a:t>Database server:</a:t>
            </a:r>
            <a:r>
              <a:rPr lang="en-US" sz="2000" dirty="0">
                <a:solidFill>
                  <a:srgbClr val="000000"/>
                </a:solidFill>
                <a:latin typeface="Montserrat"/>
              </a:rPr>
              <a:t> This server contains the tables, indexes, and data managed by the application. Searches and insert/delete/update operations are executed here. </a:t>
            </a:r>
            <a:endParaRPr lang="en-US" sz="2000" b="0" i="0" dirty="0">
              <a:solidFill>
                <a:srgbClr val="000000"/>
              </a:solidFill>
              <a:effectLst/>
              <a:latin typeface="Montserra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wrap="square" anchor="ctr">
            <a:normAutofit/>
          </a:bodyPr>
          <a:lstStyle/>
          <a:p>
            <a:r>
              <a:rPr lang="en-US" dirty="0"/>
              <a:t>A client–server architecture for a film library</a:t>
            </a:r>
            <a:r>
              <a:rPr lang="en-GB" dirty="0"/>
              <a:t> </a:t>
            </a:r>
            <a:endParaRPr lang="en-US" dirty="0"/>
          </a:p>
        </p:txBody>
      </p:sp>
      <p:pic>
        <p:nvPicPr>
          <p:cNvPr id="2050" name="Picture 2" descr="An application server is in the middle.  An arrow to the left of it points to a database server.  An arrow below it points to a box labeled">
            <a:extLst>
              <a:ext uri="{FF2B5EF4-FFF2-40B4-BE49-F238E27FC236}">
                <a16:creationId xmlns:a16="http://schemas.microsoft.com/office/drawing/2014/main" id="{58B3B58B-4596-4C6A-B1CD-C0F4C59D40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7452" y="1600200"/>
            <a:ext cx="7568419" cy="47561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457200" y="6356350"/>
            <a:ext cx="2133600" cy="365125"/>
          </a:xfrm>
        </p:spPr>
        <p:txBody>
          <a:bodyPr anchor="ctr">
            <a:normAutofit/>
          </a:bodyPr>
          <a:lstStyle/>
          <a:p>
            <a:pPr>
              <a:spcAft>
                <a:spcPts val="600"/>
              </a:spcAft>
            </a:pPr>
            <a:fld id="{140C2F96-6324-C64B-BAFD-9AF7A9B7480C}" type="datetime1">
              <a:rPr lang="en-GB" smtClean="0"/>
              <a:pPr>
                <a:spcAft>
                  <a:spcPts val="600"/>
                </a:spcAft>
              </a:pPr>
              <a:t>12/04/2021</a:t>
            </a:fld>
            <a:endParaRPr lang="en-US"/>
          </a:p>
        </p:txBody>
      </p:sp>
      <p:sp>
        <p:nvSpPr>
          <p:cNvPr id="6" name="Footer Placeholder 5"/>
          <p:cNvSpPr>
            <a:spLocks noGrp="1"/>
          </p:cNvSpPr>
          <p:nvPr>
            <p:ph type="ftr" sz="quarter" idx="11"/>
          </p:nvPr>
        </p:nvSpPr>
        <p:spPr>
          <a:xfrm>
            <a:off x="3124200" y="6356350"/>
            <a:ext cx="2895600" cy="365125"/>
          </a:xfrm>
        </p:spPr>
        <p:txBody>
          <a:bodyPr anchor="ctr">
            <a:normAutofit/>
          </a:bodyPr>
          <a:lstStyle/>
          <a:p>
            <a:pPr>
              <a:spcAft>
                <a:spcPts val="600"/>
              </a:spcAft>
            </a:pPr>
            <a:r>
              <a:rPr lang="en-US"/>
              <a:t>Chapter 6 Architectural Design</a:t>
            </a:r>
          </a:p>
        </p:txBody>
      </p:sp>
      <p:sp>
        <p:nvSpPr>
          <p:cNvPr id="5" name="Slide Number Placeholder 4"/>
          <p:cNvSpPr>
            <a:spLocks noGrp="1"/>
          </p:cNvSpPr>
          <p:nvPr>
            <p:ph type="sldNum" sz="quarter" idx="12"/>
          </p:nvPr>
        </p:nvSpPr>
        <p:spPr>
          <a:xfrm>
            <a:off x="6553200" y="6356350"/>
            <a:ext cx="2133600" cy="365125"/>
          </a:xfrm>
        </p:spPr>
        <p:txBody>
          <a:bodyPr anchor="ctr">
            <a:normAutofit/>
          </a:bodyPr>
          <a:lstStyle/>
          <a:p>
            <a:pPr>
              <a:spcAft>
                <a:spcPts val="600"/>
              </a:spcAft>
            </a:pPr>
            <a:fld id="{EC33B370-F672-B743-B3AF-248A63C17270}" type="slidenum">
              <a:rPr lang="en-US" smtClean="0"/>
              <a:pPr>
                <a:spcAft>
                  <a:spcPts val="600"/>
                </a:spcAft>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dirty="0"/>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12/04/2021</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wrap="square" anchor="ctr">
            <a:normAutofit/>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tretch>
            <a:fillRect/>
          </a:stretch>
        </p:blipFill>
        <p:spPr>
          <a:xfrm>
            <a:off x="457200" y="2685473"/>
            <a:ext cx="8229600" cy="2355417"/>
          </a:xfrm>
          <a:noFill/>
        </p:spPr>
      </p:pic>
      <p:sp>
        <p:nvSpPr>
          <p:cNvPr id="3" name="Date Placeholder 2"/>
          <p:cNvSpPr>
            <a:spLocks noGrp="1"/>
          </p:cNvSpPr>
          <p:nvPr>
            <p:ph type="dt" sz="half" idx="10"/>
          </p:nvPr>
        </p:nvSpPr>
        <p:spPr>
          <a:xfrm>
            <a:off x="457200" y="6356350"/>
            <a:ext cx="2133600" cy="365125"/>
          </a:xfrm>
        </p:spPr>
        <p:txBody>
          <a:bodyPr anchor="ctr">
            <a:normAutofit/>
          </a:bodyPr>
          <a:lstStyle/>
          <a:p>
            <a:pPr>
              <a:spcAft>
                <a:spcPts val="600"/>
              </a:spcAft>
            </a:pPr>
            <a:fld id="{7F1D9BB6-03AB-0043-BF6C-06967B402B40}" type="datetime1">
              <a:rPr lang="en-GB" smtClean="0"/>
              <a:pPr>
                <a:spcAft>
                  <a:spcPts val="600"/>
                </a:spcAft>
              </a:pPr>
              <a:t>12/04/2021</a:t>
            </a:fld>
            <a:endParaRPr lang="en-US"/>
          </a:p>
        </p:txBody>
      </p:sp>
      <p:sp>
        <p:nvSpPr>
          <p:cNvPr id="6" name="Footer Placeholder 5"/>
          <p:cNvSpPr>
            <a:spLocks noGrp="1"/>
          </p:cNvSpPr>
          <p:nvPr>
            <p:ph type="ftr" sz="quarter" idx="11"/>
          </p:nvPr>
        </p:nvSpPr>
        <p:spPr>
          <a:xfrm>
            <a:off x="3124200" y="6356350"/>
            <a:ext cx="2895600" cy="365125"/>
          </a:xfrm>
        </p:spPr>
        <p:txBody>
          <a:bodyPr anchor="ctr">
            <a:normAutofit/>
          </a:bodyPr>
          <a:lstStyle/>
          <a:p>
            <a:pPr>
              <a:spcAft>
                <a:spcPts val="600"/>
              </a:spcAft>
            </a:pPr>
            <a:r>
              <a:rPr lang="en-US"/>
              <a:t>Chapter 6 Architectural Design</a:t>
            </a:r>
          </a:p>
        </p:txBody>
      </p:sp>
      <p:sp>
        <p:nvSpPr>
          <p:cNvPr id="5" name="Slide Number Placeholder 4"/>
          <p:cNvSpPr>
            <a:spLocks noGrp="1"/>
          </p:cNvSpPr>
          <p:nvPr>
            <p:ph type="sldNum" sz="quarter" idx="12"/>
          </p:nvPr>
        </p:nvSpPr>
        <p:spPr>
          <a:xfrm>
            <a:off x="6553200" y="6356350"/>
            <a:ext cx="2133600" cy="365125"/>
          </a:xfrm>
        </p:spPr>
        <p:txBody>
          <a:bodyPr anchor="ctr">
            <a:normAutofit/>
          </a:bodyPr>
          <a:lstStyle/>
          <a:p>
            <a:pPr>
              <a:spcAft>
                <a:spcPts val="600"/>
              </a:spcAft>
            </a:pPr>
            <a:fld id="{EC33B370-F672-B743-B3AF-248A63C17270}" type="slidenum">
              <a:rPr lang="en-US" smtClean="0"/>
              <a:pPr>
                <a:spcAft>
                  <a:spcPts val="600"/>
                </a:spcAft>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12/04/2021</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organizational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12/04/2021</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12/04/2021</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12/04/2021</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12/04/2021</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12/04/2021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12/04/2021</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12/04/2021</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12/04/2021</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12/04/2021</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12/04/2021</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12/04/2021</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12/04/2021</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12/04/2021</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12/04/2021</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12/04/2021</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12/04/2021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12/04/2021</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12/04/2021</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12/04/2021</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12/04/2021</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56</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12/04/2021</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a:t>
            </a:r>
          </a:p>
          <a:p>
            <a:pPr>
              <a:buFont typeface="Wingdings" panose="05000000000000000000" pitchFamily="2" charset="2"/>
              <a:buChar char="§"/>
            </a:pPr>
            <a:r>
              <a:rPr lang="en-US" sz="2000" dirty="0">
                <a:solidFill>
                  <a:srgbClr val="000000"/>
                </a:solidFill>
              </a:rPr>
              <a:t>with the architecture of individual programs. </a:t>
            </a:r>
          </a:p>
          <a:p>
            <a:pPr>
              <a:buFont typeface="Wingdings" panose="05000000000000000000" pitchFamily="2" charset="2"/>
              <a:buChar char="§"/>
            </a:pPr>
            <a:r>
              <a:rPr lang="en-US" sz="2000" dirty="0">
                <a:solidFill>
                  <a:srgbClr val="000000"/>
                </a:solidFill>
              </a:rPr>
              <a:t>At this level, we are concerned with the way that an individual program is decomposed into components.  </a:t>
            </a:r>
          </a:p>
          <a:p>
            <a:pPr marL="0" indent="0">
              <a:buNone/>
            </a:pPr>
            <a:r>
              <a:rPr lang="en-GB" sz="2000" dirty="0">
                <a:solidFill>
                  <a:srgbClr val="000000"/>
                </a:solidFill>
              </a:rPr>
              <a:t>     </a:t>
            </a:r>
            <a:r>
              <a:rPr lang="en-GB" sz="2000" b="1" dirty="0">
                <a:solidFill>
                  <a:srgbClr val="000000"/>
                </a:solidFill>
              </a:rPr>
              <a:t>Example: function call in C Program. </a:t>
            </a:r>
          </a:p>
          <a:p>
            <a:r>
              <a:rPr lang="en-US" dirty="0">
                <a:solidFill>
                  <a:srgbClr val="000000"/>
                </a:solidFill>
              </a:rPr>
              <a:t>Architecture in the large is concerned,</a:t>
            </a:r>
          </a:p>
          <a:p>
            <a:pPr>
              <a:buFont typeface="Wingdings" panose="05000000000000000000" pitchFamily="2" charset="2"/>
              <a:buChar char="§"/>
            </a:pPr>
            <a:r>
              <a:rPr lang="en-US" sz="2000" dirty="0">
                <a:solidFill>
                  <a:srgbClr val="000000"/>
                </a:solidFill>
              </a:rPr>
              <a:t>with the architecture of complex enterprise systems that include other systems, programs, and program components. </a:t>
            </a:r>
          </a:p>
          <a:p>
            <a:pPr>
              <a:buFont typeface="Wingdings" panose="05000000000000000000" pitchFamily="2" charset="2"/>
              <a:buChar char="§"/>
            </a:pPr>
            <a:r>
              <a:rPr lang="en-US" sz="2000" dirty="0">
                <a:solidFill>
                  <a:srgbClr val="000000"/>
                </a:solidFill>
              </a:rPr>
              <a:t>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12/04/2021</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12/04/2021</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a:xfrm>
            <a:off x="457200" y="1600200"/>
            <a:ext cx="8229600" cy="3476625"/>
          </a:xfrm>
        </p:spPr>
        <p:txBody>
          <a:bodyPr/>
          <a:lstStyle/>
          <a:p>
            <a:r>
              <a:rPr lang="en-US" dirty="0"/>
              <a:t>Informal block diagrams showing entities and relationships are the most frequently used method for documenting software architectures.</a:t>
            </a:r>
          </a:p>
          <a:p>
            <a:r>
              <a:rPr lang="en-US" dirty="0"/>
              <a:t>But these have been criticized,</a:t>
            </a:r>
          </a:p>
          <a:p>
            <a:pPr lvl="1">
              <a:buFont typeface="Wingdings" panose="05000000000000000000" pitchFamily="2" charset="2"/>
              <a:buChar char="§"/>
            </a:pPr>
            <a:r>
              <a:rPr lang="en-US" dirty="0"/>
              <a:t>Because they lack semantics, </a:t>
            </a:r>
          </a:p>
          <a:p>
            <a:pPr lvl="1">
              <a:buFont typeface="Wingdings" panose="05000000000000000000" pitchFamily="2" charset="2"/>
              <a:buChar char="§"/>
            </a:pPr>
            <a:r>
              <a:rPr lang="en-US" dirty="0"/>
              <a:t>Do not show the types of relationships between entities </a:t>
            </a:r>
          </a:p>
          <a:p>
            <a:pPr lvl="1">
              <a:buFont typeface="Wingdings" panose="05000000000000000000" pitchFamily="2" charset="2"/>
              <a:buChar char="§"/>
            </a:pPr>
            <a:r>
              <a:rPr lang="en-US" dirty="0"/>
              <a:t>Nor the visible properties of entities in the architecture.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12/04/2021</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12/04/2021</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7253</TotalTime>
  <Words>2607</Words>
  <Application>Microsoft Office PowerPoint</Application>
  <PresentationFormat>On-screen Show (4:3)</PresentationFormat>
  <Paragraphs>373</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Montserrat</vt:lpstr>
      <vt:lpstr>Wingdings</vt:lpstr>
      <vt:lpstr>Zapf Dingbats</vt:lpstr>
      <vt:lpstr>SE10 slides</vt:lpstr>
      <vt:lpstr>Chapter 6 – Architectural Design</vt:lpstr>
      <vt:lpstr>Topics covered</vt:lpstr>
      <vt:lpstr>Software architecture:</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4 + 1 view model of software architecture</vt:lpstr>
      <vt:lpstr>Representing architectural views</vt:lpstr>
      <vt:lpstr>Architectural patterns</vt:lpstr>
      <vt:lpstr>Architectural patterns</vt:lpstr>
      <vt:lpstr>The Model-View-Controller (MVC) pattern </vt:lpstr>
      <vt:lpstr>The Model-View-Controller (MVC) pattern </vt:lpstr>
      <vt:lpstr>The organization of the Model-View-Controller </vt:lpstr>
      <vt:lpstr>Web application architecture using the MVC pattern </vt:lpstr>
      <vt:lpstr>Layered architecture</vt:lpstr>
      <vt:lpstr>The Layered architecture pattern </vt:lpstr>
      <vt:lpstr>The architecture of the iLearn system </vt:lpstr>
      <vt:lpstr>Repository architecture</vt:lpstr>
      <vt:lpstr>A repository architecture for an IDE </vt:lpstr>
      <vt:lpstr>Client-server architecture</vt:lpstr>
      <vt:lpstr>A client–server architecture for a film library </vt:lpstr>
      <vt:lpstr>Pipe and filter architecture</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romasha khurshid</cp:lastModifiedBy>
  <cp:revision>53</cp:revision>
  <dcterms:created xsi:type="dcterms:W3CDTF">2010-01-18T20:35:25Z</dcterms:created>
  <dcterms:modified xsi:type="dcterms:W3CDTF">2021-04-13T05:16:44Z</dcterms:modified>
</cp:coreProperties>
</file>