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74"/>
  </p:notesMasterIdLst>
  <p:handoutMasterIdLst>
    <p:handoutMasterId r:id="rId75"/>
  </p:handoutMasterIdLst>
  <p:sldIdLst>
    <p:sldId id="256" r:id="rId2"/>
    <p:sldId id="273" r:id="rId3"/>
    <p:sldId id="313" r:id="rId4"/>
    <p:sldId id="334" r:id="rId5"/>
    <p:sldId id="312" r:id="rId6"/>
    <p:sldId id="281" r:id="rId7"/>
    <p:sldId id="282" r:id="rId8"/>
    <p:sldId id="257" r:id="rId9"/>
    <p:sldId id="274" r:id="rId10"/>
    <p:sldId id="275" r:id="rId11"/>
    <p:sldId id="276" r:id="rId12"/>
    <p:sldId id="258" r:id="rId13"/>
    <p:sldId id="278" r:id="rId14"/>
    <p:sldId id="314" r:id="rId15"/>
    <p:sldId id="280" r:id="rId16"/>
    <p:sldId id="259" r:id="rId17"/>
    <p:sldId id="315" r:id="rId18"/>
    <p:sldId id="328" r:id="rId19"/>
    <p:sldId id="316" r:id="rId20"/>
    <p:sldId id="283" r:id="rId21"/>
    <p:sldId id="284" r:id="rId22"/>
    <p:sldId id="260" r:id="rId23"/>
    <p:sldId id="285" r:id="rId24"/>
    <p:sldId id="317" r:id="rId25"/>
    <p:sldId id="318" r:id="rId26"/>
    <p:sldId id="286" r:id="rId27"/>
    <p:sldId id="321" r:id="rId28"/>
    <p:sldId id="287" r:id="rId29"/>
    <p:sldId id="261" r:id="rId30"/>
    <p:sldId id="262" r:id="rId31"/>
    <p:sldId id="288" r:id="rId32"/>
    <p:sldId id="289" r:id="rId33"/>
    <p:sldId id="290" r:id="rId34"/>
    <p:sldId id="268" r:id="rId35"/>
    <p:sldId id="263" r:id="rId36"/>
    <p:sldId id="271" r:id="rId37"/>
    <p:sldId id="272" r:id="rId38"/>
    <p:sldId id="291" r:id="rId39"/>
    <p:sldId id="322" r:id="rId40"/>
    <p:sldId id="324" r:id="rId41"/>
    <p:sldId id="264" r:id="rId42"/>
    <p:sldId id="333" r:id="rId43"/>
    <p:sldId id="325" r:id="rId44"/>
    <p:sldId id="329" r:id="rId45"/>
    <p:sldId id="297" r:id="rId46"/>
    <p:sldId id="265" r:id="rId47"/>
    <p:sldId id="309" r:id="rId48"/>
    <p:sldId id="308" r:id="rId49"/>
    <p:sldId id="310" r:id="rId50"/>
    <p:sldId id="331" r:id="rId51"/>
    <p:sldId id="299" r:id="rId52"/>
    <p:sldId id="311" r:id="rId53"/>
    <p:sldId id="298" r:id="rId54"/>
    <p:sldId id="326" r:id="rId55"/>
    <p:sldId id="266" r:id="rId56"/>
    <p:sldId id="327" r:id="rId57"/>
    <p:sldId id="337" r:id="rId58"/>
    <p:sldId id="338" r:id="rId59"/>
    <p:sldId id="339" r:id="rId60"/>
    <p:sldId id="340" r:id="rId61"/>
    <p:sldId id="341" r:id="rId62"/>
    <p:sldId id="306" r:id="rId63"/>
    <p:sldId id="335" r:id="rId64"/>
    <p:sldId id="336" r:id="rId65"/>
    <p:sldId id="332" r:id="rId66"/>
    <p:sldId id="301" r:id="rId67"/>
    <p:sldId id="302" r:id="rId68"/>
    <p:sldId id="267" r:id="rId69"/>
    <p:sldId id="303" r:id="rId70"/>
    <p:sldId id="304" r:id="rId71"/>
    <p:sldId id="330" r:id="rId72"/>
    <p:sldId id="305" r:id="rId7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9" d="100"/>
          <a:sy n="109" d="100"/>
        </p:scale>
        <p:origin x="1674" y="11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04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5/17/2021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2757699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5/17/2021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extLst>
      <p:ext uri="{BB962C8B-B14F-4D97-AF65-F5344CB8AC3E}">
        <p14:creationId xmlns:p14="http://schemas.microsoft.com/office/powerpoint/2010/main" val="31602952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4133940861"/>
      </p:ext>
    </p:extLst>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3983575522"/>
      </p:ext>
    </p:extLst>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2424429328"/>
      </p:ext>
    </p:extLst>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2569753378"/>
      </p:ext>
    </p:extLst>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691593946"/>
      </p:ext>
    </p:extLst>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GB" smtClean="0"/>
              <a:t>30/10/2014</a:t>
            </a:r>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7" name="Slide Number Placeholder 6"/>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2577834294"/>
      </p:ext>
    </p:extLst>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GB" smtClean="0"/>
              <a:t>30/10/2014</a:t>
            </a:r>
            <a:endParaRPr lang="en-US"/>
          </a:p>
        </p:txBody>
      </p:sp>
      <p:sp>
        <p:nvSpPr>
          <p:cNvPr id="8" name="Footer Placeholder 7"/>
          <p:cNvSpPr>
            <a:spLocks noGrp="1"/>
          </p:cNvSpPr>
          <p:nvPr>
            <p:ph type="ftr" sz="quarter" idx="11"/>
          </p:nvPr>
        </p:nvSpPr>
        <p:spPr/>
        <p:txBody>
          <a:bodyPr/>
          <a:lstStyle/>
          <a:p>
            <a:r>
              <a:rPr lang="en-US" smtClean="0"/>
              <a:t>Chapter 8 Software Testing</a:t>
            </a:r>
            <a:endParaRPr lang="en-US"/>
          </a:p>
        </p:txBody>
      </p:sp>
      <p:sp>
        <p:nvSpPr>
          <p:cNvPr id="9" name="Slide Number Placeholder 8"/>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2681339198"/>
      </p:ext>
    </p:extLst>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304720117"/>
      </p:ext>
    </p:extLst>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GB" smtClean="0"/>
              <a:t>30/10/2014</a:t>
            </a:r>
            <a:endParaRPr lang="en-US"/>
          </a:p>
        </p:txBody>
      </p:sp>
      <p:sp>
        <p:nvSpPr>
          <p:cNvPr id="3" name="Footer Placeholder 2"/>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3488595052"/>
      </p:ext>
    </p:extLst>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GB" smtClean="0"/>
              <a:t>30/10/2014</a:t>
            </a:r>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7" name="Slide Number Placeholder 6"/>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918310494"/>
      </p:ext>
    </p:extLst>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GB" smtClean="0"/>
              <a:t>30/10/2014</a:t>
            </a:r>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7" name="Slide Number Placeholder 6"/>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3514074025"/>
      </p:ext>
    </p:extLst>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GB" smtClean="0"/>
              <a:t>30/10/2014</a:t>
            </a: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smtClean="0"/>
              <a:t>Chapter 8 Software Testing</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396753592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med">
    <p:wipe dir="r"/>
  </p:transition>
  <p:timing>
    <p:tnLst>
      <p:par>
        <p:cTn id="1" dur="indefinite" restart="never" nodeType="tmRoot"/>
      </p:par>
    </p:tnLst>
  </p:timing>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Chapter 8 – Software Testing</a:t>
            </a:r>
            <a:endParaRPr lang="en-US" dirty="0"/>
          </a:p>
        </p:txBody>
      </p:sp>
      <p:sp>
        <p:nvSpPr>
          <p:cNvPr id="3" name="Subtitle 2"/>
          <p:cNvSpPr>
            <a:spLocks noGrp="1"/>
          </p:cNvSpPr>
          <p:nvPr>
            <p:ph type="subTitle" idx="1"/>
          </p:nvPr>
        </p:nvSpPr>
        <p:spPr/>
        <p:txBody>
          <a:bodyPr/>
          <a:lstStyle/>
          <a:p>
            <a:r>
              <a:rPr lang="en-US" dirty="0" smtClean="0"/>
              <a:t>By </a:t>
            </a:r>
          </a:p>
          <a:p>
            <a:r>
              <a:rPr lang="en-US" dirty="0" smtClean="0"/>
              <a:t>Ian Somerville</a:t>
            </a:r>
            <a:endParaRPr lang="en-US"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idx="1"/>
          </p:nvPr>
        </p:nvSpPr>
        <p:spPr/>
        <p:txBody>
          <a:bodyPr/>
          <a:lstStyle/>
          <a:p>
            <a:pPr>
              <a:lnSpc>
                <a:spcPct val="90000"/>
              </a:lnSpc>
            </a:pPr>
            <a:r>
              <a:rPr lang="en-GB" dirty="0" smtClean="0"/>
              <a:t>Aim of V &amp; V is to establish confidence that the system is ‘fit for purpose’.</a:t>
            </a:r>
          </a:p>
          <a:p>
            <a:pPr>
              <a:lnSpc>
                <a:spcPct val="90000"/>
              </a:lnSpc>
            </a:pPr>
            <a:r>
              <a:rPr lang="en-GB" dirty="0" smtClean="0"/>
              <a:t>Depends </a:t>
            </a:r>
            <a:r>
              <a:rPr lang="en-GB" dirty="0"/>
              <a:t>on system’s purpose, user expectations and marketing environment</a:t>
            </a:r>
          </a:p>
          <a:p>
            <a:pPr lvl="1">
              <a:lnSpc>
                <a:spcPct val="90000"/>
              </a:lnSpc>
            </a:pPr>
            <a:r>
              <a:rPr lang="en-GB" dirty="0">
                <a:solidFill>
                  <a:srgbClr val="000000"/>
                </a:solidFill>
              </a:rPr>
              <a:t>Software</a:t>
            </a:r>
            <a:r>
              <a:rPr lang="en-GB" dirty="0" smtClean="0">
                <a:solidFill>
                  <a:srgbClr val="000000"/>
                </a:solidFill>
              </a:rPr>
              <a:t>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2" name="Date Placeholder 1"/>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dirty="0" smtClean="0"/>
              <a:t>Inspections and testing</a:t>
            </a:r>
            <a:endParaRPr lang="en-GB" dirty="0"/>
          </a:p>
        </p:txBody>
      </p:sp>
      <p:sp>
        <p:nvSpPr>
          <p:cNvPr id="12290" name="Rectangle 2"/>
          <p:cNvSpPr>
            <a:spLocks noGrp="1" noChangeArrowheads="1"/>
          </p:cNvSpPr>
          <p:nvPr>
            <p:ph idx="1"/>
          </p:nvPr>
        </p:nvSpPr>
        <p:spPr>
          <a:xfrm>
            <a:off x="912813" y="1982788"/>
            <a:ext cx="7805737" cy="4129087"/>
          </a:xfrm>
          <a:noFill/>
          <a:ln/>
        </p:spPr>
        <p:txBody>
          <a:bodyPr lIns="90840" tIns="44623" rIns="90840" bIns="44623"/>
          <a:lstStyle/>
          <a:p>
            <a:r>
              <a:rPr lang="en-GB" sz="2400" dirty="0">
                <a:solidFill>
                  <a:schemeClr val="tx1"/>
                </a:solidFill>
              </a:rPr>
              <a:t>Software </a:t>
            </a:r>
            <a:r>
              <a:rPr lang="en-GB" sz="2400" dirty="0" smtClean="0">
                <a:solidFill>
                  <a:schemeClr val="tx1"/>
                </a:solidFill>
              </a:rPr>
              <a:t>inspections</a:t>
            </a:r>
            <a:r>
              <a:rPr lang="en-GB" i="1" dirty="0" smtClean="0">
                <a:solidFill>
                  <a:schemeClr val="tx1"/>
                </a:solidFill>
              </a:rPr>
              <a:t> </a:t>
            </a:r>
            <a:r>
              <a:rPr lang="en-GB" dirty="0" smtClean="0"/>
              <a:t>Concerned </a:t>
            </a:r>
            <a:r>
              <a:rPr lang="en-GB" dirty="0"/>
              <a:t>with analysis of </a:t>
            </a:r>
            <a:br>
              <a:rPr lang="en-GB" dirty="0"/>
            </a:br>
            <a:r>
              <a:rPr lang="en-GB" dirty="0"/>
              <a:t>the static system representation to discover problems</a:t>
            </a:r>
            <a:r>
              <a:rPr lang="en-GB" i="1" dirty="0"/>
              <a:t>  (</a:t>
            </a:r>
            <a:r>
              <a:rPr lang="en-GB" dirty="0"/>
              <a:t>static verification)</a:t>
            </a:r>
          </a:p>
          <a:p>
            <a:pPr lvl="1"/>
            <a:r>
              <a:rPr lang="en-GB" sz="2000" dirty="0"/>
              <a:t>May be supplement by tool-based document and code </a:t>
            </a:r>
            <a:r>
              <a:rPr lang="en-GB" sz="2000" dirty="0" smtClean="0"/>
              <a:t>analysis.</a:t>
            </a:r>
          </a:p>
          <a:p>
            <a:r>
              <a:rPr lang="en-GB" sz="2400" dirty="0" smtClean="0">
                <a:solidFill>
                  <a:srgbClr val="000000"/>
                </a:solidFill>
              </a:rPr>
              <a:t>Software testing</a:t>
            </a:r>
            <a:r>
              <a:rPr lang="en-GB" i="1" dirty="0" smtClean="0">
                <a:solidFill>
                  <a:srgbClr val="000000"/>
                </a:solidFill>
              </a:rPr>
              <a:t> </a:t>
            </a:r>
            <a:r>
              <a:rPr lang="en-GB" sz="2400" dirty="0" smtClean="0"/>
              <a:t>Concerned </a:t>
            </a:r>
            <a:r>
              <a:rPr lang="en-GB" sz="2400" dirty="0"/>
              <a:t>with exercising and </a:t>
            </a:r>
            <a:br>
              <a:rPr lang="en-GB" sz="2400" dirty="0"/>
            </a:br>
            <a:r>
              <a:rPr lang="en-GB" sz="2400" dirty="0"/>
              <a:t>observing product behaviour (dynamic verification)</a:t>
            </a:r>
          </a:p>
          <a:p>
            <a:pPr lvl="1"/>
            <a:r>
              <a:rPr lang="en-GB" sz="2000" dirty="0"/>
              <a:t>The system is executed with test data and its operational behaviour is </a:t>
            </a:r>
            <a:r>
              <a:rPr lang="en-GB" sz="2000" dirty="0" smtClean="0"/>
              <a:t>observed.</a:t>
            </a:r>
          </a:p>
          <a:p>
            <a:endParaRPr lang="en-GB" sz="2400" dirty="0"/>
          </a:p>
        </p:txBody>
      </p:sp>
      <p:sp>
        <p:nvSpPr>
          <p:cNvPr id="2" name="Date Placeholder 1"/>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11</a:t>
            </a:fld>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Inspections </a:t>
            </a:r>
            <a:r>
              <a:rPr lang="en-US" dirty="0"/>
              <a:t>and testing</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30/10/2014</a:t>
            </a:r>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12</a:t>
            </a:fld>
            <a:endParaRPr lang="en-US"/>
          </a:p>
        </p:txBody>
      </p:sp>
      <p:pic>
        <p:nvPicPr>
          <p:cNvPr id="8" name="Picture 7" descr="8.2 Inspections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86" y="1859586"/>
            <a:ext cx="8441514" cy="3538359"/>
          </a:xfrm>
          <a:prstGeom prst="rect">
            <a:avLst/>
          </a:prstGeom>
        </p:spPr>
      </p:pic>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idx="1"/>
          </p:nvPr>
        </p:nvSpPr>
        <p:spPr>
          <a:xfrm>
            <a:off x="457201" y="1600200"/>
            <a:ext cx="4809392" cy="4525963"/>
          </a:xfrm>
        </p:spPr>
        <p:txBody>
          <a:bodyPr/>
          <a:lstStyle/>
          <a:p>
            <a:r>
              <a:rPr lang="en-GB" sz="2000" dirty="0"/>
              <a:t>These involve people examining the source representation with the aim of discovering anomalies and defects.</a:t>
            </a:r>
          </a:p>
          <a:p>
            <a:r>
              <a:rPr lang="en-GB" sz="2000" dirty="0"/>
              <a:t>Inspections not require execution of a system so may be used before implementation.</a:t>
            </a:r>
          </a:p>
          <a:p>
            <a:r>
              <a:rPr lang="en-GB" sz="2000" dirty="0"/>
              <a:t>They may be applied to any representation of the system (requirements, </a:t>
            </a:r>
            <a:r>
              <a:rPr lang="en-GB" sz="2000" dirty="0" err="1"/>
              <a:t>design,configuration</a:t>
            </a:r>
            <a:r>
              <a:rPr lang="en-GB" sz="2000" dirty="0"/>
              <a:t> data, test data, etc</a:t>
            </a:r>
            <a:r>
              <a:rPr lang="en-GB" sz="2000" dirty="0" smtClean="0"/>
              <a:t>.).</a:t>
            </a:r>
            <a:endParaRPr lang="en-GB" sz="2000" dirty="0"/>
          </a:p>
        </p:txBody>
      </p:sp>
      <p:sp>
        <p:nvSpPr>
          <p:cNvPr id="2" name="Date Placeholder 1"/>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13</a:t>
            </a:fld>
            <a:endParaRPr lang="en-US"/>
          </a:p>
        </p:txBody>
      </p:sp>
      <p:pic>
        <p:nvPicPr>
          <p:cNvPr id="3" name="Picture 2"/>
          <p:cNvPicPr>
            <a:picLocks noChangeAspect="1"/>
          </p:cNvPicPr>
          <p:nvPr/>
        </p:nvPicPr>
        <p:blipFill>
          <a:blip r:embed="rId2"/>
          <a:stretch>
            <a:fillRect/>
          </a:stretch>
        </p:blipFill>
        <p:spPr>
          <a:xfrm>
            <a:off x="5472691" y="2470637"/>
            <a:ext cx="3671309" cy="2470639"/>
          </a:xfrm>
          <a:prstGeom prst="rect">
            <a:avLst/>
          </a:prstGeom>
        </p:spPr>
      </p:pic>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inspections</a:t>
            </a:r>
            <a:endParaRPr lang="en-US" dirty="0"/>
          </a:p>
        </p:txBody>
      </p:sp>
      <p:sp>
        <p:nvSpPr>
          <p:cNvPr id="3" name="Content Placeholder 2"/>
          <p:cNvSpPr>
            <a:spLocks noGrp="1"/>
          </p:cNvSpPr>
          <p:nvPr>
            <p:ph idx="1"/>
          </p:nvPr>
        </p:nvSpPr>
        <p:spPr/>
        <p:txBody>
          <a:bodyPr/>
          <a:lstStyle/>
          <a:p>
            <a:r>
              <a:rPr lang="en-US" dirty="0" smtClean="0"/>
              <a:t>During testing, errors can mask (hide) other errors. Because inspection is a static process, you don’t have to be concerned with interactions between errors.</a:t>
            </a:r>
          </a:p>
          <a:p>
            <a:r>
              <a:rPr lang="en-US" dirty="0" smtClean="0"/>
              <a:t>Incomplete versions of a system can be inspected without additional costs</a:t>
            </a:r>
          </a:p>
          <a:p>
            <a:r>
              <a:rPr lang="en-US" dirty="0" smtClean="0"/>
              <a:t>As well as searching for program defects, an inspection can also consider broader quality attributes of a program, such as compliance with standards, portability and maintainability. </a:t>
            </a:r>
            <a:endParaRPr lang="en-US"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14</a:t>
            </a:fld>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idx="1"/>
          </p:nvPr>
        </p:nvSpPr>
        <p:spPr/>
        <p:txBody>
          <a:bodyPr/>
          <a:lstStyle/>
          <a:p>
            <a:r>
              <a:rPr lang="en-GB" sz="2400"/>
              <a:t>Inspections and testing are complementary and not opposing verification techniques.</a:t>
            </a:r>
          </a:p>
          <a:p>
            <a:r>
              <a:rPr lang="en-GB" sz="2400"/>
              <a:t>Both should be used during the V &amp; V process.</a:t>
            </a:r>
          </a:p>
          <a:p>
            <a:r>
              <a:rPr lang="en-GB" sz="2400"/>
              <a:t>Inspections can check conformance with a specification but not conformance with the customer’s real requirements.</a:t>
            </a:r>
          </a:p>
          <a:p>
            <a:r>
              <a:rPr lang="en-GB" sz="2400"/>
              <a:t>Inspections cannot check non-functional characteristics such as performance, usability, etc.</a:t>
            </a:r>
          </a:p>
        </p:txBody>
      </p:sp>
      <p:sp>
        <p:nvSpPr>
          <p:cNvPr id="2" name="Date Placeholder 1"/>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15</a:t>
            </a:fld>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model of the software testing process</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30/10/2014</a:t>
            </a:r>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pic>
        <p:nvPicPr>
          <p:cNvPr id="7" name="Picture 6" descr="8.3 Test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85" y="2655237"/>
            <a:ext cx="8744367" cy="1835492"/>
          </a:xfrm>
          <a:prstGeom prst="rect">
            <a:avLst/>
          </a:prstGeom>
        </p:spPr>
      </p:pic>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testing</a:t>
            </a:r>
            <a:endParaRPr lang="en-US" dirty="0"/>
          </a:p>
        </p:txBody>
      </p:sp>
      <p:sp>
        <p:nvSpPr>
          <p:cNvPr id="3" name="Content Placeholder 2"/>
          <p:cNvSpPr>
            <a:spLocks noGrp="1"/>
          </p:cNvSpPr>
          <p:nvPr>
            <p:ph idx="1"/>
          </p:nvPr>
        </p:nvSpPr>
        <p:spPr/>
        <p:txBody>
          <a:bodyPr/>
          <a:lstStyle/>
          <a:p>
            <a:r>
              <a:rPr lang="en-US" dirty="0" smtClean="0"/>
              <a:t>Development testing, where the system is tested during development to discover bugs and defects. </a:t>
            </a:r>
          </a:p>
          <a:p>
            <a:r>
              <a:rPr lang="en-US" dirty="0" smtClean="0"/>
              <a:t>Release testing, where a separate testing team test a complete version of the system before it is released to users. </a:t>
            </a:r>
          </a:p>
          <a:p>
            <a:r>
              <a:rPr lang="en-US" dirty="0" smtClean="0"/>
              <a:t>User testing, where users or potential users of a system test the system in their own environment.</a:t>
            </a:r>
          </a:p>
        </p:txBody>
      </p:sp>
      <p:sp>
        <p:nvSpPr>
          <p:cNvPr id="6" name="Date Placeholder 5"/>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8290"/>
            <a:ext cx="8229600" cy="1143000"/>
          </a:xfrm>
        </p:spPr>
        <p:txBody>
          <a:bodyPr/>
          <a:lstStyle/>
          <a:p>
            <a:pPr algn="ctr"/>
            <a:r>
              <a:rPr lang="en-US" dirty="0" smtClean="0"/>
              <a:t>Development testing</a:t>
            </a:r>
            <a:endParaRPr lang="en-US" dirty="0"/>
          </a:p>
        </p:txBody>
      </p:sp>
      <p:sp>
        <p:nvSpPr>
          <p:cNvPr id="3" name="Content Placeholder 2"/>
          <p:cNvSpPr>
            <a:spLocks noGrp="1"/>
          </p:cNvSpPr>
          <p:nvPr>
            <p:ph idx="1"/>
          </p:nvPr>
        </p:nvSpPr>
        <p:spPr/>
        <p:txBody>
          <a:bodyPr/>
          <a:lstStyle/>
          <a:p>
            <a:endParaRPr lang="en-US"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18</a:t>
            </a:fld>
            <a:endParaRPr lang="en-US"/>
          </a:p>
        </p:txBody>
      </p:sp>
    </p:spTree>
    <p:extLst>
      <p:ext uri="{BB962C8B-B14F-4D97-AF65-F5344CB8AC3E}">
        <p14:creationId xmlns:p14="http://schemas.microsoft.com/office/powerpoint/2010/main" val="1105948617"/>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testing</a:t>
            </a:r>
            <a:endParaRPr lang="en-US" dirty="0"/>
          </a:p>
        </p:txBody>
      </p:sp>
      <p:sp>
        <p:nvSpPr>
          <p:cNvPr id="3" name="Content Placeholder 2"/>
          <p:cNvSpPr>
            <a:spLocks noGrp="1"/>
          </p:cNvSpPr>
          <p:nvPr>
            <p:ph idx="1"/>
          </p:nvPr>
        </p:nvSpPr>
        <p:spPr/>
        <p:txBody>
          <a:bodyPr/>
          <a:lstStyle/>
          <a:p>
            <a:r>
              <a:rPr lang="en-US" dirty="0" smtClean="0"/>
              <a:t>Development testing includes all testing activities that are carried out by the team developing the system. </a:t>
            </a:r>
          </a:p>
          <a:p>
            <a:pPr lvl="1"/>
            <a:r>
              <a:rPr lang="en-US" dirty="0" smtClean="0"/>
              <a:t>Unit testing, where individual program units or object classes are tested. Unit testing should focus on testing the functionality of objects or methods.</a:t>
            </a:r>
            <a:endParaRPr lang="en-GB" dirty="0" smtClean="0"/>
          </a:p>
          <a:p>
            <a:pPr lvl="1"/>
            <a:r>
              <a:rPr lang="en-US" dirty="0" smtClean="0"/>
              <a:t>Component testing, where several individual units are integrated to create composite components. Component testing should focus on testing component interfaces.</a:t>
            </a:r>
            <a:endParaRPr lang="en-GB" dirty="0" smtClean="0"/>
          </a:p>
          <a:p>
            <a:pPr lvl="1"/>
            <a:r>
              <a:rPr lang="en-US" dirty="0" smtClean="0"/>
              <a:t>System testing, where some or all of the components in a system are integrated and the system is tested as a whole. System testing should focus on testing component interactions.</a:t>
            </a:r>
            <a:endParaRPr lang="en-GB" dirty="0" smtClean="0"/>
          </a:p>
          <a:p>
            <a:endParaRPr lang="en-US"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19</a:t>
            </a:fld>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Development testing</a:t>
            </a:r>
            <a:endParaRPr lang="en-GB" dirty="0" smtClean="0"/>
          </a:p>
          <a:p>
            <a:r>
              <a:rPr lang="en-US" dirty="0" smtClean="0"/>
              <a:t>Test-driven development</a:t>
            </a:r>
            <a:endParaRPr lang="en-GB" dirty="0" smtClean="0"/>
          </a:p>
          <a:p>
            <a:r>
              <a:rPr lang="en-US" dirty="0" smtClean="0"/>
              <a:t>Release testing</a:t>
            </a:r>
            <a:endParaRPr lang="en-GB" dirty="0" smtClean="0"/>
          </a:p>
          <a:p>
            <a:r>
              <a:rPr lang="en-US" dirty="0" smtClean="0"/>
              <a:t>User testing </a:t>
            </a:r>
            <a:endParaRPr lang="en-GB" dirty="0" smtClean="0"/>
          </a:p>
          <a:p>
            <a:endParaRPr lang="en-US"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Unit testing</a:t>
            </a:r>
            <a:endParaRPr lang="en-US" dirty="0"/>
          </a:p>
        </p:txBody>
      </p:sp>
      <p:sp>
        <p:nvSpPr>
          <p:cNvPr id="40963" name="Rectangle 3"/>
          <p:cNvSpPr>
            <a:spLocks noGrp="1" noChangeArrowheads="1"/>
          </p:cNvSpPr>
          <p:nvPr>
            <p:ph idx="1"/>
          </p:nvPr>
        </p:nvSpPr>
        <p:spPr/>
        <p:txBody>
          <a:bodyPr/>
          <a:lstStyle/>
          <a:p>
            <a:r>
              <a:rPr lang="en-US" dirty="0" smtClean="0"/>
              <a:t>Unit testing </a:t>
            </a:r>
            <a:r>
              <a:rPr lang="en-US" dirty="0"/>
              <a:t>is the process of testing individual components in isolation.</a:t>
            </a:r>
          </a:p>
          <a:p>
            <a:r>
              <a:rPr lang="en-US" dirty="0"/>
              <a:t>It is a defect testing process.</a:t>
            </a:r>
            <a:endParaRPr lang="en-US" dirty="0" smtClean="0"/>
          </a:p>
          <a:p>
            <a:r>
              <a:rPr lang="en-US" dirty="0" smtClean="0"/>
              <a:t>Units may </a:t>
            </a:r>
            <a:r>
              <a:rPr lang="en-US" dirty="0"/>
              <a:t>be:</a:t>
            </a:r>
          </a:p>
          <a:p>
            <a:pPr lvl="1"/>
            <a:r>
              <a:rPr lang="en-US" dirty="0"/>
              <a:t>Individual functions or methods within an </a:t>
            </a:r>
            <a:r>
              <a:rPr lang="en-US" dirty="0" smtClean="0"/>
              <a:t>object </a:t>
            </a:r>
          </a:p>
          <a:p>
            <a:pPr lvl="1"/>
            <a:r>
              <a:rPr lang="en-US" dirty="0"/>
              <a:t>Object classes with several attributes and </a:t>
            </a:r>
            <a:r>
              <a:rPr lang="en-US" dirty="0" smtClean="0"/>
              <a:t>methods </a:t>
            </a:r>
          </a:p>
          <a:p>
            <a:pPr lvl="1"/>
            <a:r>
              <a:rPr lang="en-US" dirty="0"/>
              <a:t>Composite components with defined interfaces used to access their functionality.</a:t>
            </a:r>
          </a:p>
        </p:txBody>
      </p:sp>
      <p:sp>
        <p:nvSpPr>
          <p:cNvPr id="2" name="Date Placeholder 1"/>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20</a:t>
            </a:fld>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idx="1"/>
          </p:nvPr>
        </p:nvSpPr>
        <p:spPr/>
        <p:txBody>
          <a:bodyPr/>
          <a:lstStyle/>
          <a:p>
            <a:r>
              <a:rPr lang="en-GB" dirty="0"/>
              <a:t>Complete test coverage of a class involves</a:t>
            </a:r>
          </a:p>
          <a:p>
            <a:pPr lvl="1"/>
            <a:r>
              <a:rPr lang="en-GB" dirty="0"/>
              <a:t>Testing all </a:t>
            </a:r>
            <a:r>
              <a:rPr lang="en-GB" dirty="0" smtClean="0"/>
              <a:t>operations associated </a:t>
            </a:r>
            <a:r>
              <a:rPr lang="en-GB" dirty="0"/>
              <a:t>with an </a:t>
            </a:r>
            <a:r>
              <a:rPr lang="en-GB" dirty="0" smtClean="0"/>
              <a:t>object</a:t>
            </a:r>
            <a:r>
              <a:rPr lang="en-US" dirty="0" smtClean="0"/>
              <a:t> </a:t>
            </a:r>
            <a:endParaRPr lang="en-GB" dirty="0" smtClean="0"/>
          </a:p>
          <a:p>
            <a:pPr lvl="1"/>
            <a:r>
              <a:rPr lang="en-GB" dirty="0"/>
              <a:t>Setting and interrogating all object </a:t>
            </a:r>
            <a:r>
              <a:rPr lang="en-GB" dirty="0" smtClean="0"/>
              <a:t>attributes</a:t>
            </a:r>
            <a:r>
              <a:rPr lang="en-US" dirty="0" smtClean="0"/>
              <a:t> </a:t>
            </a:r>
            <a:endParaRPr lang="en-GB" dirty="0" smtClean="0"/>
          </a:p>
          <a:p>
            <a:pPr lvl="1"/>
            <a:r>
              <a:rPr lang="en-GB" dirty="0"/>
              <a:t>Exercising the object in all possible states.</a:t>
            </a:r>
          </a:p>
          <a:p>
            <a:r>
              <a:rPr lang="en-GB" dirty="0"/>
              <a:t>Inheritance makes it more difficult to design object class tests as the information to be tested is not localised.</a:t>
            </a:r>
          </a:p>
        </p:txBody>
      </p:sp>
      <p:sp>
        <p:nvSpPr>
          <p:cNvPr id="2" name="Date Placeholder 1"/>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21</a:t>
            </a:fld>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weather station object interface</a:t>
            </a:r>
            <a:r>
              <a:rPr lang="en-GB" dirty="0" smtClean="0"/>
              <a:t> </a:t>
            </a:r>
            <a:endParaRPr lang="en-US" dirty="0"/>
          </a:p>
        </p:txBody>
      </p:sp>
      <p:pic>
        <p:nvPicPr>
          <p:cNvPr id="4" name="Content Placeholder 3" descr="8.4 WeatherStationIface.eps"/>
          <p:cNvPicPr>
            <a:picLocks noGrp="1" noChangeAspect="1"/>
          </p:cNvPicPr>
          <p:nvPr>
            <p:ph idx="1"/>
          </p:nvPr>
        </p:nvPicPr>
        <p:blipFill>
          <a:blip r:embed="rId2"/>
          <a:srcRect l="-45966" r="-45966"/>
          <a:stretch>
            <a:fillRect/>
          </a:stretch>
        </p:blipFill>
        <p:spPr>
          <a:xfrm>
            <a:off x="1269491" y="1886249"/>
            <a:ext cx="6773339" cy="3725075"/>
          </a:xfrm>
        </p:spPr>
      </p:pic>
      <p:sp>
        <p:nvSpPr>
          <p:cNvPr id="3" name="Date Placeholder 2"/>
          <p:cNvSpPr>
            <a:spLocks noGrp="1"/>
          </p:cNvSpPr>
          <p:nvPr>
            <p:ph type="dt" sz="half" idx="10"/>
          </p:nvPr>
        </p:nvSpPr>
        <p:spPr/>
        <p:txBody>
          <a:bodyPr/>
          <a:lstStyle/>
          <a:p>
            <a:r>
              <a:rPr lang="en-GB" smtClean="0"/>
              <a:t>30/10/2014</a:t>
            </a:r>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22</a:t>
            </a:fld>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idx="1"/>
          </p:nvPr>
        </p:nvSpPr>
        <p:spPr/>
        <p:txBody>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endParaRPr lang="en-US" dirty="0" smtClean="0"/>
          </a:p>
          <a:p>
            <a:pPr lvl="1"/>
            <a:r>
              <a:rPr lang="en-US" dirty="0" smtClean="0"/>
              <a:t>Shutdown </a:t>
            </a:r>
            <a:r>
              <a:rPr lang="en-US" dirty="0"/>
              <a:t>-&gt;</a:t>
            </a:r>
            <a:r>
              <a:rPr lang="en-US" dirty="0" smtClean="0"/>
              <a:t> Running-</a:t>
            </a:r>
            <a:r>
              <a:rPr lang="en-US" dirty="0"/>
              <a:t>&gt;</a:t>
            </a:r>
            <a:r>
              <a:rPr lang="en-US" dirty="0" smtClean="0"/>
              <a:t> Shutdown</a:t>
            </a:r>
          </a:p>
          <a:p>
            <a:pPr lvl="1"/>
            <a:r>
              <a:rPr lang="en-US" dirty="0" smtClean="0"/>
              <a:t>Configuring-&gt; Running-&gt; Testing -&gt; Transmitting -&gt; Running</a:t>
            </a:r>
          </a:p>
          <a:p>
            <a:pPr lvl="1"/>
            <a:r>
              <a:rPr lang="en-US" dirty="0" smtClean="0"/>
              <a:t>Running-&gt; Collecting-&gt; Running-&gt; Summarizing -&gt; Transmitting -&gt; Running</a:t>
            </a:r>
          </a:p>
          <a:p>
            <a:pPr lvl="1"/>
            <a:endParaRPr lang="en-US" dirty="0"/>
          </a:p>
        </p:txBody>
      </p:sp>
      <p:sp>
        <p:nvSpPr>
          <p:cNvPr id="2" name="Date Placeholder 1"/>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23</a:t>
            </a:fld>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a:t>
            </a:r>
            <a:endParaRPr lang="en-US" dirty="0"/>
          </a:p>
        </p:txBody>
      </p:sp>
      <p:sp>
        <p:nvSpPr>
          <p:cNvPr id="3" name="Content Placeholder 2"/>
          <p:cNvSpPr>
            <a:spLocks noGrp="1"/>
          </p:cNvSpPr>
          <p:nvPr>
            <p:ph idx="1"/>
          </p:nvPr>
        </p:nvSpPr>
        <p:spPr>
          <a:xfrm>
            <a:off x="457200" y="1600200"/>
            <a:ext cx="8229600" cy="3217985"/>
          </a:xfrm>
        </p:spPr>
        <p:txBody>
          <a:bodyPr/>
          <a:lstStyle/>
          <a:p>
            <a:r>
              <a:rPr lang="en-US" dirty="0" smtClean="0"/>
              <a:t>Whenever possible, unit testing should be automated so that tests are run and checked without manual intervention.</a:t>
            </a:r>
          </a:p>
          <a:p>
            <a:r>
              <a:rPr lang="en-US" dirty="0" smtClean="0"/>
              <a:t>In automated unit testing, you make use of a test automation framework (such as JUnit) to write and run your program tests. </a:t>
            </a:r>
          </a:p>
        </p:txBody>
      </p:sp>
      <p:sp>
        <p:nvSpPr>
          <p:cNvPr id="6" name="Date Placeholder 5"/>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24</a:t>
            </a:fld>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 components</a:t>
            </a:r>
            <a:endParaRPr lang="en-US" dirty="0"/>
          </a:p>
        </p:txBody>
      </p:sp>
      <p:sp>
        <p:nvSpPr>
          <p:cNvPr id="3" name="Content Placeholder 2"/>
          <p:cNvSpPr>
            <a:spLocks noGrp="1"/>
          </p:cNvSpPr>
          <p:nvPr>
            <p:ph idx="1"/>
          </p:nvPr>
        </p:nvSpPr>
        <p:spPr/>
        <p:txBody>
          <a:bodyPr/>
          <a:lstStyle/>
          <a:p>
            <a:r>
              <a:rPr lang="en-US" dirty="0" smtClean="0"/>
              <a:t>A setup part, where you initialize the system with the test case, namely the inputs and expected outputs.</a:t>
            </a:r>
            <a:endParaRPr lang="en-GB" dirty="0" smtClean="0"/>
          </a:p>
          <a:p>
            <a:r>
              <a:rPr lang="en-US" dirty="0" smtClean="0"/>
              <a:t>A call part, where you call the object or method to be tested.</a:t>
            </a:r>
            <a:endParaRPr lang="en-GB" dirty="0" smtClean="0"/>
          </a:p>
          <a:p>
            <a:r>
              <a:rPr lang="en-US" dirty="0" smtClean="0"/>
              <a:t>An assertion part where you compare the result of the call with the expected result. If the assertion evaluates to true, the test has been successful  if false, then it has failed.</a:t>
            </a:r>
            <a:endParaRPr lang="en-GB" dirty="0" smtClean="0"/>
          </a:p>
          <a:p>
            <a:endParaRPr lang="en-US"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25</a:t>
            </a:fld>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unit test cases</a:t>
            </a:r>
            <a:endParaRPr lang="en-US" dirty="0"/>
          </a:p>
        </p:txBody>
      </p:sp>
      <p:sp>
        <p:nvSpPr>
          <p:cNvPr id="3" name="Content Placeholder 2"/>
          <p:cNvSpPr>
            <a:spLocks noGrp="1"/>
          </p:cNvSpPr>
          <p:nvPr>
            <p:ph idx="1"/>
          </p:nvPr>
        </p:nvSpPr>
        <p:spPr/>
        <p:txBody>
          <a:bodyPr/>
          <a:lstStyle/>
          <a:p>
            <a:r>
              <a:rPr lang="en-US" dirty="0" smtClean="0"/>
              <a:t>The test cases should show that, when used as expected, the component that you are testing does what it is supposed to do.</a:t>
            </a:r>
            <a:endParaRPr lang="en-GB" dirty="0" smtClean="0"/>
          </a:p>
          <a:p>
            <a:r>
              <a:rPr lang="en-US" dirty="0" smtClean="0"/>
              <a:t>If there are defects in the component, these should be revealed by test cases. </a:t>
            </a:r>
            <a:endParaRPr lang="en-GB" dirty="0" smtClean="0"/>
          </a:p>
          <a:p>
            <a:r>
              <a:rPr lang="en-US" dirty="0" smtClean="0"/>
              <a:t>This leads to 2 types of unit test case:</a:t>
            </a:r>
          </a:p>
          <a:p>
            <a:pPr lvl="1"/>
            <a:r>
              <a:rPr lang="en-US" dirty="0" smtClean="0"/>
              <a:t>The first of these should reflect normal operation of a program and should show that the component works as expected. </a:t>
            </a:r>
          </a:p>
          <a:p>
            <a:pPr lvl="1"/>
            <a:r>
              <a:rPr lang="en-US" dirty="0" smtClean="0"/>
              <a:t>The other kind of test case should be based on testing experience of where common problems arise. It should use abnormal inputs to check that these are properly processed and do not crash the component.</a:t>
            </a:r>
            <a:r>
              <a:rPr lang="en-GB" dirty="0" smtClean="0"/>
              <a:t> </a:t>
            </a:r>
            <a:endParaRPr lang="en-US"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26</a:t>
            </a:fld>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strategies</a:t>
            </a:r>
            <a:endParaRPr lang="en-US" dirty="0"/>
          </a:p>
        </p:txBody>
      </p:sp>
      <p:sp>
        <p:nvSpPr>
          <p:cNvPr id="3" name="Content Placeholder 2"/>
          <p:cNvSpPr>
            <a:spLocks noGrp="1"/>
          </p:cNvSpPr>
          <p:nvPr>
            <p:ph idx="1"/>
          </p:nvPr>
        </p:nvSpPr>
        <p:spPr/>
        <p:txBody>
          <a:bodyPr/>
          <a:lstStyle/>
          <a:p>
            <a:r>
              <a:rPr lang="en-US" dirty="0" smtClean="0"/>
              <a:t>Partition testing, where you identify groups of inputs that have common characteristics and should be processed in the same way. </a:t>
            </a:r>
          </a:p>
          <a:p>
            <a:pPr lvl="1"/>
            <a:r>
              <a:rPr lang="en-US" dirty="0" smtClean="0"/>
              <a:t>You should choose tests from within each of these groups.</a:t>
            </a:r>
            <a:endParaRPr lang="en-GB" dirty="0" smtClean="0"/>
          </a:p>
          <a:p>
            <a:r>
              <a:rPr lang="en-US" dirty="0" smtClean="0"/>
              <a:t>Guideline-based testing, where you use testing guidelines to choose test cases. </a:t>
            </a:r>
          </a:p>
          <a:p>
            <a:pPr lvl="1"/>
            <a:r>
              <a:rPr lang="en-US" dirty="0" smtClean="0"/>
              <a:t>These guidelines reflect previous experience of the kinds of errors that programmers often make when developing components.</a:t>
            </a:r>
            <a:endParaRPr lang="en-GB" dirty="0" smtClean="0"/>
          </a:p>
          <a:p>
            <a:endParaRPr lang="en-US"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27</a:t>
            </a:fld>
            <a:endParaRPr 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idx="1"/>
          </p:nvPr>
        </p:nvSpPr>
        <p:spPr/>
        <p:txBody>
          <a:bodyPr/>
          <a:lstStyle/>
          <a:p>
            <a:r>
              <a:rPr lang="en-GB" dirty="0"/>
              <a:t>Input data and output results often fall into different classes where all members of a class are related.</a:t>
            </a:r>
          </a:p>
          <a:p>
            <a:r>
              <a:rPr lang="en-GB" dirty="0"/>
              <a:t>Each of these classes is an </a:t>
            </a:r>
            <a:r>
              <a:rPr lang="en-GB" dirty="0">
                <a:solidFill>
                  <a:srgbClr val="000000"/>
                </a:solidFill>
              </a:rPr>
              <a:t>equivalence partition </a:t>
            </a:r>
            <a:r>
              <a:rPr lang="en-GB" dirty="0"/>
              <a:t>or domain where the program behaves in an equivalent way for each class member.</a:t>
            </a:r>
          </a:p>
          <a:p>
            <a:r>
              <a:rPr lang="en-GB" dirty="0"/>
              <a:t>Test cases should be chosen from each partition.</a:t>
            </a:r>
          </a:p>
        </p:txBody>
      </p:sp>
      <p:sp>
        <p:nvSpPr>
          <p:cNvPr id="2" name="Date Placeholder 1"/>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28</a:t>
            </a:fld>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partitioning</a:t>
            </a:r>
            <a:r>
              <a:rPr lang="en-GB" dirty="0" smtClean="0"/>
              <a:t> </a:t>
            </a:r>
            <a:endParaRPr lang="en-US" dirty="0"/>
          </a:p>
        </p:txBody>
      </p:sp>
      <p:pic>
        <p:nvPicPr>
          <p:cNvPr id="4" name="Content Placeholder 3" descr="8.5 EquivPartitioning.eps"/>
          <p:cNvPicPr>
            <a:picLocks noGrp="1" noChangeAspect="1"/>
          </p:cNvPicPr>
          <p:nvPr>
            <p:ph idx="1"/>
          </p:nvPr>
        </p:nvPicPr>
        <p:blipFill>
          <a:blip r:embed="rId2"/>
          <a:srcRect l="-13531" r="-13531"/>
          <a:stretch>
            <a:fillRect/>
          </a:stretch>
        </p:blipFill>
        <p:spPr>
          <a:xfrm>
            <a:off x="1166525" y="1794712"/>
            <a:ext cx="7013594" cy="3857207"/>
          </a:xfrm>
        </p:spPr>
      </p:pic>
      <p:sp>
        <p:nvSpPr>
          <p:cNvPr id="3" name="Date Placeholder 2"/>
          <p:cNvSpPr>
            <a:spLocks noGrp="1"/>
          </p:cNvSpPr>
          <p:nvPr>
            <p:ph type="dt" sz="half" idx="10"/>
          </p:nvPr>
        </p:nvSpPr>
        <p:spPr/>
        <p:txBody>
          <a:bodyPr/>
          <a:lstStyle/>
          <a:p>
            <a:r>
              <a:rPr lang="en-GB" smtClean="0"/>
              <a:t>30/10/2014</a:t>
            </a:r>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29</a:t>
            </a:fld>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a:t>
            </a:r>
            <a:endParaRPr lang="en-US" dirty="0"/>
          </a:p>
        </p:txBody>
      </p:sp>
      <p:sp>
        <p:nvSpPr>
          <p:cNvPr id="3" name="Content Placeholder 2"/>
          <p:cNvSpPr>
            <a:spLocks noGrp="1"/>
          </p:cNvSpPr>
          <p:nvPr>
            <p:ph idx="1"/>
          </p:nvPr>
        </p:nvSpPr>
        <p:spPr>
          <a:xfrm>
            <a:off x="457200" y="5434473"/>
            <a:ext cx="8229600" cy="691690"/>
          </a:xfrm>
        </p:spPr>
        <p:txBody>
          <a:bodyPr/>
          <a:lstStyle/>
          <a:p>
            <a:pPr marL="0" indent="0">
              <a:buNone/>
            </a:pPr>
            <a:endParaRPr lang="en-US" sz="2200" dirty="0" smtClean="0"/>
          </a:p>
          <a:p>
            <a:pPr marL="0" indent="0">
              <a:buNone/>
            </a:pPr>
            <a:endParaRPr lang="en-GB" sz="2200" i="1" dirty="0" smtClean="0"/>
          </a:p>
          <a:p>
            <a:endParaRPr lang="en-US"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
        <p:nvSpPr>
          <p:cNvPr id="10" name="TextBox 9"/>
          <p:cNvSpPr txBox="1"/>
          <p:nvPr/>
        </p:nvSpPr>
        <p:spPr>
          <a:xfrm>
            <a:off x="685800" y="1907931"/>
            <a:ext cx="4404946" cy="369332"/>
          </a:xfrm>
          <a:prstGeom prst="rect">
            <a:avLst/>
          </a:prstGeom>
          <a:noFill/>
        </p:spPr>
        <p:txBody>
          <a:bodyPr wrap="square" rtlCol="0">
            <a:spAutoFit/>
          </a:bodyPr>
          <a:lstStyle/>
          <a:p>
            <a:r>
              <a:rPr lang="en-US" dirty="0" smtClean="0"/>
              <a:t>Testing a program </a:t>
            </a:r>
            <a:r>
              <a:rPr lang="en-US" b="1" dirty="0" smtClean="0"/>
              <a:t>intends, </a:t>
            </a:r>
            <a:endParaRPr lang="en-US" b="1" dirty="0"/>
          </a:p>
        </p:txBody>
      </p:sp>
      <p:sp>
        <p:nvSpPr>
          <p:cNvPr id="17" name="TextBox 16"/>
          <p:cNvSpPr txBox="1"/>
          <p:nvPr/>
        </p:nvSpPr>
        <p:spPr>
          <a:xfrm>
            <a:off x="738552" y="2412111"/>
            <a:ext cx="3385039"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dirty="0" smtClean="0"/>
              <a:t>what </a:t>
            </a:r>
            <a:r>
              <a:rPr lang="en-US" b="1" dirty="0"/>
              <a:t>a program intended to do</a:t>
            </a:r>
            <a:endParaRPr lang="en-US" dirty="0"/>
          </a:p>
        </p:txBody>
      </p:sp>
      <p:sp>
        <p:nvSpPr>
          <p:cNvPr id="18" name="TextBox 17"/>
          <p:cNvSpPr txBox="1"/>
          <p:nvPr/>
        </p:nvSpPr>
        <p:spPr>
          <a:xfrm>
            <a:off x="738552" y="2916291"/>
            <a:ext cx="3385039"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dirty="0"/>
              <a:t>to discover program defects</a:t>
            </a:r>
            <a:endParaRPr lang="en-US" dirty="0"/>
          </a:p>
        </p:txBody>
      </p:sp>
      <p:sp>
        <p:nvSpPr>
          <p:cNvPr id="20" name="TextBox 19"/>
          <p:cNvSpPr txBox="1"/>
          <p:nvPr/>
        </p:nvSpPr>
        <p:spPr>
          <a:xfrm>
            <a:off x="738553" y="3401208"/>
            <a:ext cx="3385038"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dirty="0"/>
              <a:t>before it is put into use.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partitions</a:t>
            </a:r>
            <a:r>
              <a:rPr lang="en-GB" dirty="0" smtClean="0"/>
              <a:t> </a:t>
            </a:r>
            <a:endParaRPr lang="en-US" dirty="0"/>
          </a:p>
        </p:txBody>
      </p:sp>
      <p:pic>
        <p:nvPicPr>
          <p:cNvPr id="4" name="Content Placeholder 3" descr="8.6 Partitions.eps"/>
          <p:cNvPicPr>
            <a:picLocks noGrp="1" noChangeAspect="1"/>
          </p:cNvPicPr>
          <p:nvPr>
            <p:ph idx="1"/>
          </p:nvPr>
        </p:nvPicPr>
        <p:blipFill>
          <a:blip r:embed="rId2"/>
          <a:srcRect l="-9407" r="-9407"/>
          <a:stretch>
            <a:fillRect/>
          </a:stretch>
        </p:blipFill>
        <p:spPr>
          <a:xfrm>
            <a:off x="914829" y="1886249"/>
            <a:ext cx="7311053" cy="4020798"/>
          </a:xfrm>
        </p:spPr>
      </p:pic>
      <p:sp>
        <p:nvSpPr>
          <p:cNvPr id="3" name="Date Placeholder 2"/>
          <p:cNvSpPr>
            <a:spLocks noGrp="1"/>
          </p:cNvSpPr>
          <p:nvPr>
            <p:ph type="dt" sz="half" idx="10"/>
          </p:nvPr>
        </p:nvSpPr>
        <p:spPr/>
        <p:txBody>
          <a:bodyPr/>
          <a:lstStyle/>
          <a:p>
            <a:r>
              <a:rPr lang="en-GB" smtClean="0"/>
              <a:t>30/10/2014</a:t>
            </a:r>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30</a:t>
            </a:fld>
            <a:endParaRPr lang="en-US"/>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en-GB"/>
              <a:t>Testing guidelines (sequences)</a:t>
            </a:r>
          </a:p>
        </p:txBody>
      </p:sp>
      <p:sp>
        <p:nvSpPr>
          <p:cNvPr id="63491" name="Rectangle 3"/>
          <p:cNvSpPr>
            <a:spLocks noGrp="1" noChangeArrowheads="1"/>
          </p:cNvSpPr>
          <p:nvPr>
            <p:ph idx="1"/>
          </p:nvPr>
        </p:nvSpPr>
        <p:spPr>
          <a:noFill/>
        </p:spPr>
        <p:txBody>
          <a:bodyPr lIns="90840" tIns="44623" rIns="90840" bIns="44623"/>
          <a:lstStyle/>
          <a:p>
            <a:r>
              <a:rPr lang="en-GB"/>
              <a:t>Test software with sequences which have only a single value.</a:t>
            </a:r>
          </a:p>
          <a:p>
            <a:r>
              <a:rPr lang="en-GB"/>
              <a:t>Use sequences of different sizes in different tests.</a:t>
            </a:r>
          </a:p>
          <a:p>
            <a:r>
              <a:rPr lang="en-GB"/>
              <a:t>Derive tests so that the first, middle and last elements of the sequence are accessed.</a:t>
            </a:r>
          </a:p>
          <a:p>
            <a:r>
              <a:rPr lang="en-GB"/>
              <a:t>Test with sequences of zero length.</a:t>
            </a:r>
          </a:p>
        </p:txBody>
      </p:sp>
      <p:sp>
        <p:nvSpPr>
          <p:cNvPr id="2" name="Date Placeholder 1"/>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31</a:t>
            </a:fld>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 guidelines</a:t>
            </a:r>
            <a:endParaRPr lang="en-US" dirty="0"/>
          </a:p>
        </p:txBody>
      </p:sp>
      <p:sp>
        <p:nvSpPr>
          <p:cNvPr id="3" name="Content Placeholder 2"/>
          <p:cNvSpPr>
            <a:spLocks noGrp="1"/>
          </p:cNvSpPr>
          <p:nvPr>
            <p:ph idx="1"/>
          </p:nvPr>
        </p:nvSpPr>
        <p:spPr/>
        <p:txBody>
          <a:bodyPr/>
          <a:lstStyle/>
          <a:p>
            <a:pPr lvl="0"/>
            <a:r>
              <a:rPr lang="en-US" dirty="0" smtClean="0"/>
              <a:t>Choose inputs that force the system to generate all error messages </a:t>
            </a:r>
            <a:endParaRPr lang="en-GB" dirty="0" smtClean="0"/>
          </a:p>
          <a:p>
            <a:r>
              <a:rPr lang="en-US" dirty="0" smtClean="0"/>
              <a:t>Design inputs that cause input buffers to overflow </a:t>
            </a:r>
            <a:endParaRPr lang="en-GB" dirty="0" smtClean="0"/>
          </a:p>
          <a:p>
            <a:r>
              <a:rPr lang="en-US" dirty="0" smtClean="0"/>
              <a:t>Repeat the same input or series of inputs numerous times </a:t>
            </a:r>
            <a:endParaRPr lang="en-GB" dirty="0" smtClean="0"/>
          </a:p>
          <a:p>
            <a:r>
              <a:rPr lang="en-US" dirty="0" smtClean="0"/>
              <a:t>Force invalid outputs to be generated </a:t>
            </a:r>
            <a:endParaRPr lang="en-GB" dirty="0" smtClean="0"/>
          </a:p>
          <a:p>
            <a:r>
              <a:rPr lang="en-US" dirty="0" smtClean="0"/>
              <a:t>Force computation results to be too large or too small.</a:t>
            </a:r>
            <a:endParaRPr lang="en-GB" dirty="0" smtClean="0"/>
          </a:p>
          <a:p>
            <a:pPr>
              <a:buNone/>
            </a:pPr>
            <a:endParaRPr lang="en-US"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dirty="0"/>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 testing</a:t>
            </a:r>
            <a:endParaRPr lang="en-US" dirty="0"/>
          </a:p>
        </p:txBody>
      </p:sp>
      <p:sp>
        <p:nvSpPr>
          <p:cNvPr id="3" name="Content Placeholder 2"/>
          <p:cNvSpPr>
            <a:spLocks noGrp="1"/>
          </p:cNvSpPr>
          <p:nvPr>
            <p:ph idx="1"/>
          </p:nvPr>
        </p:nvSpPr>
        <p:spPr/>
        <p:txBody>
          <a:bodyPr/>
          <a:lstStyle/>
          <a:p>
            <a:r>
              <a:rPr lang="en-US" dirty="0" smtClean="0"/>
              <a:t>Software components are often composite components that are made up of several interacting objects. </a:t>
            </a:r>
          </a:p>
          <a:p>
            <a:pPr lvl="1"/>
            <a:r>
              <a:rPr lang="en-US" dirty="0" smtClean="0"/>
              <a:t>For example, in the weather station system, the reconfiguration component includes objects that deal with each aspect of the reconfiguration. </a:t>
            </a:r>
          </a:p>
          <a:p>
            <a:r>
              <a:rPr lang="en-US" dirty="0" smtClean="0"/>
              <a:t>You access the functionality of these objects through the defined component interface. </a:t>
            </a:r>
          </a:p>
          <a:p>
            <a:r>
              <a:rPr lang="en-US" dirty="0" smtClean="0"/>
              <a:t>Testing composite components should therefore focus on showing that the component interface behaves according to its specification. </a:t>
            </a:r>
          </a:p>
          <a:p>
            <a:pPr lvl="1"/>
            <a:r>
              <a:rPr lang="en-US" dirty="0" smtClean="0"/>
              <a:t>You can assume that unit tests on the individual objects within the component have been completed.</a:t>
            </a:r>
            <a:r>
              <a:rPr lang="en-GB" dirty="0" smtClean="0"/>
              <a:t> </a:t>
            </a:r>
            <a:endParaRPr lang="en-US"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endParaRPr lang="en-GB" dirty="0" smtClean="0"/>
          </a:p>
          <a:p>
            <a:r>
              <a:rPr lang="en-GB" dirty="0" smtClean="0"/>
              <a:t>Interface types</a:t>
            </a:r>
          </a:p>
          <a:p>
            <a:pPr lvl="1"/>
            <a:r>
              <a:rPr lang="en-GB" dirty="0" smtClean="0">
                <a:solidFill>
                  <a:srgbClr val="000000"/>
                </a:solidFill>
              </a:rPr>
              <a:t>Parameter interfaces </a:t>
            </a:r>
            <a:r>
              <a:rPr lang="en-GB" dirty="0" smtClean="0"/>
              <a:t>Data passed from one method or procedure to another.</a:t>
            </a:r>
          </a:p>
          <a:p>
            <a:pPr lvl="1"/>
            <a:r>
              <a:rPr lang="en-GB" dirty="0" smtClean="0">
                <a:solidFill>
                  <a:srgbClr val="000000"/>
                </a:solidFill>
              </a:rPr>
              <a:t>Shared memory interf</a:t>
            </a:r>
            <a:r>
              <a:rPr lang="en-GB" dirty="0" smtClean="0">
                <a:solidFill>
                  <a:srgbClr val="FF0000"/>
                </a:solidFill>
              </a:rPr>
              <a:t>aces </a:t>
            </a:r>
            <a:r>
              <a:rPr lang="en-GB" dirty="0" smtClean="0"/>
              <a:t>Block of memory is shared between procedures or functions.</a:t>
            </a:r>
          </a:p>
          <a:p>
            <a:pPr lvl="1"/>
            <a:r>
              <a:rPr lang="en-GB" dirty="0" smtClean="0">
                <a:solidFill>
                  <a:srgbClr val="000000"/>
                </a:solidFill>
              </a:rPr>
              <a:t>Procedural interfaces </a:t>
            </a:r>
            <a:r>
              <a:rPr lang="en-GB" dirty="0" smtClean="0"/>
              <a:t>Sub-system encapsulates a set of procedures to be called by other sub-systems.</a:t>
            </a:r>
          </a:p>
          <a:p>
            <a:pPr lvl="1"/>
            <a:r>
              <a:rPr lang="en-GB" dirty="0" smtClean="0">
                <a:solidFill>
                  <a:srgbClr val="000000"/>
                </a:solidFill>
              </a:rPr>
              <a:t>Message passing interfaces </a:t>
            </a:r>
            <a:r>
              <a:rPr lang="en-GB" dirty="0" smtClean="0"/>
              <a:t>Sub-systems request services from other sub-systems</a:t>
            </a:r>
          </a:p>
          <a:p>
            <a:endParaRPr lang="en-GB" dirty="0"/>
          </a:p>
        </p:txBody>
      </p:sp>
      <p:sp>
        <p:nvSpPr>
          <p:cNvPr id="2" name="Date Placeholder 1"/>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34</a:t>
            </a:fld>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r>
              <a:rPr lang="en-US" dirty="0"/>
              <a:t>testing</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30/10/2014</a:t>
            </a:r>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35</a:t>
            </a:fld>
            <a:endParaRPr lang="en-US"/>
          </a:p>
        </p:txBody>
      </p:sp>
      <p:pic>
        <p:nvPicPr>
          <p:cNvPr id="7" name="Picture 6" descr="8.7 Ifa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204" y="1601044"/>
            <a:ext cx="4872975" cy="4576827"/>
          </a:xfrm>
          <a:prstGeom prst="rect">
            <a:avLst/>
          </a:prstGeom>
        </p:spPr>
      </p:pic>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sz="2400" dirty="0"/>
              <a:t>Interface misuse</a:t>
            </a:r>
          </a:p>
          <a:p>
            <a:pPr lvl="1"/>
            <a:r>
              <a:rPr lang="en-GB" sz="2000" dirty="0"/>
              <a:t>A calling component calls another component and makes an error in its use of its interface e.g. parameters in the wrong order.</a:t>
            </a:r>
          </a:p>
          <a:p>
            <a:r>
              <a:rPr lang="en-GB" sz="2400" dirty="0"/>
              <a:t>Interface misunderstanding</a:t>
            </a:r>
          </a:p>
          <a:p>
            <a:pPr lvl="1"/>
            <a:r>
              <a:rPr lang="en-GB" sz="2000" dirty="0"/>
              <a:t>A calling component embeds assumptions about the behaviour of the called component which are incorrect.</a:t>
            </a:r>
          </a:p>
          <a:p>
            <a:r>
              <a:rPr lang="en-GB" sz="2400" dirty="0"/>
              <a:t>Timing errors</a:t>
            </a:r>
          </a:p>
          <a:p>
            <a:pPr lvl="1"/>
            <a:r>
              <a:rPr lang="en-GB" sz="2000" dirty="0"/>
              <a:t>The called and the calling component operate at different speeds and out-of-date information is accessed.</a:t>
            </a:r>
          </a:p>
        </p:txBody>
      </p:sp>
      <p:sp>
        <p:nvSpPr>
          <p:cNvPr id="2" name="Date Placeholder 1"/>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a:t>Interface testing guidelines</a:t>
            </a:r>
          </a:p>
        </p:txBody>
      </p:sp>
      <p:sp>
        <p:nvSpPr>
          <p:cNvPr id="50179" name="Rectangle 3"/>
          <p:cNvSpPr>
            <a:spLocks noGrp="1" noChangeArrowheads="1"/>
          </p:cNvSpPr>
          <p:nvPr>
            <p:ph idx="1"/>
          </p:nvPr>
        </p:nvSpPr>
        <p:spPr>
          <a:noFill/>
        </p:spPr>
        <p:txBody>
          <a:bodyPr lIns="90840" tIns="44623" rIns="90840" bIns="44623"/>
          <a:lstStyle/>
          <a:p>
            <a:r>
              <a:rPr lang="en-GB" sz="2400"/>
              <a:t>Design tests so that parameters to a called procedure are at the extreme ends of their ranges.</a:t>
            </a:r>
          </a:p>
          <a:p>
            <a:r>
              <a:rPr lang="en-GB" sz="2400"/>
              <a:t>Always test pointer parameters with null pointers.</a:t>
            </a:r>
          </a:p>
          <a:p>
            <a:r>
              <a:rPr lang="en-GB" sz="2400"/>
              <a:t>Design tests which cause the component to fail.</a:t>
            </a:r>
          </a:p>
          <a:p>
            <a:r>
              <a:rPr lang="en-GB" sz="2400"/>
              <a:t>Use stress testing in message passing systems.</a:t>
            </a:r>
          </a:p>
          <a:p>
            <a:r>
              <a:rPr lang="en-GB" sz="2400"/>
              <a:t>In shared memory systems, vary the order in which components are activated.</a:t>
            </a:r>
          </a:p>
        </p:txBody>
      </p:sp>
      <p:sp>
        <p:nvSpPr>
          <p:cNvPr id="2" name="Date Placeholder 1"/>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r>
              <a:rPr lang="en-US" dirty="0" smtClean="0"/>
              <a:t>System testing during development involves integrating components to create a version of the system and then testing the integrated system.</a:t>
            </a:r>
          </a:p>
          <a:p>
            <a:r>
              <a:rPr lang="en-US" dirty="0" smtClean="0"/>
              <a:t>The focus in system testing is testing the interactions between components. </a:t>
            </a:r>
          </a:p>
          <a:p>
            <a:r>
              <a:rPr lang="en-US" dirty="0" smtClean="0"/>
              <a:t>System testing checks that components are compatible, interact correctly and transfer the right data at the right time across their interfaces. </a:t>
            </a:r>
          </a:p>
          <a:p>
            <a:r>
              <a:rPr lang="en-US" dirty="0" smtClean="0"/>
              <a:t>System testing tests the emergent </a:t>
            </a:r>
            <a:r>
              <a:rPr lang="en-US" dirty="0" err="1" smtClean="0"/>
              <a:t>behaviour</a:t>
            </a:r>
            <a:r>
              <a:rPr lang="en-US" dirty="0" smtClean="0"/>
              <a:t> of a system. </a:t>
            </a:r>
            <a:endParaRPr lang="en-US"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38</a:t>
            </a:fld>
            <a:endParaRPr lang="en-US"/>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and component testing</a:t>
            </a:r>
            <a:endParaRPr lang="en-US" dirty="0"/>
          </a:p>
        </p:txBody>
      </p:sp>
      <p:sp>
        <p:nvSpPr>
          <p:cNvPr id="3" name="Content Placeholder 2"/>
          <p:cNvSpPr>
            <a:spLocks noGrp="1"/>
          </p:cNvSpPr>
          <p:nvPr>
            <p:ph idx="1"/>
          </p:nvPr>
        </p:nvSpPr>
        <p:spPr/>
        <p:txBody>
          <a:bodyPr/>
          <a:lstStyle/>
          <a:p>
            <a:r>
              <a:rPr lang="en-US" dirty="0" smtClean="0"/>
              <a:t>During system testing, reusable components that have been separately developed and off-the-shelf systems may be integrated with newly developed components. The complete system is then tested.</a:t>
            </a:r>
            <a:endParaRPr lang="en-GB" dirty="0" smtClean="0"/>
          </a:p>
          <a:p>
            <a:r>
              <a:rPr lang="en-US" dirty="0" smtClean="0"/>
              <a:t>Components developed by different team members or sub-teams may be integrated at this stage. System testing is a collective rather than an individual process. </a:t>
            </a:r>
          </a:p>
          <a:p>
            <a:pPr lvl="1"/>
            <a:r>
              <a:rPr lang="en-US" dirty="0" smtClean="0"/>
              <a:t>In some companies, system testing may involve a separate testing team with no involvement from designers and programmers. </a:t>
            </a:r>
            <a:endParaRPr lang="en-US"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39</a:t>
            </a:fld>
            <a:endParaRPr 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a:t>
            </a:r>
            <a:endParaRPr lang="en-US" dirty="0"/>
          </a:p>
        </p:txBody>
      </p:sp>
      <p:sp>
        <p:nvSpPr>
          <p:cNvPr id="3" name="Content Placeholder 2"/>
          <p:cNvSpPr>
            <a:spLocks noGrp="1"/>
          </p:cNvSpPr>
          <p:nvPr>
            <p:ph idx="1"/>
          </p:nvPr>
        </p:nvSpPr>
        <p:spPr>
          <a:xfrm>
            <a:off x="457200" y="5434473"/>
            <a:ext cx="8229600" cy="691690"/>
          </a:xfrm>
        </p:spPr>
        <p:txBody>
          <a:bodyPr/>
          <a:lstStyle/>
          <a:p>
            <a:pPr marL="0" indent="0">
              <a:buNone/>
            </a:pPr>
            <a:endParaRPr lang="en-US" sz="2200" dirty="0" smtClean="0"/>
          </a:p>
          <a:p>
            <a:pPr marL="0" indent="0">
              <a:buNone/>
            </a:pPr>
            <a:endParaRPr lang="en-GB" sz="2200" i="1" dirty="0" smtClean="0"/>
          </a:p>
          <a:p>
            <a:endParaRPr lang="en-US"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a:t>
            </a:fld>
            <a:endParaRPr lang="en-US"/>
          </a:p>
        </p:txBody>
      </p:sp>
      <p:sp>
        <p:nvSpPr>
          <p:cNvPr id="11" name="TextBox 10"/>
          <p:cNvSpPr txBox="1"/>
          <p:nvPr/>
        </p:nvSpPr>
        <p:spPr>
          <a:xfrm>
            <a:off x="685797" y="2386878"/>
            <a:ext cx="4384431" cy="64633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285750" indent="-285750">
              <a:buFont typeface="Arial" panose="020B0604020202020204" pitchFamily="34" charset="0"/>
              <a:buChar char="•"/>
            </a:pPr>
            <a:r>
              <a:rPr lang="en-US" dirty="0"/>
              <a:t>When you test software, you execute a program using </a:t>
            </a:r>
            <a:r>
              <a:rPr lang="en-US" b="1" dirty="0"/>
              <a:t>artificial </a:t>
            </a:r>
            <a:r>
              <a:rPr lang="en-US" b="1" dirty="0" smtClean="0"/>
              <a:t>data.</a:t>
            </a:r>
            <a:endParaRPr lang="en-US" b="1" dirty="0"/>
          </a:p>
        </p:txBody>
      </p:sp>
      <p:sp>
        <p:nvSpPr>
          <p:cNvPr id="12" name="TextBox 11"/>
          <p:cNvSpPr txBox="1"/>
          <p:nvPr/>
        </p:nvSpPr>
        <p:spPr>
          <a:xfrm>
            <a:off x="697522" y="3310410"/>
            <a:ext cx="4384431" cy="92333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285750" indent="-285750">
              <a:buFont typeface="Arial" panose="020B0604020202020204" pitchFamily="34" charset="0"/>
              <a:buChar char="•"/>
            </a:pPr>
            <a:r>
              <a:rPr lang="en-US" dirty="0"/>
              <a:t>You check the results of the test run for errors, anomalies or information about the program’s non-functional attributes</a:t>
            </a:r>
            <a:endParaRPr lang="en-US" b="1" dirty="0"/>
          </a:p>
        </p:txBody>
      </p:sp>
      <p:sp>
        <p:nvSpPr>
          <p:cNvPr id="13" name="TextBox 12"/>
          <p:cNvSpPr txBox="1"/>
          <p:nvPr/>
        </p:nvSpPr>
        <p:spPr>
          <a:xfrm>
            <a:off x="691662" y="4463927"/>
            <a:ext cx="4384430" cy="64633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285750" indent="-285750">
              <a:buFont typeface="Arial" panose="020B0604020202020204" pitchFamily="34" charset="0"/>
              <a:buChar char="•"/>
            </a:pPr>
            <a:r>
              <a:rPr lang="en-GB" dirty="0"/>
              <a:t>Can reveal the presence of errors NOT </a:t>
            </a:r>
            <a:r>
              <a:rPr lang="en-GB" dirty="0" smtClean="0"/>
              <a:t>their absence</a:t>
            </a:r>
            <a:r>
              <a:rPr lang="en-GB" dirty="0"/>
              <a:t>.</a:t>
            </a:r>
          </a:p>
        </p:txBody>
      </p:sp>
    </p:spTree>
    <p:extLst>
      <p:ext uri="{BB962C8B-B14F-4D97-AF65-F5344CB8AC3E}">
        <p14:creationId xmlns:p14="http://schemas.microsoft.com/office/powerpoint/2010/main" val="51297147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testing</a:t>
            </a:r>
            <a:endParaRPr lang="en-US" dirty="0"/>
          </a:p>
        </p:txBody>
      </p:sp>
      <p:sp>
        <p:nvSpPr>
          <p:cNvPr id="3" name="Content Placeholder 2"/>
          <p:cNvSpPr>
            <a:spLocks noGrp="1"/>
          </p:cNvSpPr>
          <p:nvPr>
            <p:ph idx="1"/>
          </p:nvPr>
        </p:nvSpPr>
        <p:spPr/>
        <p:txBody>
          <a:bodyPr/>
          <a:lstStyle/>
          <a:p>
            <a:r>
              <a:rPr lang="en-US" dirty="0" smtClean="0"/>
              <a:t>The use-cases developed to identify system interactions can be used as a basis for system testing.</a:t>
            </a:r>
          </a:p>
          <a:p>
            <a:r>
              <a:rPr lang="en-US" dirty="0" smtClean="0"/>
              <a:t>Each use case usually involves several system components so testing the use case forces these interactions to occur.</a:t>
            </a:r>
          </a:p>
          <a:p>
            <a:r>
              <a:rPr lang="en-US" dirty="0" smtClean="0"/>
              <a:t>The sequence diagrams associated with the use case documents the components and interactions that are being tested.</a:t>
            </a:r>
            <a:endParaRPr lang="en-US"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40</a:t>
            </a:fld>
            <a:endParaRPr lang="en-US"/>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a:t>
            </a:r>
            <a:r>
              <a:rPr lang="en-US" b="1" dirty="0" smtClean="0"/>
              <a:t> </a:t>
            </a:r>
            <a:r>
              <a:rPr lang="en-US" dirty="0"/>
              <a:t>weather data sequence chart</a:t>
            </a:r>
            <a:r>
              <a:rPr lang="en-GB" dirty="0" smtClean="0"/>
              <a:t> </a:t>
            </a:r>
            <a:endParaRPr lang="en-US" dirty="0"/>
          </a:p>
        </p:txBody>
      </p:sp>
      <p:pic>
        <p:nvPicPr>
          <p:cNvPr id="4" name="Content Placeholder 3" descr="8.8 WS-SeqDiagram.eps"/>
          <p:cNvPicPr>
            <a:picLocks noGrp="1" noChangeAspect="1"/>
          </p:cNvPicPr>
          <p:nvPr>
            <p:ph idx="1"/>
          </p:nvPr>
        </p:nvPicPr>
        <p:blipFill>
          <a:blip r:embed="rId2"/>
          <a:stretch>
            <a:fillRect/>
          </a:stretch>
        </p:blipFill>
        <p:spPr>
          <a:xfrm>
            <a:off x="1354134" y="2064544"/>
            <a:ext cx="6435732" cy="3873500"/>
          </a:xfrm>
        </p:spPr>
      </p:pic>
      <p:sp>
        <p:nvSpPr>
          <p:cNvPr id="3" name="Date Placeholder 2"/>
          <p:cNvSpPr>
            <a:spLocks noGrp="1"/>
          </p:cNvSpPr>
          <p:nvPr>
            <p:ph type="dt" sz="half" idx="10"/>
          </p:nvPr>
        </p:nvSpPr>
        <p:spPr/>
        <p:txBody>
          <a:bodyPr/>
          <a:lstStyle/>
          <a:p>
            <a:r>
              <a:rPr lang="en-GB" smtClean="0"/>
              <a:t>30/10/2014</a:t>
            </a:r>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41</a:t>
            </a:fld>
            <a:endParaRPr lang="en-US"/>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 derived from sequence diagram</a:t>
            </a:r>
            <a:endParaRPr lang="en-US" dirty="0"/>
          </a:p>
        </p:txBody>
      </p:sp>
      <p:sp>
        <p:nvSpPr>
          <p:cNvPr id="3" name="Content Placeholder 2"/>
          <p:cNvSpPr>
            <a:spLocks noGrp="1"/>
          </p:cNvSpPr>
          <p:nvPr>
            <p:ph idx="1"/>
          </p:nvPr>
        </p:nvSpPr>
        <p:spPr/>
        <p:txBody>
          <a:bodyPr/>
          <a:lstStyle/>
          <a:p>
            <a:r>
              <a:rPr lang="en-US" dirty="0"/>
              <a:t>An input of a request for a report should have an associated acknowledgement. </a:t>
            </a:r>
            <a:r>
              <a:rPr lang="en-US" dirty="0" smtClean="0"/>
              <a:t>A </a:t>
            </a:r>
            <a:r>
              <a:rPr lang="en-US" dirty="0"/>
              <a:t>report should ultimately be returned from the request. </a:t>
            </a:r>
            <a:endParaRPr lang="en-US" dirty="0" smtClean="0"/>
          </a:p>
          <a:p>
            <a:pPr lvl="1"/>
            <a:r>
              <a:rPr lang="en-US" dirty="0" smtClean="0"/>
              <a:t>You should </a:t>
            </a:r>
            <a:r>
              <a:rPr lang="en-US" dirty="0"/>
              <a:t>create summarized data that can be used to check that the report is correctly organized. </a:t>
            </a:r>
            <a:endParaRPr lang="en-GB" dirty="0"/>
          </a:p>
          <a:p>
            <a:r>
              <a:rPr lang="en-US" dirty="0" smtClean="0"/>
              <a:t>An </a:t>
            </a:r>
            <a:r>
              <a:rPr lang="en-US" dirty="0"/>
              <a:t>input request for a report to </a:t>
            </a:r>
            <a:r>
              <a:rPr lang="en-US" dirty="0" err="1"/>
              <a:t>WeatherStation</a:t>
            </a:r>
            <a:r>
              <a:rPr lang="en-US" dirty="0"/>
              <a:t> results in a summarized report being generated. </a:t>
            </a:r>
            <a:endParaRPr lang="en-US" dirty="0" smtClean="0"/>
          </a:p>
          <a:p>
            <a:pPr lvl="1"/>
            <a:r>
              <a:rPr lang="en-US" dirty="0" smtClean="0"/>
              <a:t>Can be tested </a:t>
            </a:r>
            <a:r>
              <a:rPr lang="en-US" dirty="0"/>
              <a:t>by creating raw data corresponding to the summary that you have prepared for the test of </a:t>
            </a:r>
            <a:r>
              <a:rPr lang="en-US" dirty="0" err="1"/>
              <a:t>SatComms</a:t>
            </a:r>
            <a:r>
              <a:rPr lang="en-US" dirty="0"/>
              <a:t> and checking that the </a:t>
            </a:r>
            <a:r>
              <a:rPr lang="en-US" dirty="0" err="1"/>
              <a:t>WeatherStation</a:t>
            </a:r>
            <a:r>
              <a:rPr lang="en-US" dirty="0"/>
              <a:t> object correctly produces this summary. This raw data is also used to test the </a:t>
            </a:r>
            <a:r>
              <a:rPr lang="en-US" dirty="0" err="1"/>
              <a:t>WeatherData</a:t>
            </a:r>
            <a:r>
              <a:rPr lang="en-US" dirty="0"/>
              <a:t> object.</a:t>
            </a:r>
            <a:endParaRPr lang="en-GB" dirty="0"/>
          </a:p>
          <a:p>
            <a:endParaRPr lang="en-US"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42</a:t>
            </a:fld>
            <a:endParaRPr lang="en-US"/>
          </a:p>
        </p:txBody>
      </p:sp>
    </p:spTree>
    <p:extLst>
      <p:ext uri="{BB962C8B-B14F-4D97-AF65-F5344CB8AC3E}">
        <p14:creationId xmlns:p14="http://schemas.microsoft.com/office/powerpoint/2010/main" val="2049912429"/>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policies</a:t>
            </a:r>
            <a:endParaRPr lang="en-US" dirty="0"/>
          </a:p>
        </p:txBody>
      </p:sp>
      <p:sp>
        <p:nvSpPr>
          <p:cNvPr id="3" name="Content Placeholder 2"/>
          <p:cNvSpPr>
            <a:spLocks noGrp="1"/>
          </p:cNvSpPr>
          <p:nvPr>
            <p:ph idx="1"/>
          </p:nvPr>
        </p:nvSpPr>
        <p:spPr/>
        <p:txBody>
          <a:bodyPr/>
          <a:lstStyle/>
          <a:p>
            <a:r>
              <a:rPr lang="en-US" dirty="0" smtClean="0"/>
              <a:t>Exhaustive system testing is impossible so testing policies which define the required system test coverage may be developed.</a:t>
            </a:r>
          </a:p>
          <a:p>
            <a:r>
              <a:rPr lang="en-US" dirty="0" smtClean="0"/>
              <a:t>Examples of testing policies:</a:t>
            </a:r>
          </a:p>
          <a:p>
            <a:pPr lvl="1"/>
            <a:r>
              <a:rPr lang="en-US" dirty="0" smtClean="0"/>
              <a:t>All system functions that are accessed through menus should be tested.</a:t>
            </a:r>
            <a:endParaRPr lang="en-GB" dirty="0" smtClean="0"/>
          </a:p>
          <a:p>
            <a:pPr lvl="1"/>
            <a:r>
              <a:rPr lang="en-US" dirty="0" smtClean="0"/>
              <a:t>Combinations of functions (e.g. text formatting) that are accessed through the same menu must be tested.</a:t>
            </a:r>
            <a:endParaRPr lang="en-GB" dirty="0" smtClean="0"/>
          </a:p>
          <a:p>
            <a:pPr lvl="1"/>
            <a:r>
              <a:rPr lang="en-US" dirty="0" smtClean="0"/>
              <a:t>Where user input is provided, all functions must be tested with both correct and incorrect input.</a:t>
            </a:r>
            <a:endParaRPr lang="en-GB" dirty="0" smtClean="0"/>
          </a:p>
          <a:p>
            <a:endParaRPr lang="en-US"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43</a:t>
            </a:fld>
            <a:endParaRPr lang="en-US"/>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2465"/>
            <a:ext cx="8229600" cy="1143000"/>
          </a:xfrm>
        </p:spPr>
        <p:txBody>
          <a:bodyPr/>
          <a:lstStyle/>
          <a:p>
            <a:pPr algn="ctr"/>
            <a:r>
              <a:rPr lang="en-US" dirty="0" smtClean="0"/>
              <a:t>Test-driven development</a:t>
            </a:r>
            <a:endParaRPr lang="en-US" dirty="0"/>
          </a:p>
        </p:txBody>
      </p:sp>
      <p:sp>
        <p:nvSpPr>
          <p:cNvPr id="3" name="Date Placeholder 2"/>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44</a:t>
            </a:fld>
            <a:endParaRPr lang="en-US"/>
          </a:p>
        </p:txBody>
      </p:sp>
    </p:spTree>
    <p:extLst>
      <p:ext uri="{BB962C8B-B14F-4D97-AF65-F5344CB8AC3E}">
        <p14:creationId xmlns:p14="http://schemas.microsoft.com/office/powerpoint/2010/main" val="1304886274"/>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a:t>
            </a:r>
            <a:endParaRPr lang="en-US" dirty="0"/>
          </a:p>
        </p:txBody>
      </p:sp>
      <p:sp>
        <p:nvSpPr>
          <p:cNvPr id="3" name="Content Placeholder 2"/>
          <p:cNvSpPr>
            <a:spLocks noGrp="1"/>
          </p:cNvSpPr>
          <p:nvPr>
            <p:ph idx="1"/>
          </p:nvPr>
        </p:nvSpPr>
        <p:spPr/>
        <p:txBody>
          <a:bodyPr/>
          <a:lstStyle/>
          <a:p>
            <a:r>
              <a:rPr lang="en-US" dirty="0" smtClean="0"/>
              <a:t>Test-driven development (TDD) is an approach to program development in which you inter-leave testing and code development.</a:t>
            </a:r>
          </a:p>
          <a:p>
            <a:r>
              <a:rPr lang="en-US" dirty="0" smtClean="0"/>
              <a:t>Tests are written before code and ‘passing’ the tests is the critical driver of development. </a:t>
            </a:r>
          </a:p>
          <a:p>
            <a:r>
              <a:rPr lang="en-US" dirty="0" smtClean="0"/>
              <a:t>You develop code incrementally, along with a test for that increment. You don’t move on to the next increment until the code that you have developed passes its test. </a:t>
            </a:r>
          </a:p>
          <a:p>
            <a:r>
              <a:rPr lang="en-US" dirty="0" smtClean="0"/>
              <a:t>TDD was introduced as part of agile methods such as Extreme Programming. However, it can also be used in plan-driven development processes. </a:t>
            </a:r>
            <a:endParaRPr lang="en-GB" dirty="0" smtClean="0"/>
          </a:p>
          <a:p>
            <a:endParaRPr lang="en-US"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45</a:t>
            </a:fld>
            <a:endParaRPr lang="en-US"/>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-driven </a:t>
            </a:r>
            <a:r>
              <a:rPr lang="en-US" dirty="0" smtClean="0"/>
              <a:t>development</a:t>
            </a:r>
            <a:endParaRPr lang="en-US" dirty="0"/>
          </a:p>
        </p:txBody>
      </p:sp>
      <p:sp>
        <p:nvSpPr>
          <p:cNvPr id="3" name="Date Placeholder 2"/>
          <p:cNvSpPr>
            <a:spLocks noGrp="1"/>
          </p:cNvSpPr>
          <p:nvPr>
            <p:ph type="dt" sz="half" idx="10"/>
          </p:nvPr>
        </p:nvSpPr>
        <p:spPr/>
        <p:txBody>
          <a:bodyPr/>
          <a:lstStyle/>
          <a:p>
            <a:r>
              <a:rPr lang="en-GB" smtClean="0"/>
              <a:t>30/10/2014</a:t>
            </a:r>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46</a:t>
            </a:fld>
            <a:endParaRPr lang="en-US"/>
          </a:p>
        </p:txBody>
      </p:sp>
      <p:pic>
        <p:nvPicPr>
          <p:cNvPr id="7" name="Picture 6" descr="8.9 Test Driven Dev.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60" y="2365791"/>
            <a:ext cx="7971995" cy="2340402"/>
          </a:xfrm>
          <a:prstGeom prst="rect">
            <a:avLst/>
          </a:prstGeom>
        </p:spPr>
      </p:pic>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process activities</a:t>
            </a:r>
            <a:endParaRPr lang="en-US" dirty="0"/>
          </a:p>
        </p:txBody>
      </p:sp>
      <p:sp>
        <p:nvSpPr>
          <p:cNvPr id="3" name="Content Placeholder 2"/>
          <p:cNvSpPr>
            <a:spLocks noGrp="1"/>
          </p:cNvSpPr>
          <p:nvPr>
            <p:ph idx="1"/>
          </p:nvPr>
        </p:nvSpPr>
        <p:spPr/>
        <p:txBody>
          <a:bodyPr/>
          <a:lstStyle/>
          <a:p>
            <a:r>
              <a:rPr lang="en-US" dirty="0" smtClean="0"/>
              <a:t>Start by identifying the increment of functionality that is required. This should normally be small and implementable in a few lines of code.</a:t>
            </a:r>
            <a:endParaRPr lang="en-GB" dirty="0" smtClean="0"/>
          </a:p>
          <a:p>
            <a:r>
              <a:rPr lang="en-US" dirty="0" smtClean="0"/>
              <a:t>Write a test for this functionality and implement this as an automated test. </a:t>
            </a:r>
            <a:endParaRPr lang="en-GB" dirty="0" smtClean="0"/>
          </a:p>
          <a:p>
            <a:r>
              <a:rPr lang="en-US" dirty="0" smtClean="0"/>
              <a:t>Run the test, along with all other tests that have been implemented. Initially, you have not implemented the functionality so the new test will fail. </a:t>
            </a:r>
            <a:endParaRPr lang="en-GB" dirty="0" smtClean="0"/>
          </a:p>
          <a:p>
            <a:r>
              <a:rPr lang="en-US" dirty="0" smtClean="0"/>
              <a:t>Implement the functionality and re-run the test. </a:t>
            </a:r>
            <a:endParaRPr lang="en-GB" dirty="0" smtClean="0"/>
          </a:p>
          <a:p>
            <a:r>
              <a:rPr lang="en-US" dirty="0" smtClean="0"/>
              <a:t>Once all tests run successfully, you move on to implementing the next chunk of functionality.</a:t>
            </a:r>
            <a:endParaRPr lang="en-GB" dirty="0" smtClean="0"/>
          </a:p>
          <a:p>
            <a:endParaRPr lang="en-US"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47</a:t>
            </a:fld>
            <a:endParaRPr lang="en-US"/>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test-driven development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Code coverage </a:t>
            </a:r>
          </a:p>
          <a:p>
            <a:pPr lvl="1"/>
            <a:r>
              <a:rPr lang="en-US" dirty="0" smtClean="0"/>
              <a:t>Every code segment that you write has at least one associated test so all code written has at least one test.</a:t>
            </a:r>
            <a:endParaRPr lang="en-GB" dirty="0" smtClean="0"/>
          </a:p>
          <a:p>
            <a:r>
              <a:rPr lang="en-US" dirty="0" smtClean="0">
                <a:solidFill>
                  <a:srgbClr val="000000"/>
                </a:solidFill>
              </a:rPr>
              <a:t>Regression testing </a:t>
            </a:r>
          </a:p>
          <a:p>
            <a:pPr lvl="1"/>
            <a:r>
              <a:rPr lang="en-US" dirty="0" smtClean="0"/>
              <a:t>A regression test suite is developed incrementally as a program is developed. </a:t>
            </a:r>
            <a:endParaRPr lang="en-GB" dirty="0" smtClean="0"/>
          </a:p>
          <a:p>
            <a:r>
              <a:rPr lang="en-US" dirty="0" smtClean="0">
                <a:solidFill>
                  <a:srgbClr val="000000"/>
                </a:solidFill>
              </a:rPr>
              <a:t>Simplified debugging </a:t>
            </a:r>
          </a:p>
          <a:p>
            <a:pPr lvl="1"/>
            <a:r>
              <a:rPr lang="en-US" dirty="0" smtClean="0"/>
              <a:t>When a test fails, it should be obvious where the problem lies. The newly written code needs to be checked and modified. </a:t>
            </a:r>
            <a:endParaRPr lang="en-GB" dirty="0" smtClean="0"/>
          </a:p>
          <a:p>
            <a:r>
              <a:rPr lang="en-US" dirty="0" smtClean="0">
                <a:solidFill>
                  <a:srgbClr val="000000"/>
                </a:solidFill>
              </a:rPr>
              <a:t>System documentation </a:t>
            </a:r>
          </a:p>
          <a:p>
            <a:pPr lvl="1"/>
            <a:r>
              <a:rPr lang="en-US" dirty="0" smtClean="0"/>
              <a:t>The tests themselves are a form of documentation that describe what the code should be doing. </a:t>
            </a:r>
            <a:endParaRPr lang="en-GB" dirty="0" smtClean="0"/>
          </a:p>
          <a:p>
            <a:endParaRPr lang="en-US"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48</a:t>
            </a:fld>
            <a:endParaRPr lang="en-US"/>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p:txBody>
          <a:bodyPr/>
          <a:lstStyle/>
          <a:p>
            <a:r>
              <a:rPr lang="en-US" dirty="0" smtClean="0"/>
              <a:t>Regression testing is testing the system to check that changes have not ‘broken’ previously working code.</a:t>
            </a:r>
          </a:p>
          <a:p>
            <a:r>
              <a:rPr lang="en-US" dirty="0" smtClean="0"/>
              <a:t>In a manual testing process, regression testing is expensive but, with automated testing, it is simple and straightforward. All tests are rerun every time a change is made to the program.</a:t>
            </a:r>
          </a:p>
          <a:p>
            <a:r>
              <a:rPr lang="en-US" dirty="0" smtClean="0"/>
              <a:t>Tests must run ‘successfully’ before the change is committed.</a:t>
            </a:r>
          </a:p>
          <a:p>
            <a:pPr>
              <a:buNone/>
            </a:pPr>
            <a:endParaRPr lang="en-US"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49</a:t>
            </a:fld>
            <a:endParaRPr lang="en-US"/>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Program testing goals</a:t>
            </a:r>
            <a:endParaRPr lang="en-US" dirty="0"/>
          </a:p>
        </p:txBody>
      </p:sp>
      <p:sp>
        <p:nvSpPr>
          <p:cNvPr id="3" name="Content Placeholder 2"/>
          <p:cNvSpPr>
            <a:spLocks noGrp="1"/>
          </p:cNvSpPr>
          <p:nvPr>
            <p:ph idx="1"/>
          </p:nvPr>
        </p:nvSpPr>
        <p:spPr>
          <a:xfrm>
            <a:off x="457200" y="1600201"/>
            <a:ext cx="8229600" cy="4053254"/>
          </a:xfrm>
        </p:spPr>
        <p:txBody>
          <a:bodyPr/>
          <a:lstStyle/>
          <a:p>
            <a:r>
              <a:rPr lang="en-US" dirty="0" smtClean="0"/>
              <a:t>To demonstrate to the developer and the customer that the software meets its requirements. </a:t>
            </a:r>
          </a:p>
          <a:p>
            <a:pPr lvl="1"/>
            <a:r>
              <a:rPr lang="en-US" b="1" dirty="0" smtClean="0"/>
              <a:t>For custom software, </a:t>
            </a:r>
            <a:r>
              <a:rPr lang="en-US" dirty="0" smtClean="0"/>
              <a:t>this means that there should be at least one test for every requirement in the requirements document. </a:t>
            </a:r>
            <a:r>
              <a:rPr lang="en-US" b="1" dirty="0" smtClean="0"/>
              <a:t>For generic software products, </a:t>
            </a:r>
            <a:r>
              <a:rPr lang="en-US" dirty="0" smtClean="0"/>
              <a:t>it means that there should be tests for all of the system features, plus combinations of these features.  </a:t>
            </a:r>
          </a:p>
          <a:p>
            <a:r>
              <a:rPr lang="en-US" dirty="0" smtClean="0"/>
              <a:t>To discover situations in which the behavior of the software is incorrect, undesirable or does not conform to its specification. </a:t>
            </a:r>
          </a:p>
          <a:p>
            <a:pPr marL="457200" lvl="1" indent="0">
              <a:buNone/>
            </a:pPr>
            <a:endParaRPr lang="en-GB" dirty="0" smtClean="0"/>
          </a:p>
          <a:p>
            <a:endParaRPr lang="en-US"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smtClean="0"/>
              <a:t>Release testing</a:t>
            </a:r>
            <a:endParaRPr lang="en-US" dirty="0"/>
          </a:p>
        </p:txBody>
      </p:sp>
      <p:sp>
        <p:nvSpPr>
          <p:cNvPr id="3" name="Content Placeholder 2"/>
          <p:cNvSpPr>
            <a:spLocks noGrp="1"/>
          </p:cNvSpPr>
          <p:nvPr>
            <p:ph idx="1"/>
          </p:nvPr>
        </p:nvSpPr>
        <p:spPr/>
        <p:txBody>
          <a:bodyPr/>
          <a:lstStyle/>
          <a:p>
            <a:endParaRPr lang="en-US"/>
          </a:p>
        </p:txBody>
      </p:sp>
      <p:sp>
        <p:nvSpPr>
          <p:cNvPr id="6" name="Date Placeholder 5"/>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50</a:t>
            </a:fld>
            <a:endParaRPr lang="en-US"/>
          </a:p>
        </p:txBody>
      </p:sp>
    </p:spTree>
    <p:extLst>
      <p:ext uri="{BB962C8B-B14F-4D97-AF65-F5344CB8AC3E}">
        <p14:creationId xmlns:p14="http://schemas.microsoft.com/office/powerpoint/2010/main" val="1004290532"/>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a:t>
            </a:r>
            <a:endParaRPr lang="en-US" dirty="0"/>
          </a:p>
        </p:txBody>
      </p:sp>
      <p:sp>
        <p:nvSpPr>
          <p:cNvPr id="3" name="Content Placeholder 2"/>
          <p:cNvSpPr>
            <a:spLocks noGrp="1"/>
          </p:cNvSpPr>
          <p:nvPr>
            <p:ph idx="1"/>
          </p:nvPr>
        </p:nvSpPr>
        <p:spPr>
          <a:xfrm>
            <a:off x="229698" y="1600200"/>
            <a:ext cx="8633936" cy="4525963"/>
          </a:xfrm>
        </p:spPr>
        <p:txBody>
          <a:bodyPr/>
          <a:lstStyle/>
          <a:p>
            <a:r>
              <a:rPr lang="en-US" dirty="0" smtClean="0"/>
              <a:t>Release testing is the process of testing a particular release of a system that is intended for use outside of the development team.</a:t>
            </a:r>
            <a:r>
              <a:rPr lang="en-GB" dirty="0" smtClean="0"/>
              <a:t> </a:t>
            </a:r>
          </a:p>
          <a:p>
            <a:r>
              <a:rPr lang="en-US" dirty="0" smtClean="0"/>
              <a:t>The primary goal of the release testing process is to convince the supplier of the system that it is good enough for use</a:t>
            </a:r>
            <a:r>
              <a:rPr lang="en-GB" dirty="0" smtClean="0"/>
              <a:t>.</a:t>
            </a:r>
          </a:p>
          <a:p>
            <a:pPr lvl="1"/>
            <a:r>
              <a:rPr lang="en-US" dirty="0" smtClean="0"/>
              <a:t>Release testing, therefore, has to show that the system delivers its specified functionality, performance and dependability, and that it does not fail during normal use.</a:t>
            </a:r>
            <a:r>
              <a:rPr lang="en-GB" dirty="0" smtClean="0"/>
              <a:t> </a:t>
            </a:r>
          </a:p>
          <a:p>
            <a:r>
              <a:rPr lang="en-US" dirty="0" smtClean="0"/>
              <a:t>Release testing is usually a black-box testing process where tests are only derived from the system specification. </a:t>
            </a:r>
            <a:endParaRPr lang="en-GB" dirty="0" smtClean="0"/>
          </a:p>
          <a:p>
            <a:endParaRPr lang="en-US"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51</a:t>
            </a:fld>
            <a:endParaRPr lang="en-US"/>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 and system testing</a:t>
            </a:r>
            <a:endParaRPr lang="en-US" dirty="0"/>
          </a:p>
        </p:txBody>
      </p:sp>
      <p:sp>
        <p:nvSpPr>
          <p:cNvPr id="3" name="Content Placeholder 2"/>
          <p:cNvSpPr>
            <a:spLocks noGrp="1"/>
          </p:cNvSpPr>
          <p:nvPr>
            <p:ph idx="1"/>
          </p:nvPr>
        </p:nvSpPr>
        <p:spPr/>
        <p:txBody>
          <a:bodyPr/>
          <a:lstStyle/>
          <a:p>
            <a:r>
              <a:rPr lang="en-US" dirty="0" smtClean="0"/>
              <a:t>Release testing is a form of system testing.</a:t>
            </a:r>
          </a:p>
          <a:p>
            <a:r>
              <a:rPr lang="en-US" dirty="0" smtClean="0"/>
              <a:t>Important differences:</a:t>
            </a:r>
          </a:p>
          <a:p>
            <a:pPr lvl="1"/>
            <a:r>
              <a:rPr lang="en-US" dirty="0" smtClean="0"/>
              <a:t>A separate team that has not been involved in the system development, should be responsible for release testing.</a:t>
            </a:r>
            <a:endParaRPr lang="en-GB" dirty="0" smtClean="0"/>
          </a:p>
          <a:p>
            <a:pPr lvl="1"/>
            <a:r>
              <a:rPr lang="en-US" dirty="0" smtClean="0"/>
              <a:t>System testing by the development team should focus on discovering bugs in the system (defect testing). The objective of release testing is to check that the system meets its requirements and is good enough for external use (validation testing).</a:t>
            </a:r>
            <a:endParaRPr lang="en-GB" dirty="0" smtClean="0"/>
          </a:p>
          <a:p>
            <a:endParaRPr lang="en-US"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52</a:t>
            </a:fld>
            <a:endParaRPr lang="en-US"/>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based testing</a:t>
            </a:r>
            <a:endParaRPr lang="en-US" dirty="0"/>
          </a:p>
        </p:txBody>
      </p:sp>
      <p:sp>
        <p:nvSpPr>
          <p:cNvPr id="3" name="Content Placeholder 2"/>
          <p:cNvSpPr>
            <a:spLocks noGrp="1"/>
          </p:cNvSpPr>
          <p:nvPr>
            <p:ph idx="1"/>
          </p:nvPr>
        </p:nvSpPr>
        <p:spPr/>
        <p:txBody>
          <a:bodyPr/>
          <a:lstStyle/>
          <a:p>
            <a:r>
              <a:rPr lang="en-US" dirty="0" smtClean="0"/>
              <a:t>Requirements-based testing involves examining each requirement and developing a test or tests for it.</a:t>
            </a:r>
          </a:p>
          <a:p>
            <a:r>
              <a:rPr lang="en-US" dirty="0" smtClean="0"/>
              <a:t>Mentcare system requirements:</a:t>
            </a:r>
          </a:p>
          <a:p>
            <a:pPr lvl="1"/>
            <a:r>
              <a:rPr lang="en-US" dirty="0" smtClean="0"/>
              <a:t>If a patient is known to be allergic to any particular medication, then prescription of that medication shall result in a warning message being issued to the system user.</a:t>
            </a:r>
            <a:endParaRPr lang="en-GB" dirty="0" smtClean="0"/>
          </a:p>
          <a:p>
            <a:pPr lvl="1"/>
            <a:r>
              <a:rPr lang="en-US" dirty="0" smtClean="0"/>
              <a:t>If a prescriber chooses to ignore an allergy warning, they shall provide a reason why this has been ignored.</a:t>
            </a:r>
            <a:endParaRPr lang="en-GB" dirty="0" smtClean="0"/>
          </a:p>
          <a:p>
            <a:pPr lvl="1"/>
            <a:endParaRPr lang="en-US"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53</a:t>
            </a:fld>
            <a:endParaRPr lang="en-US"/>
          </a:p>
        </p:txBody>
      </p:sp>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tests</a:t>
            </a:r>
            <a:endParaRPr lang="en-US" dirty="0"/>
          </a:p>
        </p:txBody>
      </p:sp>
      <p:sp>
        <p:nvSpPr>
          <p:cNvPr id="3" name="Content Placeholder 2"/>
          <p:cNvSpPr>
            <a:spLocks noGrp="1"/>
          </p:cNvSpPr>
          <p:nvPr>
            <p:ph idx="1"/>
          </p:nvPr>
        </p:nvSpPr>
        <p:spPr/>
        <p:txBody>
          <a:bodyPr/>
          <a:lstStyle/>
          <a:p>
            <a:r>
              <a:rPr lang="en-US" sz="1800" dirty="0" smtClean="0"/>
              <a:t>Set up a patient record with no known allergies. Prescribe medication for allergies that are known to exist. Check that a warning message is not issued by the system.</a:t>
            </a:r>
            <a:endParaRPr lang="en-GB" sz="1800" dirty="0" smtClean="0"/>
          </a:p>
          <a:p>
            <a:r>
              <a:rPr lang="en-US" sz="1800" dirty="0" smtClean="0"/>
              <a:t>Set up a patient record with a known allergy. Prescribe the medication to that the patient is allergic to, and check that the warning is issued by the system.</a:t>
            </a:r>
            <a:endParaRPr lang="en-GB" sz="1800" dirty="0" smtClean="0"/>
          </a:p>
          <a:p>
            <a:r>
              <a:rPr lang="en-US" sz="1800" dirty="0" smtClean="0"/>
              <a:t>Set up a patient record in which allergies to two or more drugs are recorded. Prescribe both of these drugs separately and check that the correct warning for each drug is issued.</a:t>
            </a:r>
            <a:endParaRPr lang="en-GB" sz="1800" dirty="0" smtClean="0"/>
          </a:p>
          <a:p>
            <a:r>
              <a:rPr lang="en-US" sz="1800" dirty="0" smtClean="0"/>
              <a:t>Prescribe two drugs that the patient is allergic to. Check that two warnings are correctly issued.</a:t>
            </a:r>
            <a:endParaRPr lang="en-GB" sz="1800" dirty="0" smtClean="0"/>
          </a:p>
          <a:p>
            <a:r>
              <a:rPr lang="en-US" sz="1800" dirty="0" smtClean="0"/>
              <a:t>Prescribe a drug that issues a warning and overrule that warning. Check that the system requires the user to provide information explaining why the warning was overruled. </a:t>
            </a:r>
            <a:endParaRPr lang="en-US" sz="1800"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54</a:t>
            </a:fld>
            <a:endParaRPr lang="en-US"/>
          </a:p>
        </p:txBody>
      </p:sp>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usage scenario for the </a:t>
            </a:r>
            <a:r>
              <a:rPr lang="en-GB" dirty="0" smtClean="0"/>
              <a:t>Mentcare system</a:t>
            </a:r>
            <a:endParaRPr lang="en-US" dirty="0"/>
          </a:p>
        </p:txBody>
      </p:sp>
      <p:sp>
        <p:nvSpPr>
          <p:cNvPr id="3" name="Date Placeholder 2"/>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55</a:t>
            </a:fld>
            <a:endParaRPr lang="en-US"/>
          </a:p>
        </p:txBody>
      </p:sp>
      <p:sp>
        <p:nvSpPr>
          <p:cNvPr id="6" name="Rectangle 5"/>
          <p:cNvSpPr/>
          <p:nvPr/>
        </p:nvSpPr>
        <p:spPr>
          <a:xfrm>
            <a:off x="317510" y="1506493"/>
            <a:ext cx="8504728" cy="4755148"/>
          </a:xfrm>
          <a:prstGeom prst="rect">
            <a:avLst/>
          </a:prstGeom>
        </p:spPr>
        <p:txBody>
          <a:bodyPr wrap="square">
            <a:spAutoFit/>
          </a:bodyPr>
          <a:lstStyle/>
          <a:p>
            <a:pPr>
              <a:spcAft>
                <a:spcPts val="600"/>
              </a:spcAft>
            </a:pPr>
            <a:r>
              <a:rPr lang="en-GB" sz="1600" dirty="0" smtClean="0"/>
              <a:t>George is a nurse who specializes in mental healthcare. One of his responsibilities is to visit patients at home to check that their treatment is effective and that they are not suffering from medication side effects.</a:t>
            </a:r>
          </a:p>
          <a:p>
            <a:pPr>
              <a:spcAft>
                <a:spcPts val="600"/>
              </a:spcAft>
            </a:pPr>
            <a:r>
              <a:rPr lang="en-GB" sz="1600" dirty="0" smtClean="0"/>
              <a:t>On a day for home visits, George logs into the </a:t>
            </a:r>
            <a:r>
              <a:rPr lang="en-GB" sz="1600" dirty="0" err="1" smtClean="0"/>
              <a:t>Mentcare</a:t>
            </a:r>
            <a:r>
              <a:rPr lang="en-GB" sz="1600" dirty="0" smtClean="0"/>
              <a:t> system and uses it to print his schedule of home visits for that day, along with summary information about the patients to be visited. He requests that the records for these patients be downloaded to his laptop. He is prompted for his key phrase to encrypt the records on the laptop.</a:t>
            </a:r>
          </a:p>
          <a:p>
            <a:pPr>
              <a:spcAft>
                <a:spcPts val="600"/>
              </a:spcAft>
            </a:pPr>
            <a:r>
              <a:rPr lang="en-GB" sz="1600" dirty="0" smtClean="0"/>
              <a:t>One of the patients that he visits is Jim, who is being treated with medication for depression. Jim feels that the medication is helping him but believes that it has the side effect of keeping him awake at night. George looks up Jim’s record and is prompted for his key phrase to decrypt the record. He checks the drug prescribed and queries its side effects. Sleeplessness is a known side effect so he notes the problem in Jim’s record and suggests that he visits the clinic to have his medication changed. Jim agrees so George enters a prompt to call him when he gets back to the clinic to make an appointment with a physician. George ends the consultation and the system re-encrypts Jim’s record.</a:t>
            </a:r>
          </a:p>
          <a:p>
            <a:r>
              <a:rPr lang="en-GB" sz="1600" dirty="0" smtClean="0"/>
              <a:t>After, finishing his consultations, George returns to the clinic and uploads the records of patients visited to the database. The system generates a call list for George of those patients who He has to contact for follow-up information and make clinic appointments.</a:t>
            </a:r>
            <a:endParaRPr lang="en-GB" sz="1600" dirty="0"/>
          </a:p>
        </p:txBody>
      </p:sp>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tested by scenario</a:t>
            </a:r>
            <a:endParaRPr lang="en-US" dirty="0"/>
          </a:p>
        </p:txBody>
      </p:sp>
      <p:sp>
        <p:nvSpPr>
          <p:cNvPr id="3" name="Content Placeholder 2"/>
          <p:cNvSpPr>
            <a:spLocks noGrp="1"/>
          </p:cNvSpPr>
          <p:nvPr>
            <p:ph idx="1"/>
          </p:nvPr>
        </p:nvSpPr>
        <p:spPr/>
        <p:txBody>
          <a:bodyPr/>
          <a:lstStyle/>
          <a:p>
            <a:r>
              <a:rPr lang="en-US" dirty="0" smtClean="0"/>
              <a:t>Authentication by logging on to the system.</a:t>
            </a:r>
            <a:endParaRPr lang="en-GB" dirty="0" smtClean="0"/>
          </a:p>
          <a:p>
            <a:r>
              <a:rPr lang="en-US" dirty="0" smtClean="0"/>
              <a:t>Downloading and uploading of specified patient records to a laptop.</a:t>
            </a:r>
            <a:endParaRPr lang="en-GB" dirty="0" smtClean="0"/>
          </a:p>
          <a:p>
            <a:r>
              <a:rPr lang="en-US" dirty="0" smtClean="0"/>
              <a:t>Home visit scheduling.</a:t>
            </a:r>
            <a:endParaRPr lang="en-GB" dirty="0" smtClean="0"/>
          </a:p>
          <a:p>
            <a:r>
              <a:rPr lang="en-US" dirty="0" smtClean="0"/>
              <a:t>Encryption and decryption of patient records on a mobile device. </a:t>
            </a:r>
            <a:endParaRPr lang="en-GB" dirty="0" smtClean="0"/>
          </a:p>
          <a:p>
            <a:r>
              <a:rPr lang="en-US" dirty="0" smtClean="0"/>
              <a:t>Record retrieval and modification.</a:t>
            </a:r>
            <a:endParaRPr lang="en-GB" dirty="0" smtClean="0"/>
          </a:p>
          <a:p>
            <a:r>
              <a:rPr lang="en-US" dirty="0" smtClean="0"/>
              <a:t>Links with the drugs database that maintains side-effect information.</a:t>
            </a:r>
            <a:endParaRPr lang="en-GB" dirty="0" smtClean="0"/>
          </a:p>
          <a:p>
            <a:r>
              <a:rPr lang="en-US" dirty="0" smtClean="0"/>
              <a:t>The system for call prompting.</a:t>
            </a:r>
            <a:endParaRPr lang="en-GB" dirty="0" smtClean="0"/>
          </a:p>
          <a:p>
            <a:endParaRPr lang="en-US"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56</a:t>
            </a:fld>
            <a:endParaRPr lang="en-US"/>
          </a:p>
        </p:txBody>
      </p:sp>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b="1" dirty="0">
                <a:solidFill>
                  <a:schemeClr val="tx1"/>
                </a:solidFill>
              </a:rPr>
              <a:t>Path Testing</a:t>
            </a:r>
            <a:endParaRPr lang="en-US" sz="2800" b="1" dirty="0">
              <a:solidFill>
                <a:schemeClr val="tx1"/>
              </a:solidFill>
            </a:endParaRPr>
          </a:p>
        </p:txBody>
      </p:sp>
      <p:sp>
        <p:nvSpPr>
          <p:cNvPr id="3" name="Content Placeholder 2"/>
          <p:cNvSpPr>
            <a:spLocks noGrp="1"/>
          </p:cNvSpPr>
          <p:nvPr>
            <p:ph idx="1"/>
          </p:nvPr>
        </p:nvSpPr>
        <p:spPr/>
        <p:txBody>
          <a:bodyPr/>
          <a:lstStyle/>
          <a:p>
            <a:pPr algn="just">
              <a:lnSpc>
                <a:spcPct val="90000"/>
              </a:lnSpc>
            </a:pPr>
            <a:r>
              <a:rPr lang="en-GB" dirty="0">
                <a:solidFill>
                  <a:schemeClr val="tx1"/>
                </a:solidFill>
              </a:rPr>
              <a:t>The objective of path testing is to ensure that the set of test cases is such that each path through the program is executed at least once.</a:t>
            </a:r>
          </a:p>
          <a:p>
            <a:pPr algn="just">
              <a:lnSpc>
                <a:spcPct val="90000"/>
              </a:lnSpc>
            </a:pPr>
            <a:endParaRPr lang="en-GB" dirty="0">
              <a:solidFill>
                <a:schemeClr val="tx1"/>
              </a:solidFill>
            </a:endParaRPr>
          </a:p>
          <a:p>
            <a:pPr algn="just">
              <a:lnSpc>
                <a:spcPct val="90000"/>
              </a:lnSpc>
            </a:pPr>
            <a:r>
              <a:rPr lang="en-GB" dirty="0">
                <a:solidFill>
                  <a:schemeClr val="tx1"/>
                </a:solidFill>
              </a:rPr>
              <a:t>The starting point for path testing is a program flow graph that shows nodes representing program decisions and arcs representing the flow of control.</a:t>
            </a:r>
          </a:p>
          <a:p>
            <a:pPr algn="just">
              <a:lnSpc>
                <a:spcPct val="90000"/>
              </a:lnSpc>
            </a:pPr>
            <a:endParaRPr lang="en-GB" dirty="0">
              <a:solidFill>
                <a:schemeClr val="tx1"/>
              </a:solidFill>
            </a:endParaRPr>
          </a:p>
          <a:p>
            <a:pPr algn="just">
              <a:lnSpc>
                <a:spcPct val="90000"/>
              </a:lnSpc>
            </a:pPr>
            <a:r>
              <a:rPr lang="en-GB" dirty="0">
                <a:solidFill>
                  <a:schemeClr val="tx1"/>
                </a:solidFill>
              </a:rPr>
              <a:t>Statements with conditions are therefore nodes in the flow graph.</a:t>
            </a:r>
          </a:p>
          <a:p>
            <a:endParaRPr lang="en-US" dirty="0">
              <a:solidFill>
                <a:schemeClr val="tx1"/>
              </a:solidFill>
            </a:endParaRPr>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pPr/>
              <a:t>57</a:t>
            </a:fld>
            <a:endParaRPr lang="en-US"/>
          </a:p>
        </p:txBody>
      </p:sp>
    </p:spTree>
    <p:extLst>
      <p:ext uri="{BB962C8B-B14F-4D97-AF65-F5344CB8AC3E}">
        <p14:creationId xmlns:p14="http://schemas.microsoft.com/office/powerpoint/2010/main" val="433096447"/>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chemeClr val="tx1"/>
                </a:solidFill>
              </a:rPr>
              <a:t>Steps for Basis Path testing</a:t>
            </a:r>
            <a:r>
              <a:rPr lang="en-US" sz="2800" dirty="0">
                <a:solidFill>
                  <a:schemeClr val="tx1"/>
                </a:solidFill>
              </a:rPr>
              <a:t/>
            </a:r>
            <a:br>
              <a:rPr lang="en-US" sz="2800" dirty="0">
                <a:solidFill>
                  <a:schemeClr val="tx1"/>
                </a:solidFill>
              </a:rPr>
            </a:br>
            <a:endParaRPr lang="en-US" sz="2800" dirty="0">
              <a:solidFill>
                <a:schemeClr val="tx1"/>
              </a:solidFill>
            </a:endParaRPr>
          </a:p>
        </p:txBody>
      </p:sp>
      <p:sp>
        <p:nvSpPr>
          <p:cNvPr id="3" name="Content Placeholder 2"/>
          <p:cNvSpPr>
            <a:spLocks noGrp="1"/>
          </p:cNvSpPr>
          <p:nvPr>
            <p:ph idx="1"/>
          </p:nvPr>
        </p:nvSpPr>
        <p:spPr/>
        <p:txBody>
          <a:bodyPr/>
          <a:lstStyle/>
          <a:p>
            <a:pPr marL="0" indent="0" algn="just">
              <a:buNone/>
            </a:pPr>
            <a:r>
              <a:rPr lang="en-US" dirty="0">
                <a:solidFill>
                  <a:schemeClr val="tx1"/>
                </a:solidFill>
              </a:rPr>
              <a:t>The basic steps involved in basis path testing </a:t>
            </a:r>
            <a:r>
              <a:rPr lang="en-US" dirty="0" smtClean="0">
                <a:solidFill>
                  <a:schemeClr val="tx1"/>
                </a:solidFill>
              </a:rPr>
              <a:t>include:</a:t>
            </a:r>
          </a:p>
          <a:p>
            <a:pPr marL="0" indent="0" algn="just">
              <a:buNone/>
            </a:pPr>
            <a:endParaRPr lang="en-US" dirty="0">
              <a:solidFill>
                <a:schemeClr val="tx1"/>
              </a:solidFill>
            </a:endParaRPr>
          </a:p>
          <a:p>
            <a:pPr algn="just"/>
            <a:r>
              <a:rPr lang="en-US" dirty="0">
                <a:solidFill>
                  <a:schemeClr val="tx1"/>
                </a:solidFill>
              </a:rPr>
              <a:t>Draw a control graph (to determine different program paths)</a:t>
            </a:r>
          </a:p>
          <a:p>
            <a:pPr algn="just"/>
            <a:r>
              <a:rPr lang="en-US" dirty="0">
                <a:solidFill>
                  <a:schemeClr val="tx1"/>
                </a:solidFill>
              </a:rPr>
              <a:t>Find a basis set of paths</a:t>
            </a:r>
          </a:p>
          <a:p>
            <a:pPr algn="just"/>
            <a:r>
              <a:rPr lang="en-US" dirty="0">
                <a:solidFill>
                  <a:schemeClr val="tx1"/>
                </a:solidFill>
              </a:rPr>
              <a:t>Generate test cases to exercise each path</a:t>
            </a:r>
          </a:p>
          <a:p>
            <a:pPr algn="just"/>
            <a:endParaRPr lang="en-US" dirty="0">
              <a:solidFill>
                <a:schemeClr val="tx1"/>
              </a:solidFill>
            </a:endParaRPr>
          </a:p>
          <a:p>
            <a:endParaRPr lang="en-US" dirty="0">
              <a:solidFill>
                <a:schemeClr val="tx1"/>
              </a:solidFill>
            </a:endParaRPr>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pPr/>
              <a:t>58</a:t>
            </a:fld>
            <a:endParaRPr lang="en-US"/>
          </a:p>
        </p:txBody>
      </p:sp>
    </p:spTree>
    <p:extLst>
      <p:ext uri="{BB962C8B-B14F-4D97-AF65-F5344CB8AC3E}">
        <p14:creationId xmlns:p14="http://schemas.microsoft.com/office/powerpoint/2010/main" val="1850496041"/>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015" y="193431"/>
            <a:ext cx="8229600" cy="6435969"/>
          </a:xfrm>
        </p:spPr>
        <p:txBody>
          <a:bodyPr>
            <a:noAutofit/>
          </a:bodyPr>
          <a:lstStyle/>
          <a:p>
            <a:pPr marL="0" indent="0">
              <a:buNone/>
            </a:pPr>
            <a:r>
              <a:rPr lang="en-US" sz="1400" dirty="0"/>
              <a:t>public static void search ( </a:t>
            </a:r>
            <a:r>
              <a:rPr lang="en-US" sz="1400" dirty="0" err="1"/>
              <a:t>int</a:t>
            </a:r>
            <a:r>
              <a:rPr lang="en-US" sz="1400" dirty="0"/>
              <a:t> key, </a:t>
            </a:r>
            <a:r>
              <a:rPr lang="en-US" sz="1400" dirty="0" err="1"/>
              <a:t>int</a:t>
            </a:r>
            <a:r>
              <a:rPr lang="en-US" sz="1400" dirty="0"/>
              <a:t> 0elemArray, Result r )</a:t>
            </a:r>
          </a:p>
          <a:p>
            <a:pPr marL="0" indent="0">
              <a:buNone/>
            </a:pPr>
            <a:r>
              <a:rPr lang="en-US" sz="1400" dirty="0"/>
              <a:t>{</a:t>
            </a:r>
          </a:p>
          <a:p>
            <a:pPr marL="0" indent="0">
              <a:buNone/>
            </a:pPr>
            <a:r>
              <a:rPr lang="en-US" sz="1400" dirty="0"/>
              <a:t>1. </a:t>
            </a:r>
            <a:r>
              <a:rPr lang="en-US" sz="1400" dirty="0" err="1"/>
              <a:t>int</a:t>
            </a:r>
            <a:r>
              <a:rPr lang="en-US" sz="1400" dirty="0"/>
              <a:t> bottom =0 ;</a:t>
            </a:r>
          </a:p>
          <a:p>
            <a:pPr marL="0" indent="0">
              <a:buNone/>
            </a:pPr>
            <a:r>
              <a:rPr lang="en-US" sz="1400" dirty="0"/>
              <a:t>2. </a:t>
            </a:r>
            <a:r>
              <a:rPr lang="en-US" sz="1400" dirty="0" err="1"/>
              <a:t>int</a:t>
            </a:r>
            <a:r>
              <a:rPr lang="en-US" sz="1400" dirty="0"/>
              <a:t> top =</a:t>
            </a:r>
            <a:r>
              <a:rPr lang="en-US" sz="1400" dirty="0" err="1"/>
              <a:t>elemArray.length</a:t>
            </a:r>
            <a:r>
              <a:rPr lang="en-US" sz="1400" dirty="0"/>
              <a:t> - 1 ; </a:t>
            </a:r>
            <a:r>
              <a:rPr lang="en-US" sz="1400" dirty="0" err="1"/>
              <a:t>int</a:t>
            </a:r>
            <a:r>
              <a:rPr lang="en-US" sz="1400" dirty="0"/>
              <a:t> mid;</a:t>
            </a:r>
          </a:p>
          <a:p>
            <a:pPr marL="0" indent="0">
              <a:buNone/>
            </a:pPr>
            <a:r>
              <a:rPr lang="en-US" sz="1400" dirty="0"/>
              <a:t>3. </a:t>
            </a:r>
            <a:r>
              <a:rPr lang="en-US" sz="1400" dirty="0" err="1"/>
              <a:t>r.found</a:t>
            </a:r>
            <a:r>
              <a:rPr lang="en-US" sz="1400" dirty="0"/>
              <a:t> =false ;</a:t>
            </a:r>
          </a:p>
          <a:p>
            <a:pPr marL="0" indent="0">
              <a:buNone/>
            </a:pPr>
            <a:r>
              <a:rPr lang="en-US" sz="1400" dirty="0"/>
              <a:t>4. </a:t>
            </a:r>
            <a:r>
              <a:rPr lang="en-US" sz="1400" dirty="0" err="1"/>
              <a:t>r.index</a:t>
            </a:r>
            <a:r>
              <a:rPr lang="en-US" sz="1400" dirty="0"/>
              <a:t> =-1 ;</a:t>
            </a:r>
          </a:p>
          <a:p>
            <a:pPr marL="0" indent="0">
              <a:buNone/>
            </a:pPr>
            <a:r>
              <a:rPr lang="en-US" sz="1400" dirty="0"/>
              <a:t>5. while ( bottom &lt;= top )</a:t>
            </a:r>
          </a:p>
          <a:p>
            <a:pPr marL="0" indent="0">
              <a:buNone/>
            </a:pPr>
            <a:r>
              <a:rPr lang="en-US" sz="1400" dirty="0"/>
              <a:t>{</a:t>
            </a:r>
          </a:p>
          <a:p>
            <a:pPr marL="0" indent="0">
              <a:buNone/>
            </a:pPr>
            <a:r>
              <a:rPr lang="en-US" sz="1400" dirty="0"/>
              <a:t>6 mid =(top + bottom) / 2 ;</a:t>
            </a:r>
          </a:p>
          <a:p>
            <a:pPr marL="0" indent="0">
              <a:buNone/>
            </a:pPr>
            <a:r>
              <a:rPr lang="en-US" sz="1400" dirty="0"/>
              <a:t>7 if (</a:t>
            </a:r>
            <a:r>
              <a:rPr lang="en-US" sz="1400" dirty="0" err="1"/>
              <a:t>elemArray</a:t>
            </a:r>
            <a:r>
              <a:rPr lang="en-US" sz="1400" dirty="0"/>
              <a:t> [mid] = key)</a:t>
            </a:r>
          </a:p>
          <a:p>
            <a:pPr marL="0" indent="0">
              <a:buNone/>
            </a:pPr>
            <a:r>
              <a:rPr lang="en-US" sz="1400" dirty="0"/>
              <a:t>{</a:t>
            </a:r>
          </a:p>
          <a:p>
            <a:pPr marL="0" indent="0">
              <a:buNone/>
            </a:pPr>
            <a:r>
              <a:rPr lang="en-US" sz="1400" dirty="0"/>
              <a:t>8 </a:t>
            </a:r>
            <a:r>
              <a:rPr lang="en-US" sz="1400" dirty="0" err="1"/>
              <a:t>rindex</a:t>
            </a:r>
            <a:r>
              <a:rPr lang="en-US" sz="1400" dirty="0"/>
              <a:t> = mid;</a:t>
            </a:r>
          </a:p>
          <a:p>
            <a:pPr marL="0" indent="0">
              <a:buNone/>
            </a:pPr>
            <a:r>
              <a:rPr lang="en-US" sz="1400" dirty="0"/>
              <a:t>9 </a:t>
            </a:r>
            <a:r>
              <a:rPr lang="en-US" sz="1400" dirty="0" err="1"/>
              <a:t>r.found</a:t>
            </a:r>
            <a:r>
              <a:rPr lang="en-US" sz="1400" dirty="0"/>
              <a:t> =true ;</a:t>
            </a:r>
          </a:p>
          <a:p>
            <a:pPr marL="0" indent="0">
              <a:buNone/>
            </a:pPr>
            <a:r>
              <a:rPr lang="en-US" sz="1400" dirty="0"/>
              <a:t>10 return ; } // if part</a:t>
            </a:r>
          </a:p>
          <a:p>
            <a:pPr marL="0" indent="0">
              <a:buNone/>
            </a:pPr>
            <a:r>
              <a:rPr lang="en-US" sz="1400" dirty="0" smtClean="0"/>
              <a:t>else{</a:t>
            </a:r>
            <a:endParaRPr lang="en-US" sz="1400" dirty="0"/>
          </a:p>
          <a:p>
            <a:pPr marL="0" indent="0">
              <a:buNone/>
            </a:pPr>
            <a:r>
              <a:rPr lang="en-US" sz="1400" dirty="0"/>
              <a:t>11 if (</a:t>
            </a:r>
            <a:r>
              <a:rPr lang="en-US" sz="1400" dirty="0" err="1"/>
              <a:t>elemArray</a:t>
            </a:r>
            <a:r>
              <a:rPr lang="en-US" sz="1400" dirty="0"/>
              <a:t> [mid] &lt; key)</a:t>
            </a:r>
          </a:p>
          <a:p>
            <a:pPr marL="0" indent="0">
              <a:buNone/>
            </a:pPr>
            <a:r>
              <a:rPr lang="en-US" sz="1400" dirty="0"/>
              <a:t>12 bottom = mid + 1 ;</a:t>
            </a:r>
          </a:p>
          <a:p>
            <a:pPr marL="0" indent="0">
              <a:buNone/>
            </a:pPr>
            <a:r>
              <a:rPr lang="en-US" sz="1400" dirty="0"/>
              <a:t>else</a:t>
            </a:r>
          </a:p>
          <a:p>
            <a:pPr marL="0" indent="0">
              <a:buNone/>
            </a:pPr>
            <a:r>
              <a:rPr lang="en-US" sz="1400" dirty="0"/>
              <a:t>13 top = mid - 1 ; }</a:t>
            </a:r>
          </a:p>
          <a:p>
            <a:pPr marL="0" indent="0">
              <a:buNone/>
            </a:pPr>
            <a:r>
              <a:rPr lang="en-US" sz="1400" dirty="0"/>
              <a:t>} //while loop</a:t>
            </a:r>
          </a:p>
          <a:p>
            <a:pPr marL="0" indent="0">
              <a:buNone/>
            </a:pPr>
            <a:r>
              <a:rPr lang="en-US" sz="1400" dirty="0"/>
              <a:t>14. } //search</a:t>
            </a:r>
          </a:p>
          <a:p>
            <a:pPr marL="0" indent="0">
              <a:buNone/>
            </a:pPr>
            <a:endParaRPr lang="en-US" sz="1400"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pPr/>
              <a:t>59</a:t>
            </a:fld>
            <a:endParaRPr lang="en-US"/>
          </a:p>
        </p:txBody>
      </p:sp>
      <p:sp>
        <p:nvSpPr>
          <p:cNvPr id="8" name="Rectangle 7"/>
          <p:cNvSpPr/>
          <p:nvPr/>
        </p:nvSpPr>
        <p:spPr>
          <a:xfrm>
            <a:off x="4276304" y="2219989"/>
            <a:ext cx="4239046"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Example Code</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4125770374"/>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and defect testing</a:t>
            </a:r>
            <a:endParaRPr lang="en-US" dirty="0"/>
          </a:p>
        </p:txBody>
      </p:sp>
      <p:sp>
        <p:nvSpPr>
          <p:cNvPr id="3" name="Content Placeholder 2"/>
          <p:cNvSpPr>
            <a:spLocks noGrp="1"/>
          </p:cNvSpPr>
          <p:nvPr>
            <p:ph idx="1"/>
          </p:nvPr>
        </p:nvSpPr>
        <p:spPr>
          <a:xfrm>
            <a:off x="457200" y="1600200"/>
            <a:ext cx="5032129" cy="4525963"/>
          </a:xfrm>
        </p:spPr>
        <p:txBody>
          <a:bodyPr/>
          <a:lstStyle/>
          <a:p>
            <a:r>
              <a:rPr lang="en-US" dirty="0" smtClean="0">
                <a:solidFill>
                  <a:srgbClr val="000000"/>
                </a:solidFill>
              </a:rPr>
              <a:t>The first goal leads to validation testing</a:t>
            </a:r>
          </a:p>
          <a:p>
            <a:pPr lvl="1"/>
            <a:r>
              <a:rPr lang="en-US" dirty="0" smtClean="0">
                <a:solidFill>
                  <a:srgbClr val="000000"/>
                </a:solidFill>
              </a:rPr>
              <a:t>You expect the system to perform correctly using a given set of test cases that reflect the system’s expected use. </a:t>
            </a:r>
          </a:p>
          <a:p>
            <a:r>
              <a:rPr lang="en-US" dirty="0" smtClean="0">
                <a:solidFill>
                  <a:srgbClr val="000000"/>
                </a:solidFill>
              </a:rPr>
              <a:t>The second goal leads to defect testing</a:t>
            </a:r>
          </a:p>
          <a:p>
            <a:pPr lvl="1"/>
            <a:r>
              <a:rPr lang="en-US" dirty="0" smtClean="0">
                <a:solidFill>
                  <a:srgbClr val="000000"/>
                </a:solidFill>
              </a:rPr>
              <a:t>The test cases are designed to expose defects. The test cases in defect testing can be deliberately obscure and need not reflect how the system is normally used. </a:t>
            </a:r>
            <a:endParaRPr lang="en-US" dirty="0">
              <a:solidFill>
                <a:srgbClr val="000000"/>
              </a:solidFill>
            </a:endParaRPr>
          </a:p>
        </p:txBody>
      </p:sp>
      <p:sp>
        <p:nvSpPr>
          <p:cNvPr id="6" name="Date Placeholder 5"/>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pic>
        <p:nvPicPr>
          <p:cNvPr id="7" name="Picture 6"/>
          <p:cNvPicPr>
            <a:picLocks noChangeAspect="1"/>
          </p:cNvPicPr>
          <p:nvPr/>
        </p:nvPicPr>
        <p:blipFill>
          <a:blip r:embed="rId2"/>
          <a:stretch>
            <a:fillRect/>
          </a:stretch>
        </p:blipFill>
        <p:spPr>
          <a:xfrm>
            <a:off x="5489329" y="3958078"/>
            <a:ext cx="3464171" cy="2398272"/>
          </a:xfrm>
          <a:prstGeom prst="rect">
            <a:avLst/>
          </a:prstGeom>
        </p:spPr>
      </p:pic>
      <p:pic>
        <p:nvPicPr>
          <p:cNvPr id="8" name="Picture 7"/>
          <p:cNvPicPr>
            <a:picLocks noChangeAspect="1"/>
          </p:cNvPicPr>
          <p:nvPr/>
        </p:nvPicPr>
        <p:blipFill>
          <a:blip r:embed="rId3"/>
          <a:stretch>
            <a:fillRect/>
          </a:stretch>
        </p:blipFill>
        <p:spPr>
          <a:xfrm>
            <a:off x="5862637" y="1893314"/>
            <a:ext cx="2581275" cy="1771650"/>
          </a:xfrm>
          <a:prstGeom prst="rect">
            <a:avLst/>
          </a:prstGeom>
        </p:spPr>
      </p:pic>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1666142" y="894626"/>
            <a:ext cx="5789735" cy="5567370"/>
          </a:xfrm>
          <a:prstGeom prst="rect">
            <a:avLst/>
          </a:prstGeom>
        </p:spPr>
      </p:pic>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pPr/>
              <a:t>60</a:t>
            </a:fld>
            <a:endParaRPr lang="en-US"/>
          </a:p>
        </p:txBody>
      </p:sp>
      <p:sp>
        <p:nvSpPr>
          <p:cNvPr id="8" name="Rectangle 7"/>
          <p:cNvSpPr/>
          <p:nvPr/>
        </p:nvSpPr>
        <p:spPr>
          <a:xfrm>
            <a:off x="1516673" y="190947"/>
            <a:ext cx="4286250" cy="523220"/>
          </a:xfrm>
          <a:prstGeom prst="rect">
            <a:avLst/>
          </a:prstGeom>
        </p:spPr>
        <p:txBody>
          <a:bodyPr wrap="square">
            <a:spAutoFit/>
          </a:bodyPr>
          <a:lstStyle/>
          <a:p>
            <a:pPr algn="ctr"/>
            <a:r>
              <a:rPr lang="en-GB" sz="2800" b="1" dirty="0"/>
              <a:t>Binary Search Flow Graph</a:t>
            </a:r>
            <a:endParaRPr lang="en-US" sz="2800" b="1" dirty="0"/>
          </a:p>
        </p:txBody>
      </p:sp>
    </p:spTree>
    <p:extLst>
      <p:ext uri="{BB962C8B-B14F-4D97-AF65-F5344CB8AC3E}">
        <p14:creationId xmlns:p14="http://schemas.microsoft.com/office/powerpoint/2010/main" val="2449721291"/>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smtClean="0"/>
              <a:t>Independent Paths</a:t>
            </a:r>
            <a:endParaRPr lang="en-US" sz="4000" b="1" dirty="0"/>
          </a:p>
        </p:txBody>
      </p:sp>
      <p:sp>
        <p:nvSpPr>
          <p:cNvPr id="3" name="Content Placeholder 2"/>
          <p:cNvSpPr>
            <a:spLocks noGrp="1"/>
          </p:cNvSpPr>
          <p:nvPr>
            <p:ph idx="1"/>
          </p:nvPr>
        </p:nvSpPr>
        <p:spPr/>
        <p:txBody>
          <a:bodyPr>
            <a:normAutofit/>
          </a:bodyPr>
          <a:lstStyle/>
          <a:p>
            <a:pPr algn="just"/>
            <a:r>
              <a:rPr lang="en-GB" sz="2400" dirty="0" smtClean="0"/>
              <a:t>1, 2, 3, 4, 5, 6, 7, 8, 9, 10, 14</a:t>
            </a:r>
          </a:p>
          <a:p>
            <a:pPr algn="just"/>
            <a:r>
              <a:rPr lang="en-GB" sz="2400" dirty="0" smtClean="0"/>
              <a:t>1, 2, 3, 4, 5, 14</a:t>
            </a:r>
          </a:p>
          <a:p>
            <a:pPr algn="just"/>
            <a:r>
              <a:rPr lang="en-GB" sz="2400" dirty="0" smtClean="0"/>
              <a:t>1, 2, 3, 4, 5, 6, 7, 11, 12, 5, …</a:t>
            </a:r>
          </a:p>
          <a:p>
            <a:pPr algn="just"/>
            <a:r>
              <a:rPr lang="en-GB" sz="2400" dirty="0" smtClean="0"/>
              <a:t>1, 2, 3, 4, 5, 6, 7, 11, 13, 5, …</a:t>
            </a:r>
          </a:p>
          <a:p>
            <a:pPr algn="just"/>
            <a:r>
              <a:rPr lang="en-GB" sz="2400" dirty="0" smtClean="0"/>
              <a:t>Test cases should be derived so that all of these paths are executed</a:t>
            </a:r>
          </a:p>
          <a:p>
            <a:pPr marL="0" indent="0">
              <a:buNone/>
            </a:pPr>
            <a:endParaRPr lang="en-US" sz="2400"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pPr/>
              <a:t>61</a:t>
            </a:fld>
            <a:endParaRPr lang="en-US"/>
          </a:p>
        </p:txBody>
      </p:sp>
    </p:spTree>
    <p:extLst>
      <p:ext uri="{BB962C8B-B14F-4D97-AF65-F5344CB8AC3E}">
        <p14:creationId xmlns:p14="http://schemas.microsoft.com/office/powerpoint/2010/main" val="2086929090"/>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b="1" dirty="0"/>
              <a:t>Performance testing</a:t>
            </a:r>
          </a:p>
        </p:txBody>
      </p:sp>
      <p:sp>
        <p:nvSpPr>
          <p:cNvPr id="38915" name="Rectangle 3"/>
          <p:cNvSpPr>
            <a:spLocks noGrp="1" noChangeArrowheads="1"/>
          </p:cNvSpPr>
          <p:nvPr>
            <p:ph idx="1"/>
          </p:nvPr>
        </p:nvSpPr>
        <p:spPr/>
        <p:txBody>
          <a:bodyPr/>
          <a:lstStyle/>
          <a:p>
            <a:r>
              <a:rPr lang="en-US" dirty="0"/>
              <a:t>Part of release testing may involve testing the emergent properties of a system, such as performance and reliability.</a:t>
            </a:r>
            <a:endParaRPr lang="en-US" dirty="0" smtClean="0"/>
          </a:p>
          <a:p>
            <a:r>
              <a:rPr lang="en-US" dirty="0" smtClean="0"/>
              <a:t>Tests should reflect the profile of use of the system.</a:t>
            </a:r>
          </a:p>
          <a:p>
            <a:r>
              <a:rPr lang="en-US" dirty="0" smtClean="0"/>
              <a:t>A </a:t>
            </a:r>
            <a:r>
              <a:rPr lang="en-US" dirty="0" smtClean="0"/>
              <a:t>series of tests where the load is steadily increased until the system performance becomes unacceptable.</a:t>
            </a:r>
          </a:p>
          <a:p>
            <a:r>
              <a:rPr lang="en-US" b="1" dirty="0" smtClean="0"/>
              <a:t>Stress testing </a:t>
            </a:r>
            <a:r>
              <a:rPr lang="en-US" dirty="0" smtClean="0"/>
              <a:t>is a form of performance testing where the system is deliberately overloaded to test its failure </a:t>
            </a:r>
            <a:r>
              <a:rPr lang="en-US" dirty="0" smtClean="0"/>
              <a:t>behavior.</a:t>
            </a:r>
            <a:endParaRPr lang="en-US" dirty="0"/>
          </a:p>
        </p:txBody>
      </p:sp>
      <p:sp>
        <p:nvSpPr>
          <p:cNvPr id="2" name="Date Placeholder 1"/>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62</a:t>
            </a:fld>
            <a:endParaRPr lang="en-US"/>
          </a:p>
        </p:txBody>
      </p:sp>
    </p:spTree>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Load </a:t>
            </a:r>
            <a:r>
              <a:rPr lang="en-US" b="1" dirty="0" smtClean="0">
                <a:solidFill>
                  <a:schemeClr val="tx1"/>
                </a:solidFill>
              </a:rPr>
              <a:t>Testing:</a:t>
            </a:r>
            <a:r>
              <a:rPr lang="en-US" dirty="0">
                <a:solidFill>
                  <a:schemeClr val="tx1"/>
                </a:solidFill>
              </a:rPr>
              <a:t/>
            </a:r>
            <a:br>
              <a:rPr lang="en-US" dirty="0">
                <a:solidFill>
                  <a:schemeClr val="tx1"/>
                </a:solidFill>
              </a:rPr>
            </a:br>
            <a:endParaRPr lang="en-US" dirty="0">
              <a:solidFill>
                <a:schemeClr val="tx1"/>
              </a:solidFill>
            </a:endParaRPr>
          </a:p>
        </p:txBody>
      </p:sp>
      <p:sp>
        <p:nvSpPr>
          <p:cNvPr id="3" name="Content Placeholder 2"/>
          <p:cNvSpPr>
            <a:spLocks noGrp="1"/>
          </p:cNvSpPr>
          <p:nvPr>
            <p:ph idx="1"/>
          </p:nvPr>
        </p:nvSpPr>
        <p:spPr/>
        <p:txBody>
          <a:bodyPr/>
          <a:lstStyle/>
          <a:p>
            <a:r>
              <a:rPr lang="en-US" dirty="0">
                <a:solidFill>
                  <a:schemeClr val="tx1"/>
                </a:solidFill>
              </a:rPr>
              <a:t>It is a process of testing the behavior of a software by applying maximum load in terms of software accessing and manipulating large input data. It can be done at both normal and peak load conditions. This type of testing identifies the maximum capacity of software and its behavior at peak time.</a:t>
            </a:r>
          </a:p>
          <a:p>
            <a:endParaRPr lang="en-US" dirty="0">
              <a:solidFill>
                <a:schemeClr val="tx1"/>
              </a:solidFill>
            </a:endParaRPr>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pPr/>
              <a:t>63</a:t>
            </a:fld>
            <a:endParaRPr lang="en-US"/>
          </a:p>
        </p:txBody>
      </p:sp>
    </p:spTree>
    <p:extLst>
      <p:ext uri="{BB962C8B-B14F-4D97-AF65-F5344CB8AC3E}">
        <p14:creationId xmlns:p14="http://schemas.microsoft.com/office/powerpoint/2010/main" val="741554394"/>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Stress Testing</a:t>
            </a:r>
          </a:p>
        </p:txBody>
      </p:sp>
      <p:sp>
        <p:nvSpPr>
          <p:cNvPr id="3" name="Content Placeholder 2"/>
          <p:cNvSpPr>
            <a:spLocks noGrp="1"/>
          </p:cNvSpPr>
          <p:nvPr>
            <p:ph idx="1"/>
          </p:nvPr>
        </p:nvSpPr>
        <p:spPr>
          <a:xfrm>
            <a:off x="457200" y="1600200"/>
            <a:ext cx="8229600" cy="4826977"/>
          </a:xfrm>
        </p:spPr>
        <p:txBody>
          <a:bodyPr/>
          <a:lstStyle/>
          <a:p>
            <a:pPr algn="just"/>
            <a:r>
              <a:rPr lang="en-US" sz="2000" dirty="0">
                <a:solidFill>
                  <a:schemeClr val="tx1"/>
                </a:solidFill>
              </a:rPr>
              <a:t>Stress testing includes testing the behavior of a software under abnormal conditions. For example, it may include taking away some resources or applying a load beyond the actual load limit.</a:t>
            </a:r>
          </a:p>
          <a:p>
            <a:pPr algn="just"/>
            <a:r>
              <a:rPr lang="en-US" sz="2000" dirty="0">
                <a:solidFill>
                  <a:schemeClr val="tx1"/>
                </a:solidFill>
              </a:rPr>
              <a:t>The aim of stress testing is to identify the breaking point. </a:t>
            </a:r>
          </a:p>
          <a:p>
            <a:pPr algn="just"/>
            <a:r>
              <a:rPr lang="en-US" sz="2000" dirty="0">
                <a:solidFill>
                  <a:schemeClr val="tx1"/>
                </a:solidFill>
              </a:rPr>
              <a:t>It tests the failure </a:t>
            </a:r>
            <a:r>
              <a:rPr lang="en-US" sz="2000" dirty="0" smtClean="0">
                <a:solidFill>
                  <a:schemeClr val="tx1"/>
                </a:solidFill>
              </a:rPr>
              <a:t>behavior </a:t>
            </a:r>
            <a:r>
              <a:rPr lang="en-US" sz="2000" dirty="0">
                <a:solidFill>
                  <a:schemeClr val="tx1"/>
                </a:solidFill>
              </a:rPr>
              <a:t>of the system.</a:t>
            </a:r>
          </a:p>
          <a:p>
            <a:pPr algn="just"/>
            <a:r>
              <a:rPr lang="en-US" sz="2000" dirty="0">
                <a:solidFill>
                  <a:schemeClr val="tx1"/>
                </a:solidFill>
              </a:rPr>
              <a:t>This testing can be performed by testing different scenarios such as:</a:t>
            </a:r>
          </a:p>
          <a:p>
            <a:pPr lvl="1" algn="just"/>
            <a:r>
              <a:rPr lang="en-US" sz="1800" dirty="0">
                <a:solidFill>
                  <a:schemeClr val="tx1"/>
                </a:solidFill>
              </a:rPr>
              <a:t>Shutdown or restart of network ports randomly</a:t>
            </a:r>
          </a:p>
          <a:p>
            <a:pPr lvl="1" algn="just"/>
            <a:r>
              <a:rPr lang="en-US" sz="1800" dirty="0">
                <a:solidFill>
                  <a:schemeClr val="tx1"/>
                </a:solidFill>
              </a:rPr>
              <a:t>Turning the database on or off</a:t>
            </a:r>
          </a:p>
          <a:p>
            <a:pPr lvl="1" algn="just"/>
            <a:r>
              <a:rPr lang="en-US" sz="1800" dirty="0">
                <a:solidFill>
                  <a:schemeClr val="tx1"/>
                </a:solidFill>
              </a:rPr>
              <a:t>Running different processes that consume resources such as CPU, memory, server, etc.</a:t>
            </a:r>
          </a:p>
          <a:p>
            <a:pPr marL="0" indent="0" algn="just">
              <a:buNone/>
            </a:pPr>
            <a:endParaRPr lang="en-US" sz="2000" dirty="0">
              <a:solidFill>
                <a:schemeClr val="tx1"/>
              </a:solidFill>
            </a:endParaRPr>
          </a:p>
          <a:p>
            <a:endParaRPr lang="en-US" sz="2000" dirty="0">
              <a:solidFill>
                <a:schemeClr val="tx1"/>
              </a:solidFill>
            </a:endParaRPr>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p>
            <a:fld id="{CB105B8D-1C36-1C40-961B-CAAB1DD98B28}" type="slidenum">
              <a:rPr lang="en-US" smtClean="0"/>
              <a:pPr/>
              <a:t>64</a:t>
            </a:fld>
            <a:endParaRPr lang="en-US"/>
          </a:p>
        </p:txBody>
      </p:sp>
    </p:spTree>
    <p:extLst>
      <p:ext uri="{BB962C8B-B14F-4D97-AF65-F5344CB8AC3E}">
        <p14:creationId xmlns:p14="http://schemas.microsoft.com/office/powerpoint/2010/main" val="2331798058"/>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6812"/>
            <a:ext cx="8229600" cy="1143000"/>
          </a:xfrm>
        </p:spPr>
        <p:txBody>
          <a:bodyPr/>
          <a:lstStyle/>
          <a:p>
            <a:pPr algn="ctr"/>
            <a:r>
              <a:rPr lang="en-US" dirty="0" smtClean="0"/>
              <a:t>User testing</a:t>
            </a:r>
            <a:endParaRPr lang="en-US" dirty="0"/>
          </a:p>
        </p:txBody>
      </p:sp>
      <p:sp>
        <p:nvSpPr>
          <p:cNvPr id="3" name="Date Placeholder 2"/>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65</a:t>
            </a:fld>
            <a:endParaRPr lang="en-US"/>
          </a:p>
        </p:txBody>
      </p:sp>
    </p:spTree>
    <p:extLst>
      <p:ext uri="{BB962C8B-B14F-4D97-AF65-F5344CB8AC3E}">
        <p14:creationId xmlns:p14="http://schemas.microsoft.com/office/powerpoint/2010/main" val="1427599946"/>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testing</a:t>
            </a:r>
            <a:endParaRPr lang="en-US" dirty="0"/>
          </a:p>
        </p:txBody>
      </p:sp>
      <p:sp>
        <p:nvSpPr>
          <p:cNvPr id="3" name="Content Placeholder 2"/>
          <p:cNvSpPr>
            <a:spLocks noGrp="1"/>
          </p:cNvSpPr>
          <p:nvPr>
            <p:ph idx="1"/>
          </p:nvPr>
        </p:nvSpPr>
        <p:spPr/>
        <p:txBody>
          <a:bodyPr/>
          <a:lstStyle/>
          <a:p>
            <a:r>
              <a:rPr lang="en-US" dirty="0" smtClean="0"/>
              <a:t>User or customer testing is a stage in the testing process in which users or customers provide input and advice on system testing. </a:t>
            </a:r>
          </a:p>
          <a:p>
            <a:r>
              <a:rPr lang="en-US" dirty="0" smtClean="0"/>
              <a:t>User testing is essential, even when comprehensive system and release testing have been carried out. </a:t>
            </a:r>
          </a:p>
          <a:p>
            <a:pPr lvl="1"/>
            <a:r>
              <a:rPr lang="en-US" dirty="0" smtClean="0"/>
              <a:t>The reason for this is that influences from the user’s working environment have a major effect on the reliability, performance, usability and robustness of a system. These cannot be replicated in a testing environment.</a:t>
            </a:r>
            <a:endParaRPr lang="en-GB" dirty="0" smtClean="0"/>
          </a:p>
          <a:p>
            <a:endParaRPr lang="en-US"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66</a:t>
            </a:fld>
            <a:endParaRPr lang="en-US"/>
          </a:p>
        </p:txBody>
      </p:sp>
    </p:spTree>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user testing</a:t>
            </a:r>
            <a:endParaRPr lang="en-US" dirty="0"/>
          </a:p>
        </p:txBody>
      </p:sp>
      <p:sp>
        <p:nvSpPr>
          <p:cNvPr id="3" name="Content Placeholder 2"/>
          <p:cNvSpPr>
            <a:spLocks noGrp="1"/>
          </p:cNvSpPr>
          <p:nvPr>
            <p:ph idx="1"/>
          </p:nvPr>
        </p:nvSpPr>
        <p:spPr/>
        <p:txBody>
          <a:bodyPr/>
          <a:lstStyle/>
          <a:p>
            <a:r>
              <a:rPr lang="en-US" dirty="0" smtClean="0"/>
              <a:t>Alpha testing</a:t>
            </a:r>
          </a:p>
          <a:p>
            <a:pPr lvl="1"/>
            <a:r>
              <a:rPr lang="en-US" dirty="0" smtClean="0"/>
              <a:t>Users of the software work with the development team to test the software at the developer’s site.</a:t>
            </a:r>
            <a:endParaRPr lang="en-GB" dirty="0" smtClean="0"/>
          </a:p>
          <a:p>
            <a:r>
              <a:rPr lang="en-US" dirty="0" smtClean="0"/>
              <a:t>Beta testing</a:t>
            </a:r>
          </a:p>
          <a:p>
            <a:pPr lvl="1"/>
            <a:r>
              <a:rPr lang="en-US" dirty="0" smtClean="0"/>
              <a:t>A release of the software is made available to users to allow them to experiment and to raise problems that they discover with the system developers.</a:t>
            </a:r>
            <a:endParaRPr lang="en-GB" dirty="0" smtClean="0"/>
          </a:p>
          <a:p>
            <a:r>
              <a:rPr lang="en-US" dirty="0" smtClean="0"/>
              <a:t>Acceptance testing</a:t>
            </a:r>
          </a:p>
          <a:p>
            <a:pPr lvl="1"/>
            <a:r>
              <a:rPr lang="en-US" dirty="0" smtClean="0"/>
              <a:t>Customers test a system to decide whether or not it is ready to be accepted from the system developers and deployed in the customer environment. Primarily for custom systems.</a:t>
            </a:r>
            <a:endParaRPr lang="en-GB" dirty="0" smtClean="0"/>
          </a:p>
          <a:p>
            <a:endParaRPr lang="en-US"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67</a:t>
            </a:fld>
            <a:endParaRPr lang="en-US"/>
          </a:p>
        </p:txBody>
      </p:sp>
    </p:spTree>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acceptance testing process</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30/10/2014</a:t>
            </a:r>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68</a:t>
            </a:fld>
            <a:endParaRPr lang="en-US"/>
          </a:p>
        </p:txBody>
      </p:sp>
      <p:pic>
        <p:nvPicPr>
          <p:cNvPr id="7" name="Picture 6" descr="8.11 Acceptan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99" y="2938280"/>
            <a:ext cx="8797205" cy="1552448"/>
          </a:xfrm>
          <a:prstGeom prst="rect">
            <a:avLst/>
          </a:prstGeom>
        </p:spPr>
      </p:pic>
    </p:spTree>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in the acceptance testing process</a:t>
            </a:r>
            <a:endParaRPr lang="en-US" dirty="0"/>
          </a:p>
        </p:txBody>
      </p:sp>
      <p:sp>
        <p:nvSpPr>
          <p:cNvPr id="3" name="Content Placeholder 2"/>
          <p:cNvSpPr>
            <a:spLocks noGrp="1"/>
          </p:cNvSpPr>
          <p:nvPr>
            <p:ph idx="1"/>
          </p:nvPr>
        </p:nvSpPr>
        <p:spPr/>
        <p:txBody>
          <a:bodyPr/>
          <a:lstStyle/>
          <a:p>
            <a:r>
              <a:rPr lang="en-US" dirty="0" smtClean="0"/>
              <a:t>Define acceptance criteria</a:t>
            </a:r>
          </a:p>
          <a:p>
            <a:r>
              <a:rPr lang="en-US" dirty="0" smtClean="0"/>
              <a:t>Plan acceptance testing</a:t>
            </a:r>
          </a:p>
          <a:p>
            <a:r>
              <a:rPr lang="en-US" dirty="0" smtClean="0"/>
              <a:t>Derive acceptance tests</a:t>
            </a:r>
          </a:p>
          <a:p>
            <a:r>
              <a:rPr lang="en-US" dirty="0" smtClean="0"/>
              <a:t>Run acceptance tests</a:t>
            </a:r>
          </a:p>
          <a:p>
            <a:r>
              <a:rPr lang="en-US" dirty="0" smtClean="0"/>
              <a:t>Negotiate test results</a:t>
            </a:r>
          </a:p>
          <a:p>
            <a:r>
              <a:rPr lang="en-US" dirty="0" smtClean="0"/>
              <a:t>Reject/accept system</a:t>
            </a:r>
            <a:endParaRPr lang="en-US"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69</a:t>
            </a:fld>
            <a:endParaRPr lang="en-US"/>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idx="1"/>
          </p:nvPr>
        </p:nvSpPr>
        <p:spPr/>
        <p:txBody>
          <a:bodyPr/>
          <a:lstStyle/>
          <a:p>
            <a:r>
              <a:rPr lang="en-US" sz="2400" dirty="0">
                <a:solidFill>
                  <a:schemeClr val="tx1"/>
                </a:solidFill>
              </a:rPr>
              <a:t>Validation testing</a:t>
            </a:r>
          </a:p>
          <a:p>
            <a:pPr lvl="1"/>
            <a:r>
              <a:rPr lang="en-US" sz="2000" dirty="0"/>
              <a:t>To demonstrate to the developer and the system customer that the software meets its </a:t>
            </a:r>
            <a:r>
              <a:rPr lang="en-US" sz="2000" dirty="0" smtClean="0"/>
              <a:t>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a:t>
            </a:r>
            <a:r>
              <a:rPr lang="en-US" sz="2000" dirty="0" smtClean="0"/>
              <a:t>behavior </a:t>
            </a:r>
            <a:r>
              <a:rPr lang="en-US" sz="2000" dirty="0"/>
              <a:t>is incorrect or not in conformance with its </a:t>
            </a:r>
            <a:r>
              <a:rPr lang="en-US" sz="2000" dirty="0" smtClean="0"/>
              <a:t>specification </a:t>
            </a:r>
          </a:p>
          <a:p>
            <a:pPr lvl="1"/>
            <a:r>
              <a:rPr lang="en-US" sz="2000" dirty="0"/>
              <a:t>A successful test is a test that makes the system perform incorrectly and so exposes a defect in the system.</a:t>
            </a:r>
          </a:p>
        </p:txBody>
      </p:sp>
      <p:sp>
        <p:nvSpPr>
          <p:cNvPr id="2" name="Date Placeholder 1"/>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7</a:t>
            </a:fld>
            <a:endParaRPr lang="en-US"/>
          </a:p>
        </p:txBody>
      </p:sp>
    </p:spTree>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acceptance testing</a:t>
            </a:r>
            <a:endParaRPr lang="en-US" dirty="0"/>
          </a:p>
        </p:txBody>
      </p:sp>
      <p:sp>
        <p:nvSpPr>
          <p:cNvPr id="3" name="Content Placeholder 2"/>
          <p:cNvSpPr>
            <a:spLocks noGrp="1"/>
          </p:cNvSpPr>
          <p:nvPr>
            <p:ph idx="1"/>
          </p:nvPr>
        </p:nvSpPr>
        <p:spPr/>
        <p:txBody>
          <a:bodyPr/>
          <a:lstStyle/>
          <a:p>
            <a:r>
              <a:rPr lang="en-US" dirty="0" smtClean="0"/>
              <a:t>In agile methods, the user/customer is part of the development team and is responsible for making decisions on the acceptability of the system.</a:t>
            </a:r>
          </a:p>
          <a:p>
            <a:r>
              <a:rPr lang="en-US" dirty="0" smtClean="0"/>
              <a:t>Tests are defined by the user/customer and are integrated with other tests in that they are run automatically when changes are made.</a:t>
            </a:r>
          </a:p>
          <a:p>
            <a:r>
              <a:rPr lang="en-US" dirty="0" smtClean="0"/>
              <a:t>There is no separate acceptance testing process.</a:t>
            </a:r>
          </a:p>
          <a:p>
            <a:r>
              <a:rPr lang="en-US" dirty="0" smtClean="0"/>
              <a:t>Main problem here is whether or not the embedded user is ‘typical’ and can represent the interests of all system stakeholders.</a:t>
            </a:r>
          </a:p>
          <a:p>
            <a:endParaRPr lang="en-US"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70</a:t>
            </a:fld>
            <a:endParaRPr lang="en-US"/>
          </a:p>
        </p:txBody>
      </p:sp>
    </p:spTree>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Testing can only show the presence of errors in a program. It cannot demonstrate that there are no remaining faults.</a:t>
            </a:r>
            <a:endParaRPr lang="en-GB" dirty="0" smtClean="0"/>
          </a:p>
          <a:p>
            <a:r>
              <a:rPr lang="en-US" dirty="0" smtClean="0"/>
              <a:t>Development testing is the responsibility of the software development team. A separate team should be responsible for testing a system before it is released to customers. </a:t>
            </a:r>
            <a:endParaRPr lang="en-GB" dirty="0" smtClean="0"/>
          </a:p>
          <a:p>
            <a:r>
              <a:rPr lang="en-US" dirty="0" smtClean="0"/>
              <a:t>Development testing includes unit testing, in which you test individual objects and methods  component testing in which you test related groups of objects  and system testing, in which you test partial or complete systems.</a:t>
            </a:r>
            <a:endParaRPr lang="en-GB" dirty="0" smtClean="0"/>
          </a:p>
          <a:p>
            <a:endParaRPr lang="en-US" dirty="0"/>
          </a:p>
        </p:txBody>
      </p:sp>
      <p:sp>
        <p:nvSpPr>
          <p:cNvPr id="6" name="Date Placeholder 5"/>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71</a:t>
            </a:fld>
            <a:endParaRPr lang="en-US"/>
          </a:p>
        </p:txBody>
      </p:sp>
    </p:spTree>
    <p:extLst>
      <p:ext uri="{BB962C8B-B14F-4D97-AF65-F5344CB8AC3E}">
        <p14:creationId xmlns:p14="http://schemas.microsoft.com/office/powerpoint/2010/main" val="1321825848"/>
      </p:ext>
    </p:extLst>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When testing software, you should try to ‘break’ the software by using experience and guidelines to choose types of test case that have been effective in discovering defects in other systems.</a:t>
            </a:r>
            <a:endParaRPr lang="en-GB" sz="2000" dirty="0" smtClean="0"/>
          </a:p>
          <a:p>
            <a:r>
              <a:rPr lang="en-US" sz="2000" dirty="0" smtClean="0"/>
              <a:t>Wherever possible, you should write automated tests. The tests are embedded in a program that can be run every time a change is made to a system.</a:t>
            </a:r>
            <a:endParaRPr lang="en-GB" sz="2000" dirty="0" smtClean="0"/>
          </a:p>
          <a:p>
            <a:r>
              <a:rPr lang="en-US" sz="2000" dirty="0" smtClean="0"/>
              <a:t>Test-first development is an approach to development where tests are written before the code to be tested. </a:t>
            </a:r>
            <a:endParaRPr lang="en-GB" sz="2000" dirty="0" smtClean="0"/>
          </a:p>
          <a:p>
            <a:r>
              <a:rPr lang="en-US" sz="2000" dirty="0" smtClean="0"/>
              <a:t>Scenario testing involves inventing a typical usage scenario and using this to derive test cases.</a:t>
            </a:r>
            <a:endParaRPr lang="en-GB" sz="2000" dirty="0" smtClean="0"/>
          </a:p>
          <a:p>
            <a:r>
              <a:rPr lang="en-US" sz="2000" dirty="0" smtClean="0"/>
              <a:t>Acceptance testing is a user testing process where the aim is to decide if the software is good enough to be deployed and used in its operational environment.</a:t>
            </a:r>
            <a:endParaRPr lang="en-GB" sz="2000" dirty="0" smtClean="0"/>
          </a:p>
        </p:txBody>
      </p:sp>
      <p:sp>
        <p:nvSpPr>
          <p:cNvPr id="6" name="Date Placeholder 5"/>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72</a:t>
            </a:fld>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input-output model of program testing</a:t>
            </a:r>
            <a:r>
              <a:rPr lang="en-GB" dirty="0" smtClean="0"/>
              <a:t> </a:t>
            </a:r>
            <a:endParaRPr lang="en-US" dirty="0"/>
          </a:p>
        </p:txBody>
      </p:sp>
      <p:pic>
        <p:nvPicPr>
          <p:cNvPr id="4" name="Content Placeholder 3" descr="8.1 IOModelofTesting.eps"/>
          <p:cNvPicPr>
            <a:picLocks noGrp="1" noChangeAspect="1"/>
          </p:cNvPicPr>
          <p:nvPr>
            <p:ph idx="1"/>
          </p:nvPr>
        </p:nvPicPr>
        <p:blipFill>
          <a:blip r:embed="rId2"/>
          <a:srcRect l="-14077" r="-14077"/>
          <a:stretch>
            <a:fillRect/>
          </a:stretch>
        </p:blipFill>
        <p:spPr>
          <a:xfrm>
            <a:off x="1315254" y="1886248"/>
            <a:ext cx="7097521" cy="3903363"/>
          </a:xfrm>
        </p:spPr>
      </p:pic>
      <p:sp>
        <p:nvSpPr>
          <p:cNvPr id="3" name="Date Placeholder 2"/>
          <p:cNvSpPr>
            <a:spLocks noGrp="1"/>
          </p:cNvSpPr>
          <p:nvPr>
            <p:ph type="dt" sz="half" idx="10"/>
          </p:nvPr>
        </p:nvSpPr>
        <p:spPr/>
        <p:txBody>
          <a:bodyPr/>
          <a:lstStyle/>
          <a:p>
            <a:r>
              <a:rPr lang="en-GB" smtClean="0"/>
              <a:t>30/10/2014</a:t>
            </a:r>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8</a:t>
            </a:fld>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8194" name="Rectangle 2"/>
          <p:cNvSpPr>
            <a:spLocks noGrp="1" noChangeArrowheads="1"/>
          </p:cNvSpPr>
          <p:nvPr>
            <p:ph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right”.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r>
              <a:rPr lang="en-GB" dirty="0"/>
              <a:t>The software should do what the user really requires.</a:t>
            </a:r>
          </a:p>
        </p:txBody>
      </p:sp>
      <p:sp>
        <p:nvSpPr>
          <p:cNvPr id="2" name="Date Placeholder 1"/>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1891</TotalTime>
  <Words>4668</Words>
  <Application>Microsoft Office PowerPoint</Application>
  <PresentationFormat>On-screen Show (4:3)</PresentationFormat>
  <Paragraphs>556</Paragraphs>
  <Slides>72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72</vt:i4>
      </vt:variant>
    </vt:vector>
  </HeadingPairs>
  <TitlesOfParts>
    <vt:vector size="76" baseType="lpstr">
      <vt:lpstr>Arial</vt:lpstr>
      <vt:lpstr>Calibri</vt:lpstr>
      <vt:lpstr>Calibri Light</vt:lpstr>
      <vt:lpstr>Office Theme</vt:lpstr>
      <vt:lpstr>Chapter 8 – Software Testing</vt:lpstr>
      <vt:lpstr>Topics covered</vt:lpstr>
      <vt:lpstr>Program testing</vt:lpstr>
      <vt:lpstr>Program testing</vt:lpstr>
      <vt:lpstr>Program testing goals</vt:lpstr>
      <vt:lpstr>Validation and defect testing</vt:lpstr>
      <vt:lpstr>Testing process goals</vt:lpstr>
      <vt:lpstr>An input-output model of program testing </vt:lpstr>
      <vt:lpstr>Verification vs validation</vt:lpstr>
      <vt:lpstr>V &amp; V confidence</vt:lpstr>
      <vt:lpstr>Inspections and testing</vt:lpstr>
      <vt:lpstr>Inspections and testing </vt:lpstr>
      <vt:lpstr>Software inspections</vt:lpstr>
      <vt:lpstr>Advantages of inspections</vt:lpstr>
      <vt:lpstr>Inspections and testing</vt:lpstr>
      <vt:lpstr>A model of the software testing process </vt:lpstr>
      <vt:lpstr>Stages of testing</vt:lpstr>
      <vt:lpstr>Development testing</vt:lpstr>
      <vt:lpstr>Development testing</vt:lpstr>
      <vt:lpstr>Unit testing</vt:lpstr>
      <vt:lpstr>Object class testing</vt:lpstr>
      <vt:lpstr>The weather station object interface </vt:lpstr>
      <vt:lpstr>Weather station testing</vt:lpstr>
      <vt:lpstr>Automated testing</vt:lpstr>
      <vt:lpstr>Automated test components</vt:lpstr>
      <vt:lpstr>Choosing unit test cases</vt:lpstr>
      <vt:lpstr>Testing strategies</vt:lpstr>
      <vt:lpstr>Partition testing</vt:lpstr>
      <vt:lpstr>Equivalence partitioning </vt:lpstr>
      <vt:lpstr>Equivalence partitions </vt:lpstr>
      <vt:lpstr>Testing guidelines (sequences)</vt:lpstr>
      <vt:lpstr>General testing guidelines</vt:lpstr>
      <vt:lpstr>Component testing</vt:lpstr>
      <vt:lpstr>Interface testing</vt:lpstr>
      <vt:lpstr>Interface testing </vt:lpstr>
      <vt:lpstr>Interface errors</vt:lpstr>
      <vt:lpstr>Interface testing guidelines</vt:lpstr>
      <vt:lpstr>System testing</vt:lpstr>
      <vt:lpstr>System and component testing</vt:lpstr>
      <vt:lpstr>Use-case testing</vt:lpstr>
      <vt:lpstr>Collect weather data sequence chart </vt:lpstr>
      <vt:lpstr>Test cases derived from sequence diagram</vt:lpstr>
      <vt:lpstr>Testing policies</vt:lpstr>
      <vt:lpstr>Test-driven development</vt:lpstr>
      <vt:lpstr>Test-driven development</vt:lpstr>
      <vt:lpstr>Test-driven development</vt:lpstr>
      <vt:lpstr>TDD process activities</vt:lpstr>
      <vt:lpstr>Benefits of test-driven development</vt:lpstr>
      <vt:lpstr>Regression testing</vt:lpstr>
      <vt:lpstr>Release testing</vt:lpstr>
      <vt:lpstr>Release testing</vt:lpstr>
      <vt:lpstr>Release testing and system testing</vt:lpstr>
      <vt:lpstr>Requirements based testing</vt:lpstr>
      <vt:lpstr>Requirements tests</vt:lpstr>
      <vt:lpstr>A usage scenario for the Mentcare system</vt:lpstr>
      <vt:lpstr>Features tested by scenario</vt:lpstr>
      <vt:lpstr>Path Testing</vt:lpstr>
      <vt:lpstr>Steps for Basis Path testing </vt:lpstr>
      <vt:lpstr>PowerPoint Presentation</vt:lpstr>
      <vt:lpstr>PowerPoint Presentation</vt:lpstr>
      <vt:lpstr>Independent Paths</vt:lpstr>
      <vt:lpstr>Performance testing</vt:lpstr>
      <vt:lpstr>Load Testing: </vt:lpstr>
      <vt:lpstr>Stress Testing</vt:lpstr>
      <vt:lpstr>User testing</vt:lpstr>
      <vt:lpstr>User testing</vt:lpstr>
      <vt:lpstr>Types of user testing</vt:lpstr>
      <vt:lpstr>The acceptance testing process </vt:lpstr>
      <vt:lpstr>Stages in the acceptance testing process</vt:lpstr>
      <vt:lpstr>Agile methods and acceptance testing</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Miss. Romasha Khurshid</cp:lastModifiedBy>
  <cp:revision>55</cp:revision>
  <dcterms:created xsi:type="dcterms:W3CDTF">2010-01-14T08:17:23Z</dcterms:created>
  <dcterms:modified xsi:type="dcterms:W3CDTF">2021-05-17T06:45:26Z</dcterms:modified>
</cp:coreProperties>
</file>