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5" r:id="rId13"/>
    <p:sldId id="267" r:id="rId14"/>
    <p:sldId id="270" r:id="rId15"/>
    <p:sldId id="268" r:id="rId16"/>
    <p:sldId id="274" r:id="rId17"/>
    <p:sldId id="271" r:id="rId18"/>
    <p:sldId id="272" r:id="rId19"/>
    <p:sldId id="273" r:id="rId20"/>
    <p:sldId id="276" r:id="rId21"/>
    <p:sldId id="277" r:id="rId22"/>
    <p:sldId id="279" r:id="rId23"/>
    <p:sldId id="278" r:id="rId24"/>
    <p:sldId id="280" r:id="rId25"/>
    <p:sldId id="284" r:id="rId26"/>
    <p:sldId id="281" r:id="rId27"/>
    <p:sldId id="283" r:id="rId28"/>
    <p:sldId id="282"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4.png"/><Relationship Id="rId6" Type="http://schemas.openxmlformats.org/officeDocument/2006/relationships/image" Target="../media/image40.svg"/><Relationship Id="rId5" Type="http://schemas.openxmlformats.org/officeDocument/2006/relationships/image" Target="../media/image36.png"/><Relationship Id="rId4" Type="http://schemas.openxmlformats.org/officeDocument/2006/relationships/image" Target="../media/image3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4.png"/><Relationship Id="rId6" Type="http://schemas.openxmlformats.org/officeDocument/2006/relationships/image" Target="../media/image40.svg"/><Relationship Id="rId5" Type="http://schemas.openxmlformats.org/officeDocument/2006/relationships/image" Target="../media/image36.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36F6A-0A76-415E-927C-AC8903C1777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49FD4FC-BE69-4A2C-A3A5-72653CCFD8DA}">
      <dgm:prSet phldrT="[Text]"/>
      <dgm:spPr>
        <a:ln w="57150">
          <a:solidFill>
            <a:schemeClr val="tx2"/>
          </a:solidFill>
        </a:ln>
      </dgm:spPr>
      <dgm:t>
        <a:bodyPr/>
        <a:lstStyle/>
        <a:p>
          <a:r>
            <a:rPr lang="en-US" dirty="0"/>
            <a:t>Incremental Approach</a:t>
          </a:r>
        </a:p>
      </dgm:t>
    </dgm:pt>
    <dgm:pt modelId="{65A05FE5-6F5B-4783-B485-9EBD196B2EF0}" type="parTrans" cxnId="{C2C2F06F-15AC-4430-BFFF-5CE806EB19B8}">
      <dgm:prSet/>
      <dgm:spPr/>
      <dgm:t>
        <a:bodyPr/>
        <a:lstStyle/>
        <a:p>
          <a:endParaRPr lang="en-US"/>
        </a:p>
      </dgm:t>
    </dgm:pt>
    <dgm:pt modelId="{4567B836-D912-4B83-82AB-D51DA0B93A78}" type="sibTrans" cxnId="{C2C2F06F-15AC-4430-BFFF-5CE806EB19B8}">
      <dgm:prSet/>
      <dgm:spPr/>
      <dgm:t>
        <a:bodyPr/>
        <a:lstStyle/>
        <a:p>
          <a:endParaRPr lang="en-US"/>
        </a:p>
      </dgm:t>
    </dgm:pt>
    <dgm:pt modelId="{097B7888-EA3E-4ABE-82E6-00CC5FA2D274}">
      <dgm:prSet phldrT="[Text]" custT="1"/>
      <dgm:spPr/>
      <dgm:t>
        <a:bodyPr/>
        <a:lstStyle/>
        <a:p>
          <a:r>
            <a:rPr lang="en-US" sz="2000" b="1" u="sng" dirty="0"/>
            <a:t>Plan-driven</a:t>
          </a:r>
        </a:p>
        <a:p>
          <a:r>
            <a:rPr lang="en-US" sz="1600" dirty="0"/>
            <a:t>Increments identified in advance</a:t>
          </a:r>
        </a:p>
      </dgm:t>
    </dgm:pt>
    <dgm:pt modelId="{06729036-2CD6-4CBC-ABE6-AC5C19F3B9FD}" type="parTrans" cxnId="{E672425C-A070-48D8-BF82-2DE801120194}">
      <dgm:prSet/>
      <dgm:spPr/>
      <dgm:t>
        <a:bodyPr/>
        <a:lstStyle/>
        <a:p>
          <a:endParaRPr lang="en-US"/>
        </a:p>
      </dgm:t>
    </dgm:pt>
    <dgm:pt modelId="{0A043E9F-5CA4-43B1-A644-38FE2F7A2252}" type="sibTrans" cxnId="{E672425C-A070-48D8-BF82-2DE801120194}">
      <dgm:prSet/>
      <dgm:spPr/>
      <dgm:t>
        <a:bodyPr/>
        <a:lstStyle/>
        <a:p>
          <a:endParaRPr lang="en-US"/>
        </a:p>
      </dgm:t>
    </dgm:pt>
    <dgm:pt modelId="{752476E0-4799-4818-80CA-25040428C63D}">
      <dgm:prSet phldrT="[Text]" custT="1"/>
      <dgm:spPr/>
      <dgm:t>
        <a:bodyPr/>
        <a:lstStyle/>
        <a:p>
          <a:pPr algn="ctr"/>
          <a:endParaRPr lang="en-US" sz="2000" b="1" u="sng" dirty="0"/>
        </a:p>
        <a:p>
          <a:pPr algn="ctr"/>
          <a:endParaRPr lang="en-US" sz="2000" b="1" u="sng" dirty="0"/>
        </a:p>
        <a:p>
          <a:pPr algn="ctr"/>
          <a:r>
            <a:rPr lang="en-US" sz="2000" b="1" u="sng" dirty="0"/>
            <a:t>Agile</a:t>
          </a:r>
        </a:p>
        <a:p>
          <a:pPr algn="ctr"/>
          <a:r>
            <a:rPr lang="en-US" sz="1600" b="0" u="none" dirty="0"/>
            <a:t>Early increments are identified and later will be decided on customer priorities.</a:t>
          </a:r>
        </a:p>
        <a:p>
          <a:pPr algn="ctr"/>
          <a:endParaRPr lang="en-US" sz="3600" dirty="0"/>
        </a:p>
      </dgm:t>
    </dgm:pt>
    <dgm:pt modelId="{0A4033BB-41A5-47C4-8D73-904D1277AE0D}" type="sibTrans" cxnId="{FF6D789C-5B7F-4C2D-8344-333E2302F01A}">
      <dgm:prSet/>
      <dgm:spPr/>
      <dgm:t>
        <a:bodyPr/>
        <a:lstStyle/>
        <a:p>
          <a:endParaRPr lang="en-US"/>
        </a:p>
      </dgm:t>
    </dgm:pt>
    <dgm:pt modelId="{320B0E30-16DC-457A-89EB-53E854FB2261}" type="parTrans" cxnId="{FF6D789C-5B7F-4C2D-8344-333E2302F01A}">
      <dgm:prSet/>
      <dgm:spPr/>
      <dgm:t>
        <a:bodyPr/>
        <a:lstStyle/>
        <a:p>
          <a:endParaRPr lang="en-US"/>
        </a:p>
      </dgm:t>
    </dgm:pt>
    <dgm:pt modelId="{C42F43CD-FB07-4581-A79A-CD29DA37038A}" type="pres">
      <dgm:prSet presAssocID="{A8636F6A-0A76-415E-927C-AC8903C17773}" presName="diagram" presStyleCnt="0">
        <dgm:presLayoutVars>
          <dgm:dir/>
          <dgm:resizeHandles val="exact"/>
        </dgm:presLayoutVars>
      </dgm:prSet>
      <dgm:spPr/>
      <dgm:t>
        <a:bodyPr/>
        <a:lstStyle/>
        <a:p>
          <a:endParaRPr lang="en-US"/>
        </a:p>
      </dgm:t>
    </dgm:pt>
    <dgm:pt modelId="{25AA79FB-78A7-4A2A-A4E2-DBCFF4C26C25}" type="pres">
      <dgm:prSet presAssocID="{752476E0-4799-4818-80CA-25040428C63D}" presName="node" presStyleLbl="node1" presStyleIdx="0" presStyleCnt="3" custScaleX="58996" custScaleY="54141" custLinFactNeighborX="59144" custLinFactNeighborY="67726">
        <dgm:presLayoutVars>
          <dgm:bulletEnabled val="1"/>
        </dgm:presLayoutVars>
      </dgm:prSet>
      <dgm:spPr/>
      <dgm:t>
        <a:bodyPr/>
        <a:lstStyle/>
        <a:p>
          <a:endParaRPr lang="en-US"/>
        </a:p>
      </dgm:t>
    </dgm:pt>
    <dgm:pt modelId="{D6E79DC6-9C7D-4A87-BDFD-111816A41D07}" type="pres">
      <dgm:prSet presAssocID="{0A4033BB-41A5-47C4-8D73-904D1277AE0D}" presName="sibTrans" presStyleCnt="0"/>
      <dgm:spPr/>
    </dgm:pt>
    <dgm:pt modelId="{4A3E2255-41DD-4D94-A946-5F85DE78AD76}" type="pres">
      <dgm:prSet presAssocID="{749FD4FC-BE69-4A2C-A3A5-72653CCFD8DA}" presName="node" presStyleLbl="node1" presStyleIdx="1" presStyleCnt="3" custScaleX="65543" custScaleY="62865" custLinFactNeighborX="-44643" custLinFactNeighborY="5837">
        <dgm:presLayoutVars>
          <dgm:bulletEnabled val="1"/>
        </dgm:presLayoutVars>
      </dgm:prSet>
      <dgm:spPr/>
      <dgm:t>
        <a:bodyPr/>
        <a:lstStyle/>
        <a:p>
          <a:endParaRPr lang="en-US"/>
        </a:p>
      </dgm:t>
    </dgm:pt>
    <dgm:pt modelId="{AEE8502A-5212-4FEB-AC65-BBA68D0F5C89}" type="pres">
      <dgm:prSet presAssocID="{4567B836-D912-4B83-82AB-D51DA0B93A78}" presName="sibTrans" presStyleCnt="0"/>
      <dgm:spPr/>
    </dgm:pt>
    <dgm:pt modelId="{3E21D588-CF48-4C61-8920-A201405A0D4D}" type="pres">
      <dgm:prSet presAssocID="{097B7888-EA3E-4ABE-82E6-00CC5FA2D274}" presName="node" presStyleLbl="node1" presStyleIdx="2" presStyleCnt="3" custScaleX="53093" custScaleY="52064" custLinFactNeighborX="-41645" custLinFactNeighborY="-7610">
        <dgm:presLayoutVars>
          <dgm:bulletEnabled val="1"/>
        </dgm:presLayoutVars>
      </dgm:prSet>
      <dgm:spPr/>
      <dgm:t>
        <a:bodyPr/>
        <a:lstStyle/>
        <a:p>
          <a:endParaRPr lang="en-US"/>
        </a:p>
      </dgm:t>
    </dgm:pt>
  </dgm:ptLst>
  <dgm:cxnLst>
    <dgm:cxn modelId="{223ED17B-3177-414B-AA67-9D7A3B7A4387}" type="presOf" srcId="{752476E0-4799-4818-80CA-25040428C63D}" destId="{25AA79FB-78A7-4A2A-A4E2-DBCFF4C26C25}" srcOrd="0" destOrd="0" presId="urn:microsoft.com/office/officeart/2005/8/layout/default"/>
    <dgm:cxn modelId="{DB0C64B0-820B-4A96-8A3B-191116371F43}" type="presOf" srcId="{A8636F6A-0A76-415E-927C-AC8903C17773}" destId="{C42F43CD-FB07-4581-A79A-CD29DA37038A}" srcOrd="0" destOrd="0" presId="urn:microsoft.com/office/officeart/2005/8/layout/default"/>
    <dgm:cxn modelId="{26167C65-6DEA-48E9-B43D-1B3DF1CFB326}" type="presOf" srcId="{749FD4FC-BE69-4A2C-A3A5-72653CCFD8DA}" destId="{4A3E2255-41DD-4D94-A946-5F85DE78AD76}" srcOrd="0" destOrd="0" presId="urn:microsoft.com/office/officeart/2005/8/layout/default"/>
    <dgm:cxn modelId="{C2C2F06F-15AC-4430-BFFF-5CE806EB19B8}" srcId="{A8636F6A-0A76-415E-927C-AC8903C17773}" destId="{749FD4FC-BE69-4A2C-A3A5-72653CCFD8DA}" srcOrd="1" destOrd="0" parTransId="{65A05FE5-6F5B-4783-B485-9EBD196B2EF0}" sibTransId="{4567B836-D912-4B83-82AB-D51DA0B93A78}"/>
    <dgm:cxn modelId="{FF6D789C-5B7F-4C2D-8344-333E2302F01A}" srcId="{A8636F6A-0A76-415E-927C-AC8903C17773}" destId="{752476E0-4799-4818-80CA-25040428C63D}" srcOrd="0" destOrd="0" parTransId="{320B0E30-16DC-457A-89EB-53E854FB2261}" sibTransId="{0A4033BB-41A5-47C4-8D73-904D1277AE0D}"/>
    <dgm:cxn modelId="{E672425C-A070-48D8-BF82-2DE801120194}" srcId="{A8636F6A-0A76-415E-927C-AC8903C17773}" destId="{097B7888-EA3E-4ABE-82E6-00CC5FA2D274}" srcOrd="2" destOrd="0" parTransId="{06729036-2CD6-4CBC-ABE6-AC5C19F3B9FD}" sibTransId="{0A043E9F-5CA4-43B1-A644-38FE2F7A2252}"/>
    <dgm:cxn modelId="{7C171D86-AA20-4402-B7E0-341CAFEDA4F3}" type="presOf" srcId="{097B7888-EA3E-4ABE-82E6-00CC5FA2D274}" destId="{3E21D588-CF48-4C61-8920-A201405A0D4D}" srcOrd="0" destOrd="0" presId="urn:microsoft.com/office/officeart/2005/8/layout/default"/>
    <dgm:cxn modelId="{CB30DCB7-6221-499B-BECB-EC4F7BFEDE3A}" type="presParOf" srcId="{C42F43CD-FB07-4581-A79A-CD29DA37038A}" destId="{25AA79FB-78A7-4A2A-A4E2-DBCFF4C26C25}" srcOrd="0" destOrd="0" presId="urn:microsoft.com/office/officeart/2005/8/layout/default"/>
    <dgm:cxn modelId="{D93C7971-C719-41D0-8FA0-B8F965985826}" type="presParOf" srcId="{C42F43CD-FB07-4581-A79A-CD29DA37038A}" destId="{D6E79DC6-9C7D-4A87-BDFD-111816A41D07}" srcOrd="1" destOrd="0" presId="urn:microsoft.com/office/officeart/2005/8/layout/default"/>
    <dgm:cxn modelId="{6FB759BD-76D0-42CB-985C-6F1A00869EE3}" type="presParOf" srcId="{C42F43CD-FB07-4581-A79A-CD29DA37038A}" destId="{4A3E2255-41DD-4D94-A946-5F85DE78AD76}" srcOrd="2" destOrd="0" presId="urn:microsoft.com/office/officeart/2005/8/layout/default"/>
    <dgm:cxn modelId="{E034F193-657E-4F51-ACB3-92DBE3B7A852}" type="presParOf" srcId="{C42F43CD-FB07-4581-A79A-CD29DA37038A}" destId="{AEE8502A-5212-4FEB-AC65-BBA68D0F5C89}" srcOrd="3" destOrd="0" presId="urn:microsoft.com/office/officeart/2005/8/layout/default"/>
    <dgm:cxn modelId="{ACA9DADB-DAB9-4D56-AE1B-FD640FC7E77F}" type="presParOf" srcId="{C42F43CD-FB07-4581-A79A-CD29DA37038A}" destId="{3E21D588-CF48-4C61-8920-A201405A0D4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9003C-3329-4A01-9FC5-2B511C0CD17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9DDAD47-1F17-4AC3-AD80-162ECF3E2151}">
      <dgm:prSet custT="1"/>
      <dgm:spPr/>
      <dgm:t>
        <a:bodyPr/>
        <a:lstStyle/>
        <a:p>
          <a:pPr>
            <a:defRPr cap="all"/>
          </a:pPr>
          <a:r>
            <a:rPr lang="en-GB" sz="1600" dirty="0"/>
            <a:t>Customer value can be delivered with each increment, so system functionality is available earlier.</a:t>
          </a:r>
          <a:endParaRPr lang="en-US" sz="1600" dirty="0"/>
        </a:p>
      </dgm:t>
    </dgm:pt>
    <dgm:pt modelId="{C0FF162B-1CCB-4D4D-9797-877E8594E240}" type="parTrans" cxnId="{9A111959-27D7-4FD6-AB13-2156AAA81551}">
      <dgm:prSet/>
      <dgm:spPr/>
      <dgm:t>
        <a:bodyPr/>
        <a:lstStyle/>
        <a:p>
          <a:endParaRPr lang="en-US"/>
        </a:p>
      </dgm:t>
    </dgm:pt>
    <dgm:pt modelId="{295057D1-B910-48D8-90B0-04C7C60C96F9}" type="sibTrans" cxnId="{9A111959-27D7-4FD6-AB13-2156AAA81551}">
      <dgm:prSet/>
      <dgm:spPr/>
      <dgm:t>
        <a:bodyPr/>
        <a:lstStyle/>
        <a:p>
          <a:endParaRPr lang="en-US"/>
        </a:p>
      </dgm:t>
    </dgm:pt>
    <dgm:pt modelId="{A787C1FA-6532-4D21-A55C-20E098BF14AB}">
      <dgm:prSet custT="1"/>
      <dgm:spPr/>
      <dgm:t>
        <a:bodyPr/>
        <a:lstStyle/>
        <a:p>
          <a:pPr>
            <a:defRPr cap="all"/>
          </a:pPr>
          <a:r>
            <a:rPr lang="en-GB" sz="1600" dirty="0"/>
            <a:t>Early increments act as a prototype to help elicit requirements for later increments.</a:t>
          </a:r>
          <a:endParaRPr lang="en-US" sz="1600" dirty="0"/>
        </a:p>
      </dgm:t>
    </dgm:pt>
    <dgm:pt modelId="{62A6A5DD-CEF5-47F1-9E1C-2046463F7B27}" type="parTrans" cxnId="{5A6851B4-5C51-4A7E-8097-4EB716A15CB3}">
      <dgm:prSet/>
      <dgm:spPr/>
      <dgm:t>
        <a:bodyPr/>
        <a:lstStyle/>
        <a:p>
          <a:endParaRPr lang="en-US"/>
        </a:p>
      </dgm:t>
    </dgm:pt>
    <dgm:pt modelId="{34A35C92-EB1C-42C6-94B9-F56070830838}" type="sibTrans" cxnId="{5A6851B4-5C51-4A7E-8097-4EB716A15CB3}">
      <dgm:prSet/>
      <dgm:spPr/>
      <dgm:t>
        <a:bodyPr/>
        <a:lstStyle/>
        <a:p>
          <a:endParaRPr lang="en-US"/>
        </a:p>
      </dgm:t>
    </dgm:pt>
    <dgm:pt modelId="{EE5BBE2F-4297-4FFC-95F7-C925E5FC8EAF}">
      <dgm:prSet custT="1"/>
      <dgm:spPr/>
      <dgm:t>
        <a:bodyPr/>
        <a:lstStyle/>
        <a:p>
          <a:pPr>
            <a:defRPr cap="all"/>
          </a:pPr>
          <a:r>
            <a:rPr lang="en-GB" sz="1600" dirty="0"/>
            <a:t>Lower risk of overall project failure.</a:t>
          </a:r>
          <a:endParaRPr lang="en-US" sz="1600" dirty="0"/>
        </a:p>
      </dgm:t>
    </dgm:pt>
    <dgm:pt modelId="{CB1468E5-5BBE-4197-8E44-053E53BFFF14}" type="parTrans" cxnId="{7F3DD415-398F-4923-8618-B3B35A69A5F2}">
      <dgm:prSet/>
      <dgm:spPr/>
      <dgm:t>
        <a:bodyPr/>
        <a:lstStyle/>
        <a:p>
          <a:endParaRPr lang="en-US"/>
        </a:p>
      </dgm:t>
    </dgm:pt>
    <dgm:pt modelId="{D41945CC-3062-4589-AB77-19E64B653F1C}" type="sibTrans" cxnId="{7F3DD415-398F-4923-8618-B3B35A69A5F2}">
      <dgm:prSet/>
      <dgm:spPr/>
      <dgm:t>
        <a:bodyPr/>
        <a:lstStyle/>
        <a:p>
          <a:endParaRPr lang="en-US"/>
        </a:p>
      </dgm:t>
    </dgm:pt>
    <dgm:pt modelId="{32CA44FC-67B2-4EA6-9472-F0ECAD1DD7ED}">
      <dgm:prSet custT="1"/>
      <dgm:spPr/>
      <dgm:t>
        <a:bodyPr/>
        <a:lstStyle/>
        <a:p>
          <a:pPr>
            <a:defRPr cap="all"/>
          </a:pPr>
          <a:r>
            <a:rPr lang="en-GB" sz="1400" dirty="0"/>
            <a:t>The highest priority system services tend to receive the most testing.</a:t>
          </a:r>
          <a:endParaRPr lang="en-US" sz="1400" dirty="0"/>
        </a:p>
      </dgm:t>
    </dgm:pt>
    <dgm:pt modelId="{8CCD0A42-2D14-4752-9753-5C3CD8A58314}" type="parTrans" cxnId="{F2FC0314-A7CA-4E83-A9A8-09A4C027EF6F}">
      <dgm:prSet/>
      <dgm:spPr/>
      <dgm:t>
        <a:bodyPr/>
        <a:lstStyle/>
        <a:p>
          <a:endParaRPr lang="en-US"/>
        </a:p>
      </dgm:t>
    </dgm:pt>
    <dgm:pt modelId="{170FBD97-27BB-4E26-94FB-1E441B82CB8E}" type="sibTrans" cxnId="{F2FC0314-A7CA-4E83-A9A8-09A4C027EF6F}">
      <dgm:prSet/>
      <dgm:spPr/>
      <dgm:t>
        <a:bodyPr/>
        <a:lstStyle/>
        <a:p>
          <a:endParaRPr lang="en-US"/>
        </a:p>
      </dgm:t>
    </dgm:pt>
    <dgm:pt modelId="{9C6F77E4-A765-47FE-84DF-F1E962812057}" type="pres">
      <dgm:prSet presAssocID="{B0D9003C-3329-4A01-9FC5-2B511C0CD17C}" presName="root" presStyleCnt="0">
        <dgm:presLayoutVars>
          <dgm:dir/>
          <dgm:resizeHandles val="exact"/>
        </dgm:presLayoutVars>
      </dgm:prSet>
      <dgm:spPr/>
      <dgm:t>
        <a:bodyPr/>
        <a:lstStyle/>
        <a:p>
          <a:endParaRPr lang="en-US"/>
        </a:p>
      </dgm:t>
    </dgm:pt>
    <dgm:pt modelId="{A64E7D2B-1C7A-4C67-840F-0C730D5F0973}" type="pres">
      <dgm:prSet presAssocID="{A9DDAD47-1F17-4AC3-AD80-162ECF3E2151}" presName="compNode" presStyleCnt="0"/>
      <dgm:spPr/>
    </dgm:pt>
    <dgm:pt modelId="{76AD8EF1-3FBE-47E5-AB0E-B525A3C21550}" type="pres">
      <dgm:prSet presAssocID="{A9DDAD47-1F17-4AC3-AD80-162ECF3E2151}" presName="iconBgRect" presStyleLbl="bgShp" presStyleIdx="0" presStyleCnt="4"/>
      <dgm:spPr>
        <a:prstGeom prst="round2DiagRect">
          <a:avLst>
            <a:gd name="adj1" fmla="val 29727"/>
            <a:gd name="adj2" fmla="val 0"/>
          </a:avLst>
        </a:prstGeom>
      </dgm:spPr>
    </dgm:pt>
    <dgm:pt modelId="{28B1F9F4-3582-4393-B394-3A5E3EDBC306}" type="pres">
      <dgm:prSet presAssocID="{A9DDAD47-1F17-4AC3-AD80-162ECF3E2151}"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95AB9C55-0496-4F6F-9BB5-7F5517410E9A}" type="pres">
      <dgm:prSet presAssocID="{A9DDAD47-1F17-4AC3-AD80-162ECF3E2151}" presName="spaceRect" presStyleCnt="0"/>
      <dgm:spPr/>
    </dgm:pt>
    <dgm:pt modelId="{FCE966C5-41C4-4630-9674-2956B336B9C8}" type="pres">
      <dgm:prSet presAssocID="{A9DDAD47-1F17-4AC3-AD80-162ECF3E2151}" presName="textRect" presStyleLbl="revTx" presStyleIdx="0" presStyleCnt="4">
        <dgm:presLayoutVars>
          <dgm:chMax val="1"/>
          <dgm:chPref val="1"/>
        </dgm:presLayoutVars>
      </dgm:prSet>
      <dgm:spPr/>
      <dgm:t>
        <a:bodyPr/>
        <a:lstStyle/>
        <a:p>
          <a:endParaRPr lang="en-US"/>
        </a:p>
      </dgm:t>
    </dgm:pt>
    <dgm:pt modelId="{EEFFC26E-138C-4C09-B2ED-92B89F8E8901}" type="pres">
      <dgm:prSet presAssocID="{295057D1-B910-48D8-90B0-04C7C60C96F9}" presName="sibTrans" presStyleCnt="0"/>
      <dgm:spPr/>
    </dgm:pt>
    <dgm:pt modelId="{EAB89ACA-3C94-4917-8206-1C8E91F21AC2}" type="pres">
      <dgm:prSet presAssocID="{A787C1FA-6532-4D21-A55C-20E098BF14AB}" presName="compNode" presStyleCnt="0"/>
      <dgm:spPr/>
    </dgm:pt>
    <dgm:pt modelId="{35D843F4-BE14-41C3-8797-39947CCF1220}" type="pres">
      <dgm:prSet presAssocID="{A787C1FA-6532-4D21-A55C-20E098BF14AB}" presName="iconBgRect" presStyleLbl="bgShp" presStyleIdx="1" presStyleCnt="4"/>
      <dgm:spPr>
        <a:prstGeom prst="round2DiagRect">
          <a:avLst>
            <a:gd name="adj1" fmla="val 29727"/>
            <a:gd name="adj2" fmla="val 0"/>
          </a:avLst>
        </a:prstGeom>
      </dgm:spPr>
    </dgm:pt>
    <dgm:pt modelId="{8D661818-97CE-4275-AF8D-A6412C500409}" type="pres">
      <dgm:prSet presAssocID="{A787C1FA-6532-4D21-A55C-20E098BF14A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707C9ECF-BE4A-4B55-8B3B-F74B36D986B2}" type="pres">
      <dgm:prSet presAssocID="{A787C1FA-6532-4D21-A55C-20E098BF14AB}" presName="spaceRect" presStyleCnt="0"/>
      <dgm:spPr/>
    </dgm:pt>
    <dgm:pt modelId="{43EDA487-A303-46AD-98A7-2EA72E80D2C6}" type="pres">
      <dgm:prSet presAssocID="{A787C1FA-6532-4D21-A55C-20E098BF14AB}" presName="textRect" presStyleLbl="revTx" presStyleIdx="1" presStyleCnt="4">
        <dgm:presLayoutVars>
          <dgm:chMax val="1"/>
          <dgm:chPref val="1"/>
        </dgm:presLayoutVars>
      </dgm:prSet>
      <dgm:spPr/>
      <dgm:t>
        <a:bodyPr/>
        <a:lstStyle/>
        <a:p>
          <a:endParaRPr lang="en-US"/>
        </a:p>
      </dgm:t>
    </dgm:pt>
    <dgm:pt modelId="{DC64E608-8B60-494B-84C9-F6E438CFBC59}" type="pres">
      <dgm:prSet presAssocID="{34A35C92-EB1C-42C6-94B9-F56070830838}" presName="sibTrans" presStyleCnt="0"/>
      <dgm:spPr/>
    </dgm:pt>
    <dgm:pt modelId="{496DD683-478D-49C8-8DDA-76093E85C543}" type="pres">
      <dgm:prSet presAssocID="{EE5BBE2F-4297-4FFC-95F7-C925E5FC8EAF}" presName="compNode" presStyleCnt="0"/>
      <dgm:spPr/>
    </dgm:pt>
    <dgm:pt modelId="{DBC70157-46AA-4E8E-BD43-4FBA00B1BA7C}" type="pres">
      <dgm:prSet presAssocID="{EE5BBE2F-4297-4FFC-95F7-C925E5FC8EAF}" presName="iconBgRect" presStyleLbl="bgShp" presStyleIdx="2" presStyleCnt="4"/>
      <dgm:spPr>
        <a:prstGeom prst="round2DiagRect">
          <a:avLst>
            <a:gd name="adj1" fmla="val 29727"/>
            <a:gd name="adj2" fmla="val 0"/>
          </a:avLst>
        </a:prstGeom>
      </dgm:spPr>
    </dgm:pt>
    <dgm:pt modelId="{EC7A19AE-4F9B-486B-91EA-AEF94B40218A}" type="pres">
      <dgm:prSet presAssocID="{EE5BBE2F-4297-4FFC-95F7-C925E5FC8EAF}"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ownward trend"/>
        </a:ext>
      </dgm:extLst>
    </dgm:pt>
    <dgm:pt modelId="{5C585E20-51E9-4BF1-AA59-F8064375D4DA}" type="pres">
      <dgm:prSet presAssocID="{EE5BBE2F-4297-4FFC-95F7-C925E5FC8EAF}" presName="spaceRect" presStyleCnt="0"/>
      <dgm:spPr/>
    </dgm:pt>
    <dgm:pt modelId="{3D8C8524-7829-4A21-93B8-D3ECB5A1D626}" type="pres">
      <dgm:prSet presAssocID="{EE5BBE2F-4297-4FFC-95F7-C925E5FC8EAF}" presName="textRect" presStyleLbl="revTx" presStyleIdx="2" presStyleCnt="4">
        <dgm:presLayoutVars>
          <dgm:chMax val="1"/>
          <dgm:chPref val="1"/>
        </dgm:presLayoutVars>
      </dgm:prSet>
      <dgm:spPr/>
      <dgm:t>
        <a:bodyPr/>
        <a:lstStyle/>
        <a:p>
          <a:endParaRPr lang="en-US"/>
        </a:p>
      </dgm:t>
    </dgm:pt>
    <dgm:pt modelId="{AD0DB588-1C5A-4180-A312-8F81423B908D}" type="pres">
      <dgm:prSet presAssocID="{D41945CC-3062-4589-AB77-19E64B653F1C}" presName="sibTrans" presStyleCnt="0"/>
      <dgm:spPr/>
    </dgm:pt>
    <dgm:pt modelId="{3D404097-CD48-425A-A42C-888508BDEB1F}" type="pres">
      <dgm:prSet presAssocID="{32CA44FC-67B2-4EA6-9472-F0ECAD1DD7ED}" presName="compNode" presStyleCnt="0"/>
      <dgm:spPr/>
    </dgm:pt>
    <dgm:pt modelId="{A11C88CE-78BC-4A1D-89F1-336E0004B8E3}" type="pres">
      <dgm:prSet presAssocID="{32CA44FC-67B2-4EA6-9472-F0ECAD1DD7ED}" presName="iconBgRect" presStyleLbl="bgShp" presStyleIdx="3" presStyleCnt="4"/>
      <dgm:spPr>
        <a:prstGeom prst="round2DiagRect">
          <a:avLst>
            <a:gd name="adj1" fmla="val 29727"/>
            <a:gd name="adj2" fmla="val 0"/>
          </a:avLst>
        </a:prstGeom>
      </dgm:spPr>
    </dgm:pt>
    <dgm:pt modelId="{87888182-65ED-4D71-ACF1-0D3C026BF922}" type="pres">
      <dgm:prSet presAssocID="{32CA44FC-67B2-4EA6-9472-F0ECAD1DD7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heck List"/>
        </a:ext>
      </dgm:extLst>
    </dgm:pt>
    <dgm:pt modelId="{5A9ECDFA-F145-4B01-882C-3B8A1FF64FA8}" type="pres">
      <dgm:prSet presAssocID="{32CA44FC-67B2-4EA6-9472-F0ECAD1DD7ED}" presName="spaceRect" presStyleCnt="0"/>
      <dgm:spPr/>
    </dgm:pt>
    <dgm:pt modelId="{C516EC8F-DFF8-46C1-B4CA-26B94DD29A74}" type="pres">
      <dgm:prSet presAssocID="{32CA44FC-67B2-4EA6-9472-F0ECAD1DD7ED}" presName="textRect" presStyleLbl="revTx" presStyleIdx="3" presStyleCnt="4" custScaleX="122731" custScaleY="129804">
        <dgm:presLayoutVars>
          <dgm:chMax val="1"/>
          <dgm:chPref val="1"/>
        </dgm:presLayoutVars>
      </dgm:prSet>
      <dgm:spPr/>
      <dgm:t>
        <a:bodyPr/>
        <a:lstStyle/>
        <a:p>
          <a:endParaRPr lang="en-US"/>
        </a:p>
      </dgm:t>
    </dgm:pt>
  </dgm:ptLst>
  <dgm:cxnLst>
    <dgm:cxn modelId="{E9994291-3369-4714-98BD-444542774BFE}" type="presOf" srcId="{B0D9003C-3329-4A01-9FC5-2B511C0CD17C}" destId="{9C6F77E4-A765-47FE-84DF-F1E962812057}" srcOrd="0" destOrd="0" presId="urn:microsoft.com/office/officeart/2018/5/layout/IconLeafLabelList"/>
    <dgm:cxn modelId="{5A6851B4-5C51-4A7E-8097-4EB716A15CB3}" srcId="{B0D9003C-3329-4A01-9FC5-2B511C0CD17C}" destId="{A787C1FA-6532-4D21-A55C-20E098BF14AB}" srcOrd="1" destOrd="0" parTransId="{62A6A5DD-CEF5-47F1-9E1C-2046463F7B27}" sibTransId="{34A35C92-EB1C-42C6-94B9-F56070830838}"/>
    <dgm:cxn modelId="{56F3147A-7843-424D-91EC-A6D2E2AF26E8}" type="presOf" srcId="{A9DDAD47-1F17-4AC3-AD80-162ECF3E2151}" destId="{FCE966C5-41C4-4630-9674-2956B336B9C8}" srcOrd="0" destOrd="0" presId="urn:microsoft.com/office/officeart/2018/5/layout/IconLeafLabelList"/>
    <dgm:cxn modelId="{CFAC2F0B-925F-460B-B604-7ED9807850F8}" type="presOf" srcId="{32CA44FC-67B2-4EA6-9472-F0ECAD1DD7ED}" destId="{C516EC8F-DFF8-46C1-B4CA-26B94DD29A74}" srcOrd="0" destOrd="0" presId="urn:microsoft.com/office/officeart/2018/5/layout/IconLeafLabelList"/>
    <dgm:cxn modelId="{7F3DD415-398F-4923-8618-B3B35A69A5F2}" srcId="{B0D9003C-3329-4A01-9FC5-2B511C0CD17C}" destId="{EE5BBE2F-4297-4FFC-95F7-C925E5FC8EAF}" srcOrd="2" destOrd="0" parTransId="{CB1468E5-5BBE-4197-8E44-053E53BFFF14}" sibTransId="{D41945CC-3062-4589-AB77-19E64B653F1C}"/>
    <dgm:cxn modelId="{F2FC0314-A7CA-4E83-A9A8-09A4C027EF6F}" srcId="{B0D9003C-3329-4A01-9FC5-2B511C0CD17C}" destId="{32CA44FC-67B2-4EA6-9472-F0ECAD1DD7ED}" srcOrd="3" destOrd="0" parTransId="{8CCD0A42-2D14-4752-9753-5C3CD8A58314}" sibTransId="{170FBD97-27BB-4E26-94FB-1E441B82CB8E}"/>
    <dgm:cxn modelId="{C046AF5D-776F-4415-9841-1A5A1963D298}" type="presOf" srcId="{EE5BBE2F-4297-4FFC-95F7-C925E5FC8EAF}" destId="{3D8C8524-7829-4A21-93B8-D3ECB5A1D626}" srcOrd="0" destOrd="0" presId="urn:microsoft.com/office/officeart/2018/5/layout/IconLeafLabelList"/>
    <dgm:cxn modelId="{9A111959-27D7-4FD6-AB13-2156AAA81551}" srcId="{B0D9003C-3329-4A01-9FC5-2B511C0CD17C}" destId="{A9DDAD47-1F17-4AC3-AD80-162ECF3E2151}" srcOrd="0" destOrd="0" parTransId="{C0FF162B-1CCB-4D4D-9797-877E8594E240}" sibTransId="{295057D1-B910-48D8-90B0-04C7C60C96F9}"/>
    <dgm:cxn modelId="{73AC9A6D-EEE2-4A22-BC9D-6A1592558635}" type="presOf" srcId="{A787C1FA-6532-4D21-A55C-20E098BF14AB}" destId="{43EDA487-A303-46AD-98A7-2EA72E80D2C6}" srcOrd="0" destOrd="0" presId="urn:microsoft.com/office/officeart/2018/5/layout/IconLeafLabelList"/>
    <dgm:cxn modelId="{0D0522DA-C06C-4CB1-933A-B4EF60430583}" type="presParOf" srcId="{9C6F77E4-A765-47FE-84DF-F1E962812057}" destId="{A64E7D2B-1C7A-4C67-840F-0C730D5F0973}" srcOrd="0" destOrd="0" presId="urn:microsoft.com/office/officeart/2018/5/layout/IconLeafLabelList"/>
    <dgm:cxn modelId="{4F2B0E01-1B92-4F24-8987-0678F51EAA95}" type="presParOf" srcId="{A64E7D2B-1C7A-4C67-840F-0C730D5F0973}" destId="{76AD8EF1-3FBE-47E5-AB0E-B525A3C21550}" srcOrd="0" destOrd="0" presId="urn:microsoft.com/office/officeart/2018/5/layout/IconLeafLabelList"/>
    <dgm:cxn modelId="{A75D4053-BEB3-4A09-98F7-F7D0D722A1BC}" type="presParOf" srcId="{A64E7D2B-1C7A-4C67-840F-0C730D5F0973}" destId="{28B1F9F4-3582-4393-B394-3A5E3EDBC306}" srcOrd="1" destOrd="0" presId="urn:microsoft.com/office/officeart/2018/5/layout/IconLeafLabelList"/>
    <dgm:cxn modelId="{786EAD59-52E8-440D-BE64-C4B6D4775280}" type="presParOf" srcId="{A64E7D2B-1C7A-4C67-840F-0C730D5F0973}" destId="{95AB9C55-0496-4F6F-9BB5-7F5517410E9A}" srcOrd="2" destOrd="0" presId="urn:microsoft.com/office/officeart/2018/5/layout/IconLeafLabelList"/>
    <dgm:cxn modelId="{EECBE1BB-A1C1-45FE-9038-319952E3B04A}" type="presParOf" srcId="{A64E7D2B-1C7A-4C67-840F-0C730D5F0973}" destId="{FCE966C5-41C4-4630-9674-2956B336B9C8}" srcOrd="3" destOrd="0" presId="urn:microsoft.com/office/officeart/2018/5/layout/IconLeafLabelList"/>
    <dgm:cxn modelId="{1818E99D-2D9A-41CA-8CDA-01A6F3122E3B}" type="presParOf" srcId="{9C6F77E4-A765-47FE-84DF-F1E962812057}" destId="{EEFFC26E-138C-4C09-B2ED-92B89F8E8901}" srcOrd="1" destOrd="0" presId="urn:microsoft.com/office/officeart/2018/5/layout/IconLeafLabelList"/>
    <dgm:cxn modelId="{F81E8F34-A2D2-4D96-893E-520641F308DB}" type="presParOf" srcId="{9C6F77E4-A765-47FE-84DF-F1E962812057}" destId="{EAB89ACA-3C94-4917-8206-1C8E91F21AC2}" srcOrd="2" destOrd="0" presId="urn:microsoft.com/office/officeart/2018/5/layout/IconLeafLabelList"/>
    <dgm:cxn modelId="{85B7A58D-510C-49D7-B672-B37A62C4EF9C}" type="presParOf" srcId="{EAB89ACA-3C94-4917-8206-1C8E91F21AC2}" destId="{35D843F4-BE14-41C3-8797-39947CCF1220}" srcOrd="0" destOrd="0" presId="urn:microsoft.com/office/officeart/2018/5/layout/IconLeafLabelList"/>
    <dgm:cxn modelId="{ECBB4242-F5C2-4281-B953-B9E05A4B1545}" type="presParOf" srcId="{EAB89ACA-3C94-4917-8206-1C8E91F21AC2}" destId="{8D661818-97CE-4275-AF8D-A6412C500409}" srcOrd="1" destOrd="0" presId="urn:microsoft.com/office/officeart/2018/5/layout/IconLeafLabelList"/>
    <dgm:cxn modelId="{572C33E5-A0A2-439F-A00C-283D123055B5}" type="presParOf" srcId="{EAB89ACA-3C94-4917-8206-1C8E91F21AC2}" destId="{707C9ECF-BE4A-4B55-8B3B-F74B36D986B2}" srcOrd="2" destOrd="0" presId="urn:microsoft.com/office/officeart/2018/5/layout/IconLeafLabelList"/>
    <dgm:cxn modelId="{629594D8-3D75-4ECC-86D2-A9B4AA5C1EB3}" type="presParOf" srcId="{EAB89ACA-3C94-4917-8206-1C8E91F21AC2}" destId="{43EDA487-A303-46AD-98A7-2EA72E80D2C6}" srcOrd="3" destOrd="0" presId="urn:microsoft.com/office/officeart/2018/5/layout/IconLeafLabelList"/>
    <dgm:cxn modelId="{8567C5BE-82EA-4629-BA23-559D96B3D751}" type="presParOf" srcId="{9C6F77E4-A765-47FE-84DF-F1E962812057}" destId="{DC64E608-8B60-494B-84C9-F6E438CFBC59}" srcOrd="3" destOrd="0" presId="urn:microsoft.com/office/officeart/2018/5/layout/IconLeafLabelList"/>
    <dgm:cxn modelId="{CE2D3857-2046-4810-99B2-64F209289D71}" type="presParOf" srcId="{9C6F77E4-A765-47FE-84DF-F1E962812057}" destId="{496DD683-478D-49C8-8DDA-76093E85C543}" srcOrd="4" destOrd="0" presId="urn:microsoft.com/office/officeart/2018/5/layout/IconLeafLabelList"/>
    <dgm:cxn modelId="{084E3628-3B22-4B15-BDBE-F3029F2A80D6}" type="presParOf" srcId="{496DD683-478D-49C8-8DDA-76093E85C543}" destId="{DBC70157-46AA-4E8E-BD43-4FBA00B1BA7C}" srcOrd="0" destOrd="0" presId="urn:microsoft.com/office/officeart/2018/5/layout/IconLeafLabelList"/>
    <dgm:cxn modelId="{49EC3DCD-6FAA-4D17-81E1-ADDB9ABF5CD9}" type="presParOf" srcId="{496DD683-478D-49C8-8DDA-76093E85C543}" destId="{EC7A19AE-4F9B-486B-91EA-AEF94B40218A}" srcOrd="1" destOrd="0" presId="urn:microsoft.com/office/officeart/2018/5/layout/IconLeafLabelList"/>
    <dgm:cxn modelId="{D19265D2-E104-4E19-B940-F8ECF96D1235}" type="presParOf" srcId="{496DD683-478D-49C8-8DDA-76093E85C543}" destId="{5C585E20-51E9-4BF1-AA59-F8064375D4DA}" srcOrd="2" destOrd="0" presId="urn:microsoft.com/office/officeart/2018/5/layout/IconLeafLabelList"/>
    <dgm:cxn modelId="{9B0F7576-6F6D-4000-9241-086305784EE6}" type="presParOf" srcId="{496DD683-478D-49C8-8DDA-76093E85C543}" destId="{3D8C8524-7829-4A21-93B8-D3ECB5A1D626}" srcOrd="3" destOrd="0" presId="urn:microsoft.com/office/officeart/2018/5/layout/IconLeafLabelList"/>
    <dgm:cxn modelId="{9F035732-0B80-48A1-98E1-7E8D9E9A7A69}" type="presParOf" srcId="{9C6F77E4-A765-47FE-84DF-F1E962812057}" destId="{AD0DB588-1C5A-4180-A312-8F81423B908D}" srcOrd="5" destOrd="0" presId="urn:microsoft.com/office/officeart/2018/5/layout/IconLeafLabelList"/>
    <dgm:cxn modelId="{29B0DEB2-4983-4869-9772-326BA836DC12}" type="presParOf" srcId="{9C6F77E4-A765-47FE-84DF-F1E962812057}" destId="{3D404097-CD48-425A-A42C-888508BDEB1F}" srcOrd="6" destOrd="0" presId="urn:microsoft.com/office/officeart/2018/5/layout/IconLeafLabelList"/>
    <dgm:cxn modelId="{13EADB87-CA57-4A4E-9378-45FDF3363094}" type="presParOf" srcId="{3D404097-CD48-425A-A42C-888508BDEB1F}" destId="{A11C88CE-78BC-4A1D-89F1-336E0004B8E3}" srcOrd="0" destOrd="0" presId="urn:microsoft.com/office/officeart/2018/5/layout/IconLeafLabelList"/>
    <dgm:cxn modelId="{E432B93A-8582-46F6-A563-918A42A53A31}" type="presParOf" srcId="{3D404097-CD48-425A-A42C-888508BDEB1F}" destId="{87888182-65ED-4D71-ACF1-0D3C026BF922}" srcOrd="1" destOrd="0" presId="urn:microsoft.com/office/officeart/2018/5/layout/IconLeafLabelList"/>
    <dgm:cxn modelId="{EB584B17-34B0-4BAF-9058-A6702DF39666}" type="presParOf" srcId="{3D404097-CD48-425A-A42C-888508BDEB1F}" destId="{5A9ECDFA-F145-4B01-882C-3B8A1FF64FA8}" srcOrd="2" destOrd="0" presId="urn:microsoft.com/office/officeart/2018/5/layout/IconLeafLabelList"/>
    <dgm:cxn modelId="{7561E727-90E7-4023-BB32-814A9B54A818}" type="presParOf" srcId="{3D404097-CD48-425A-A42C-888508BDEB1F}" destId="{C516EC8F-DFF8-46C1-B4CA-26B94DD29A7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A79FB-78A7-4A2A-A4E2-DBCFF4C26C25}">
      <dsp:nvSpPr>
        <dsp:cNvPr id="0" name=""/>
        <dsp:cNvSpPr/>
      </dsp:nvSpPr>
      <dsp:spPr>
        <a:xfrm>
          <a:off x="2556964" y="1823319"/>
          <a:ext cx="2485523" cy="13685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b="1" u="sng" kern="1200" dirty="0"/>
        </a:p>
        <a:p>
          <a:pPr lvl="0" algn="ctr" defTabSz="889000">
            <a:lnSpc>
              <a:spcPct val="90000"/>
            </a:lnSpc>
            <a:spcBef>
              <a:spcPct val="0"/>
            </a:spcBef>
            <a:spcAft>
              <a:spcPct val="35000"/>
            </a:spcAft>
          </a:pPr>
          <a:endParaRPr lang="en-US" sz="2000" b="1" u="sng" kern="1200" dirty="0"/>
        </a:p>
        <a:p>
          <a:pPr lvl="0" algn="ctr" defTabSz="889000">
            <a:lnSpc>
              <a:spcPct val="90000"/>
            </a:lnSpc>
            <a:spcBef>
              <a:spcPct val="0"/>
            </a:spcBef>
            <a:spcAft>
              <a:spcPct val="35000"/>
            </a:spcAft>
          </a:pPr>
          <a:r>
            <a:rPr lang="en-US" sz="2000" b="1" u="sng" kern="1200" dirty="0"/>
            <a:t>Agile</a:t>
          </a:r>
        </a:p>
        <a:p>
          <a:pPr lvl="0" algn="ctr" defTabSz="889000">
            <a:lnSpc>
              <a:spcPct val="90000"/>
            </a:lnSpc>
            <a:spcBef>
              <a:spcPct val="0"/>
            </a:spcBef>
            <a:spcAft>
              <a:spcPct val="35000"/>
            </a:spcAft>
          </a:pPr>
          <a:r>
            <a:rPr lang="en-US" sz="1600" b="0" u="none" kern="1200" dirty="0"/>
            <a:t>Early increments are identified and later will be decided on customer priorities.</a:t>
          </a:r>
        </a:p>
        <a:p>
          <a:pPr lvl="0" algn="ctr" defTabSz="889000">
            <a:lnSpc>
              <a:spcPct val="90000"/>
            </a:lnSpc>
            <a:spcBef>
              <a:spcPct val="0"/>
            </a:spcBef>
            <a:spcAft>
              <a:spcPct val="35000"/>
            </a:spcAft>
          </a:pPr>
          <a:endParaRPr lang="en-US" sz="3600" kern="1200" dirty="0"/>
        </a:p>
      </dsp:txBody>
      <dsp:txXfrm>
        <a:off x="2556964" y="1823319"/>
        <a:ext cx="2485523" cy="1368588"/>
      </dsp:txXfrm>
    </dsp:sp>
    <dsp:sp modelId="{4A3E2255-41DD-4D94-A946-5F85DE78AD76}">
      <dsp:nvSpPr>
        <dsp:cNvPr id="0" name=""/>
        <dsp:cNvSpPr/>
      </dsp:nvSpPr>
      <dsp:spPr>
        <a:xfrm>
          <a:off x="1091206" y="148612"/>
          <a:ext cx="2761351" cy="1589115"/>
        </a:xfrm>
        <a:prstGeom prst="rect">
          <a:avLst/>
        </a:prstGeom>
        <a:solidFill>
          <a:schemeClr val="accent1">
            <a:hueOff val="0"/>
            <a:satOff val="0"/>
            <a:lumOff val="0"/>
            <a:alphaOff val="0"/>
          </a:schemeClr>
        </a:solidFill>
        <a:ln w="5715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a:t>Incremental Approach</a:t>
          </a:r>
        </a:p>
      </dsp:txBody>
      <dsp:txXfrm>
        <a:off x="1091206" y="148612"/>
        <a:ext cx="2761351" cy="1589115"/>
      </dsp:txXfrm>
    </dsp:sp>
    <dsp:sp modelId="{3E21D588-CF48-4C61-8920-A201405A0D4D}">
      <dsp:nvSpPr>
        <dsp:cNvPr id="0" name=""/>
        <dsp:cNvSpPr/>
      </dsp:nvSpPr>
      <dsp:spPr>
        <a:xfrm>
          <a:off x="26361" y="1819115"/>
          <a:ext cx="2236827" cy="13160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u="sng" kern="1200" dirty="0"/>
            <a:t>Plan-driven</a:t>
          </a:r>
        </a:p>
        <a:p>
          <a:pPr lvl="0" algn="ctr" defTabSz="889000">
            <a:lnSpc>
              <a:spcPct val="90000"/>
            </a:lnSpc>
            <a:spcBef>
              <a:spcPct val="0"/>
            </a:spcBef>
            <a:spcAft>
              <a:spcPct val="35000"/>
            </a:spcAft>
          </a:pPr>
          <a:r>
            <a:rPr lang="en-US" sz="1600" kern="1200" dirty="0"/>
            <a:t>Increments identified in advance</a:t>
          </a:r>
        </a:p>
      </dsp:txBody>
      <dsp:txXfrm>
        <a:off x="26361" y="1819115"/>
        <a:ext cx="2236827" cy="1316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D8EF1-3FBE-47E5-AB0E-B525A3C21550}">
      <dsp:nvSpPr>
        <dsp:cNvPr id="0" name=""/>
        <dsp:cNvSpPr/>
      </dsp:nvSpPr>
      <dsp:spPr>
        <a:xfrm>
          <a:off x="733707" y="876381"/>
          <a:ext cx="1263966" cy="126396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1F9F4-3582-4393-B394-3A5E3EDBC306}">
      <dsp:nvSpPr>
        <dsp:cNvPr id="0" name=""/>
        <dsp:cNvSpPr/>
      </dsp:nvSpPr>
      <dsp:spPr>
        <a:xfrm>
          <a:off x="1003077" y="1145751"/>
          <a:ext cx="725226" cy="725226"/>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E966C5-41C4-4630-9674-2956B336B9C8}">
      <dsp:nvSpPr>
        <dsp:cNvPr id="0" name=""/>
        <dsp:cNvSpPr/>
      </dsp:nvSpPr>
      <dsp:spPr>
        <a:xfrm>
          <a:off x="329652" y="2534042"/>
          <a:ext cx="2072076"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90000"/>
            </a:lnSpc>
            <a:spcBef>
              <a:spcPct val="0"/>
            </a:spcBef>
            <a:spcAft>
              <a:spcPct val="35000"/>
            </a:spcAft>
            <a:defRPr cap="all"/>
          </a:pPr>
          <a:r>
            <a:rPr lang="en-GB" sz="1600" kern="1200" dirty="0"/>
            <a:t>Customer value can be delivered with each increment, so system functionality is available earlier.</a:t>
          </a:r>
          <a:endParaRPr lang="en-US" sz="1600" kern="1200" dirty="0"/>
        </a:p>
      </dsp:txBody>
      <dsp:txXfrm>
        <a:off x="329652" y="2534042"/>
        <a:ext cx="2072076" cy="1125000"/>
      </dsp:txXfrm>
    </dsp:sp>
    <dsp:sp modelId="{35D843F4-BE14-41C3-8797-39947CCF1220}">
      <dsp:nvSpPr>
        <dsp:cNvPr id="0" name=""/>
        <dsp:cNvSpPr/>
      </dsp:nvSpPr>
      <dsp:spPr>
        <a:xfrm>
          <a:off x="3168397" y="876381"/>
          <a:ext cx="1263966" cy="126396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61818-97CE-4275-AF8D-A6412C500409}">
      <dsp:nvSpPr>
        <dsp:cNvPr id="0" name=""/>
        <dsp:cNvSpPr/>
      </dsp:nvSpPr>
      <dsp:spPr>
        <a:xfrm>
          <a:off x="3437767" y="1145751"/>
          <a:ext cx="725226" cy="725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EDA487-A303-46AD-98A7-2EA72E80D2C6}">
      <dsp:nvSpPr>
        <dsp:cNvPr id="0" name=""/>
        <dsp:cNvSpPr/>
      </dsp:nvSpPr>
      <dsp:spPr>
        <a:xfrm>
          <a:off x="2764342" y="2534042"/>
          <a:ext cx="2072076"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90000"/>
            </a:lnSpc>
            <a:spcBef>
              <a:spcPct val="0"/>
            </a:spcBef>
            <a:spcAft>
              <a:spcPct val="35000"/>
            </a:spcAft>
            <a:defRPr cap="all"/>
          </a:pPr>
          <a:r>
            <a:rPr lang="en-GB" sz="1600" kern="1200" dirty="0"/>
            <a:t>Early increments act as a prototype to help elicit requirements for later increments.</a:t>
          </a:r>
          <a:endParaRPr lang="en-US" sz="1600" kern="1200" dirty="0"/>
        </a:p>
      </dsp:txBody>
      <dsp:txXfrm>
        <a:off x="2764342" y="2534042"/>
        <a:ext cx="2072076" cy="1125000"/>
      </dsp:txXfrm>
    </dsp:sp>
    <dsp:sp modelId="{DBC70157-46AA-4E8E-BD43-4FBA00B1BA7C}">
      <dsp:nvSpPr>
        <dsp:cNvPr id="0" name=""/>
        <dsp:cNvSpPr/>
      </dsp:nvSpPr>
      <dsp:spPr>
        <a:xfrm>
          <a:off x="5603087" y="876381"/>
          <a:ext cx="1263966" cy="126396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7A19AE-4F9B-486B-91EA-AEF94B40218A}">
      <dsp:nvSpPr>
        <dsp:cNvPr id="0" name=""/>
        <dsp:cNvSpPr/>
      </dsp:nvSpPr>
      <dsp:spPr>
        <a:xfrm>
          <a:off x="5872457" y="1145751"/>
          <a:ext cx="725226" cy="725226"/>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8C8524-7829-4A21-93B8-D3ECB5A1D626}">
      <dsp:nvSpPr>
        <dsp:cNvPr id="0" name=""/>
        <dsp:cNvSpPr/>
      </dsp:nvSpPr>
      <dsp:spPr>
        <a:xfrm>
          <a:off x="5199032" y="2534042"/>
          <a:ext cx="2072076"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90000"/>
            </a:lnSpc>
            <a:spcBef>
              <a:spcPct val="0"/>
            </a:spcBef>
            <a:spcAft>
              <a:spcPct val="35000"/>
            </a:spcAft>
            <a:defRPr cap="all"/>
          </a:pPr>
          <a:r>
            <a:rPr lang="en-GB" sz="1600" kern="1200" dirty="0"/>
            <a:t>Lower risk of overall project failure.</a:t>
          </a:r>
          <a:endParaRPr lang="en-US" sz="1600" kern="1200" dirty="0"/>
        </a:p>
      </dsp:txBody>
      <dsp:txXfrm>
        <a:off x="5199032" y="2534042"/>
        <a:ext cx="2072076" cy="1125000"/>
      </dsp:txXfrm>
    </dsp:sp>
    <dsp:sp modelId="{A11C88CE-78BC-4A1D-89F1-336E0004B8E3}">
      <dsp:nvSpPr>
        <dsp:cNvPr id="0" name=""/>
        <dsp:cNvSpPr/>
      </dsp:nvSpPr>
      <dsp:spPr>
        <a:xfrm>
          <a:off x="8273279" y="792557"/>
          <a:ext cx="1263966" cy="126396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88182-65ED-4D71-ACF1-0D3C026BF922}">
      <dsp:nvSpPr>
        <dsp:cNvPr id="0" name=""/>
        <dsp:cNvSpPr/>
      </dsp:nvSpPr>
      <dsp:spPr>
        <a:xfrm>
          <a:off x="8542649" y="1061927"/>
          <a:ext cx="725226" cy="725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16EC8F-DFF8-46C1-B4CA-26B94DD29A74}">
      <dsp:nvSpPr>
        <dsp:cNvPr id="0" name=""/>
        <dsp:cNvSpPr/>
      </dsp:nvSpPr>
      <dsp:spPr>
        <a:xfrm>
          <a:off x="7633723" y="2282571"/>
          <a:ext cx="2543080" cy="1460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defRPr cap="all"/>
          </a:pPr>
          <a:r>
            <a:rPr lang="en-GB" sz="1400" kern="1200" dirty="0"/>
            <a:t>The highest priority system services tend to receive the most testing.</a:t>
          </a:r>
          <a:endParaRPr lang="en-US" sz="1400" kern="1200" dirty="0"/>
        </a:p>
      </dsp:txBody>
      <dsp:txXfrm>
        <a:off x="7633723" y="2282571"/>
        <a:ext cx="2543080" cy="14602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6753-88E2-4260-8294-0D8F39B90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A09ED4-7ECB-49D8-9325-2FDD1138E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41B93F-39EC-489E-9D43-B077296CAC20}"/>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5" name="Footer Placeholder 4">
            <a:extLst>
              <a:ext uri="{FF2B5EF4-FFF2-40B4-BE49-F238E27FC236}">
                <a16:creationId xmlns:a16="http://schemas.microsoft.com/office/drawing/2014/main" id="{F80A1CD2-A550-47AA-B2F6-7798CC7A2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EC0F5-7A20-449A-A6AF-76499934C6D1}"/>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188739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C6BE-C6DC-445D-8279-1B625A4A44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0264F9-D3DB-4B87-8BE0-80E3359C4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11E98-EA85-4B04-95BB-047B7D614795}"/>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5" name="Footer Placeholder 4">
            <a:extLst>
              <a:ext uri="{FF2B5EF4-FFF2-40B4-BE49-F238E27FC236}">
                <a16:creationId xmlns:a16="http://schemas.microsoft.com/office/drawing/2014/main" id="{410487A5-BC96-415B-9912-050BB7D7B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0F86B-3DF2-4C9F-8BA1-5F9E0ACD689E}"/>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11714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218BFA-D765-4791-A8A4-7250B23768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18BB46-7B95-4D1E-ABFA-46F467116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DBC8F-03A9-4E96-94DC-2D9F866D8952}"/>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5" name="Footer Placeholder 4">
            <a:extLst>
              <a:ext uri="{FF2B5EF4-FFF2-40B4-BE49-F238E27FC236}">
                <a16:creationId xmlns:a16="http://schemas.microsoft.com/office/drawing/2014/main" id="{66DBB5B2-4D63-4C09-A156-8598D047D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0E4AC-E66A-42AC-8567-D1CA25A269FA}"/>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321199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5FA5-1938-4D02-A61E-4C7F746B7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5A91E1-D5EE-4F7D-8EAF-D8971E5B8A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45597-C6AE-4C41-9E95-08651DDC2E82}"/>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5" name="Footer Placeholder 4">
            <a:extLst>
              <a:ext uri="{FF2B5EF4-FFF2-40B4-BE49-F238E27FC236}">
                <a16:creationId xmlns:a16="http://schemas.microsoft.com/office/drawing/2014/main" id="{7BA20724-F64B-4E6F-80D5-9C187437E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0E472-9155-45DC-ADA3-9D4520724EF3}"/>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236324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233E-6336-4A47-ABD0-4A39E59E2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3D7BFC-9237-4BC7-AF11-17DD7649F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1E7D9E-4A51-4E11-B02E-CBEF95D2EA82}"/>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5" name="Footer Placeholder 4">
            <a:extLst>
              <a:ext uri="{FF2B5EF4-FFF2-40B4-BE49-F238E27FC236}">
                <a16:creationId xmlns:a16="http://schemas.microsoft.com/office/drawing/2014/main" id="{01B06BF0-ED3C-4464-AF8A-0098893A6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D8D50-9EB3-418B-BC59-A027F282EB3B}"/>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69071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B8B1-C282-4009-A346-AD457474E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A54FE-F049-4D53-B2F8-E2F28747CB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74CB0E-DD01-4B5B-B0A4-DFBBB91220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D791F9-6B55-478C-9F99-96216E29159A}"/>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6" name="Footer Placeholder 5">
            <a:extLst>
              <a:ext uri="{FF2B5EF4-FFF2-40B4-BE49-F238E27FC236}">
                <a16:creationId xmlns:a16="http://schemas.microsoft.com/office/drawing/2014/main" id="{423796CE-7767-4771-BD6E-82E614B8E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946A3-E114-4665-A247-840FB71BCBD0}"/>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366011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8BA3-69F1-40F8-9037-22E16FB974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A46FE3-0C33-40E2-9AD2-2903C749F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9DE92-4745-436E-B3B8-57D1FC24CA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4C82C9-4746-4886-87BD-F2601E4CA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1F9C2-2744-487B-B6A9-697F78CCD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B71BF6-CB14-4FF7-8173-E2D459EC85FB}"/>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8" name="Footer Placeholder 7">
            <a:extLst>
              <a:ext uri="{FF2B5EF4-FFF2-40B4-BE49-F238E27FC236}">
                <a16:creationId xmlns:a16="http://schemas.microsoft.com/office/drawing/2014/main" id="{EB39E409-BA58-40E6-8DC6-E6AA4E9708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82A2F5-C123-435B-8A0F-F3C619424A1E}"/>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238518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1DC-3B2E-4D61-9954-9E405C258D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0BF061-101B-4AAE-99F0-C7945E4DBB92}"/>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4" name="Footer Placeholder 3">
            <a:extLst>
              <a:ext uri="{FF2B5EF4-FFF2-40B4-BE49-F238E27FC236}">
                <a16:creationId xmlns:a16="http://schemas.microsoft.com/office/drawing/2014/main" id="{21C50532-E1BA-45D4-BB6A-62F9BF0B09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EFD52A-9BD4-4A15-97B2-623E8D1795A1}"/>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219332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66566-263B-4D2B-872F-E165F3652914}"/>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3" name="Footer Placeholder 2">
            <a:extLst>
              <a:ext uri="{FF2B5EF4-FFF2-40B4-BE49-F238E27FC236}">
                <a16:creationId xmlns:a16="http://schemas.microsoft.com/office/drawing/2014/main" id="{2C5B74F8-90F5-424C-9DE2-8511C4FA8D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D19696-D960-4DC1-8F94-A7813AA9C804}"/>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197913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57C3-9905-4030-9C2A-4F90BD69F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F4E112-D998-4EED-9867-85D9DEE43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7277D-9618-49C8-86D8-AD5AFA5BC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79483-44A3-4F1C-B9AB-5CF54228EB1B}"/>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6" name="Footer Placeholder 5">
            <a:extLst>
              <a:ext uri="{FF2B5EF4-FFF2-40B4-BE49-F238E27FC236}">
                <a16:creationId xmlns:a16="http://schemas.microsoft.com/office/drawing/2014/main" id="{26B3A85E-99F1-43D7-BF1F-3EE015C77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109EA-7A74-47C4-9D0A-53A7D1A2BE26}"/>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360406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242F-E3ED-4019-9618-F31016FE1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D23708-802A-49AD-ADB0-BC1C09F7CC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147CED-BD27-4123-A82A-BA8F57AA9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3CBC2-4865-4572-B4B5-FD246A18B6DF}"/>
              </a:ext>
            </a:extLst>
          </p:cNvPr>
          <p:cNvSpPr>
            <a:spLocks noGrp="1"/>
          </p:cNvSpPr>
          <p:nvPr>
            <p:ph type="dt" sz="half" idx="10"/>
          </p:nvPr>
        </p:nvSpPr>
        <p:spPr/>
        <p:txBody>
          <a:bodyPr/>
          <a:lstStyle/>
          <a:p>
            <a:fld id="{36108925-B266-49C6-B865-229E30A1B77B}" type="datetimeFigureOut">
              <a:rPr lang="en-US" smtClean="0"/>
              <a:t>2/22/2021</a:t>
            </a:fld>
            <a:endParaRPr lang="en-US"/>
          </a:p>
        </p:txBody>
      </p:sp>
      <p:sp>
        <p:nvSpPr>
          <p:cNvPr id="6" name="Footer Placeholder 5">
            <a:extLst>
              <a:ext uri="{FF2B5EF4-FFF2-40B4-BE49-F238E27FC236}">
                <a16:creationId xmlns:a16="http://schemas.microsoft.com/office/drawing/2014/main" id="{B012772A-831D-4B42-A1B5-AA2E074BD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A7A86-2097-4CCB-A8D3-6883CEF8F13A}"/>
              </a:ext>
            </a:extLst>
          </p:cNvPr>
          <p:cNvSpPr>
            <a:spLocks noGrp="1"/>
          </p:cNvSpPr>
          <p:nvPr>
            <p:ph type="sldNum" sz="quarter" idx="12"/>
          </p:nvPr>
        </p:nvSpPr>
        <p:spPr/>
        <p:txBody>
          <a:bodyPr/>
          <a:lstStyle/>
          <a:p>
            <a:fld id="{0A23D966-DEAF-45E5-994A-56CFDF9837B2}" type="slidenum">
              <a:rPr lang="en-US" smtClean="0"/>
              <a:t>‹#›</a:t>
            </a:fld>
            <a:endParaRPr lang="en-US"/>
          </a:p>
        </p:txBody>
      </p:sp>
    </p:spTree>
    <p:extLst>
      <p:ext uri="{BB962C8B-B14F-4D97-AF65-F5344CB8AC3E}">
        <p14:creationId xmlns:p14="http://schemas.microsoft.com/office/powerpoint/2010/main" val="144910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86835-E22F-45D6-80BE-3F2D7CE75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F5EB3E-CE38-4EED-AFEB-342187E9B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847BD-36C7-4CB0-B43D-D58F04D20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08925-B266-49C6-B865-229E30A1B77B}" type="datetimeFigureOut">
              <a:rPr lang="en-US" smtClean="0"/>
              <a:t>2/22/2021</a:t>
            </a:fld>
            <a:endParaRPr lang="en-US"/>
          </a:p>
        </p:txBody>
      </p:sp>
      <p:sp>
        <p:nvSpPr>
          <p:cNvPr id="5" name="Footer Placeholder 4">
            <a:extLst>
              <a:ext uri="{FF2B5EF4-FFF2-40B4-BE49-F238E27FC236}">
                <a16:creationId xmlns:a16="http://schemas.microsoft.com/office/drawing/2014/main" id="{F34D5D3A-DD0B-4C1E-8CDF-F2F076EBF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D7CE1A-8E8B-430C-91C8-4EA6B5E77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3D966-DEAF-45E5-994A-56CFDF9837B2}" type="slidenum">
              <a:rPr lang="en-US" smtClean="0"/>
              <a:t>‹#›</a:t>
            </a:fld>
            <a:endParaRPr lang="en-US"/>
          </a:p>
        </p:txBody>
      </p:sp>
    </p:spTree>
    <p:extLst>
      <p:ext uri="{BB962C8B-B14F-4D97-AF65-F5344CB8AC3E}">
        <p14:creationId xmlns:p14="http://schemas.microsoft.com/office/powerpoint/2010/main" val="2248195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2">
            <a:extLst>
              <a:ext uri="{FF2B5EF4-FFF2-40B4-BE49-F238E27FC236}">
                <a16:creationId xmlns:a16="http://schemas.microsoft.com/office/drawing/2014/main"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7DB4E0-A21E-4AFF-87FF-6B43C01BF0B1}"/>
              </a:ext>
            </a:extLst>
          </p:cNvPr>
          <p:cNvSpPr>
            <a:spLocks noGrp="1"/>
          </p:cNvSpPr>
          <p:nvPr>
            <p:ph type="ctrTitle"/>
          </p:nvPr>
        </p:nvSpPr>
        <p:spPr>
          <a:xfrm>
            <a:off x="3045368" y="2043663"/>
            <a:ext cx="6105194" cy="2031055"/>
          </a:xfrm>
        </p:spPr>
        <p:txBody>
          <a:bodyPr>
            <a:normAutofit/>
          </a:bodyPr>
          <a:lstStyle/>
          <a:p>
            <a:r>
              <a:rPr lang="en-US" sz="4700" b="1" dirty="0">
                <a:solidFill>
                  <a:srgbClr val="FFFFFF"/>
                </a:solidFill>
              </a:rPr>
              <a:t>Software Process Models</a:t>
            </a:r>
            <a:br>
              <a:rPr lang="en-US" sz="4700" b="1" dirty="0">
                <a:solidFill>
                  <a:srgbClr val="FFFFFF"/>
                </a:solidFill>
              </a:rPr>
            </a:br>
            <a:r>
              <a:rPr lang="en-US" sz="4700" b="1" dirty="0">
                <a:solidFill>
                  <a:srgbClr val="FFFFFF"/>
                </a:solidFill>
              </a:rPr>
              <a:t>Chap: 02 by Ian Somerville</a:t>
            </a:r>
          </a:p>
        </p:txBody>
      </p:sp>
      <p:sp>
        <p:nvSpPr>
          <p:cNvPr id="3" name="Subtitle 2">
            <a:extLst>
              <a:ext uri="{FF2B5EF4-FFF2-40B4-BE49-F238E27FC236}">
                <a16:creationId xmlns:a16="http://schemas.microsoft.com/office/drawing/2014/main" id="{28B00A8D-96B8-40BF-B5AF-A807945EE450}"/>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Instructor Romasha Khurshid</a:t>
            </a:r>
          </a:p>
          <a:p>
            <a:endParaRPr lang="en-US" dirty="0">
              <a:solidFill>
                <a:srgbClr val="FFFFFF"/>
              </a:solidFill>
            </a:endParaRPr>
          </a:p>
        </p:txBody>
      </p:sp>
    </p:spTree>
    <p:extLst>
      <p:ext uri="{BB962C8B-B14F-4D97-AF65-F5344CB8AC3E}">
        <p14:creationId xmlns:p14="http://schemas.microsoft.com/office/powerpoint/2010/main" val="3438835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A135-07C6-4FB1-9F2C-28BC29FCB739}"/>
              </a:ext>
            </a:extLst>
          </p:cNvPr>
          <p:cNvSpPr>
            <a:spLocks noGrp="1"/>
          </p:cNvSpPr>
          <p:nvPr>
            <p:ph type="title"/>
          </p:nvPr>
        </p:nvSpPr>
        <p:spPr/>
        <p:txBody>
          <a:bodyPr>
            <a:normAutofit/>
          </a:bodyPr>
          <a:lstStyle/>
          <a:p>
            <a:r>
              <a:rPr lang="en-US" sz="4000" dirty="0"/>
              <a:t>Waterfall Model (Traditional Approach)</a:t>
            </a:r>
          </a:p>
        </p:txBody>
      </p:sp>
      <p:sp>
        <p:nvSpPr>
          <p:cNvPr id="3" name="Content Placeholder 2">
            <a:extLst>
              <a:ext uri="{FF2B5EF4-FFF2-40B4-BE49-F238E27FC236}">
                <a16:creationId xmlns:a16="http://schemas.microsoft.com/office/drawing/2014/main" id="{323F52C1-BAA2-4602-82F7-F988E610DE1F}"/>
              </a:ext>
            </a:extLst>
          </p:cNvPr>
          <p:cNvSpPr>
            <a:spLocks noGrp="1"/>
          </p:cNvSpPr>
          <p:nvPr>
            <p:ph idx="1"/>
          </p:nvPr>
        </p:nvSpPr>
        <p:spPr>
          <a:xfrm>
            <a:off x="838200" y="1825625"/>
            <a:ext cx="6884324" cy="4351338"/>
          </a:xfrm>
        </p:spPr>
        <p:txBody>
          <a:bodyPr>
            <a:normAutofit fontScale="62500" lnSpcReduction="20000"/>
          </a:bodyPr>
          <a:lstStyle/>
          <a:p>
            <a:pPr marL="0" indent="0">
              <a:buNone/>
            </a:pPr>
            <a:r>
              <a:rPr lang="en-US" b="1" dirty="0">
                <a:solidFill>
                  <a:schemeClr val="accent6"/>
                </a:solidFill>
              </a:rPr>
              <a:t>Pros:</a:t>
            </a:r>
          </a:p>
          <a:p>
            <a:pPr marL="285750" indent="-285750"/>
            <a:r>
              <a:rPr lang="en-US" dirty="0"/>
              <a:t>Easy to understand and simple</a:t>
            </a:r>
          </a:p>
          <a:p>
            <a:pPr marL="285750" indent="-285750"/>
            <a:r>
              <a:rPr lang="en-US" dirty="0"/>
              <a:t>Predictable</a:t>
            </a:r>
          </a:p>
          <a:p>
            <a:pPr marL="285750" indent="-285750"/>
            <a:r>
              <a:rPr lang="en-US" dirty="0"/>
              <a:t>Efficient</a:t>
            </a:r>
          </a:p>
          <a:p>
            <a:pPr marL="285750" indent="-285750"/>
            <a:endParaRPr lang="en-US" dirty="0"/>
          </a:p>
          <a:p>
            <a:pPr marL="0" indent="0">
              <a:buNone/>
            </a:pPr>
            <a:r>
              <a:rPr lang="en-US" b="1" dirty="0">
                <a:solidFill>
                  <a:srgbClr val="FF0000"/>
                </a:solidFill>
              </a:rPr>
              <a:t>Cons:</a:t>
            </a:r>
          </a:p>
          <a:p>
            <a:pPr marL="285750" indent="-285750"/>
            <a:r>
              <a:rPr lang="en-US" dirty="0"/>
              <a:t>Not flexible for change</a:t>
            </a:r>
          </a:p>
          <a:p>
            <a:pPr marL="285750" indent="-285750"/>
            <a:r>
              <a:rPr lang="en-US" dirty="0"/>
              <a:t>First release take a long time</a:t>
            </a:r>
          </a:p>
          <a:p>
            <a:pPr marL="285750" indent="-285750"/>
            <a:r>
              <a:rPr lang="en-US" dirty="0"/>
              <a:t>A phase has to be complete before next phase (no back track)</a:t>
            </a:r>
          </a:p>
          <a:p>
            <a:pPr marL="285750" indent="-285750"/>
            <a:endParaRPr lang="en-US" dirty="0"/>
          </a:p>
          <a:p>
            <a:pPr marL="0" indent="0">
              <a:buNone/>
            </a:pPr>
            <a:r>
              <a:rPr lang="en-US" dirty="0"/>
              <a:t>Use:</a:t>
            </a:r>
          </a:p>
          <a:p>
            <a:pPr marL="285750" indent="-285750"/>
            <a:r>
              <a:rPr lang="en-US" dirty="0"/>
              <a:t>Repeated Project </a:t>
            </a:r>
          </a:p>
          <a:p>
            <a:pPr marL="285750" indent="-285750"/>
            <a:r>
              <a:rPr lang="en-US" dirty="0"/>
              <a:t>For Predictable project</a:t>
            </a:r>
          </a:p>
          <a:p>
            <a:endParaRPr lang="en-US" dirty="0"/>
          </a:p>
        </p:txBody>
      </p:sp>
      <p:pic>
        <p:nvPicPr>
          <p:cNvPr id="4" name="Picture 2" descr="Pros and Cons of a Walk-in Tub | Retirement Living | 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0588" y="437961"/>
            <a:ext cx="1843212" cy="117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2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Incremental development </a:t>
            </a:r>
          </a:p>
        </p:txBody>
      </p:sp>
      <p:graphicFrame>
        <p:nvGraphicFramePr>
          <p:cNvPr id="5" name="Diagram 4"/>
          <p:cNvGraphicFramePr/>
          <p:nvPr>
            <p:extLst>
              <p:ext uri="{D42A27DB-BD31-4B8C-83A1-F6EECF244321}">
                <p14:modId xmlns:p14="http://schemas.microsoft.com/office/powerpoint/2010/main" val="523966985"/>
              </p:ext>
            </p:extLst>
          </p:nvPr>
        </p:nvGraphicFramePr>
        <p:xfrm>
          <a:off x="3687992" y="1690688"/>
          <a:ext cx="5798589" cy="3328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8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9761" y="1831365"/>
            <a:ext cx="4484077" cy="4244120"/>
          </a:xfrm>
          <a:prstGeom prst="rect">
            <a:avLst/>
          </a:prstGeom>
        </p:spPr>
      </p:pic>
      <p:grpSp>
        <p:nvGrpSpPr>
          <p:cNvPr id="6" name="Group 5"/>
          <p:cNvGrpSpPr/>
          <p:nvPr/>
        </p:nvGrpSpPr>
        <p:grpSpPr>
          <a:xfrm>
            <a:off x="1777185" y="503374"/>
            <a:ext cx="2236827" cy="1316085"/>
            <a:chOff x="26361" y="1819115"/>
            <a:chExt cx="2236827" cy="1316085"/>
          </a:xfrm>
        </p:grpSpPr>
        <p:sp>
          <p:nvSpPr>
            <p:cNvPr id="7" name="Rectangle 6"/>
            <p:cNvSpPr/>
            <p:nvPr/>
          </p:nvSpPr>
          <p:spPr>
            <a:xfrm>
              <a:off x="26361" y="1819115"/>
              <a:ext cx="2236827" cy="131608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TextBox 7"/>
            <p:cNvSpPr txBox="1"/>
            <p:nvPr/>
          </p:nvSpPr>
          <p:spPr>
            <a:xfrm>
              <a:off x="26361" y="1819115"/>
              <a:ext cx="2236827" cy="13160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u="sng" kern="1200" dirty="0"/>
                <a:t>Plan-driven</a:t>
              </a:r>
            </a:p>
            <a:p>
              <a:pPr lvl="0" algn="ctr" defTabSz="889000">
                <a:lnSpc>
                  <a:spcPct val="90000"/>
                </a:lnSpc>
                <a:spcBef>
                  <a:spcPct val="0"/>
                </a:spcBef>
                <a:spcAft>
                  <a:spcPct val="35000"/>
                </a:spcAft>
              </a:pPr>
              <a:r>
                <a:rPr lang="en-US" sz="1600" kern="1200" dirty="0"/>
                <a:t>Increments identified in advance</a:t>
              </a:r>
            </a:p>
          </p:txBody>
        </p:sp>
      </p:grpSp>
      <p:grpSp>
        <p:nvGrpSpPr>
          <p:cNvPr id="9" name="Group 8"/>
          <p:cNvGrpSpPr/>
          <p:nvPr/>
        </p:nvGrpSpPr>
        <p:grpSpPr>
          <a:xfrm>
            <a:off x="8510838" y="503374"/>
            <a:ext cx="2485523" cy="1368588"/>
            <a:chOff x="2556964" y="1823319"/>
            <a:chExt cx="2485523" cy="1368588"/>
          </a:xfrm>
        </p:grpSpPr>
        <p:sp>
          <p:nvSpPr>
            <p:cNvPr id="10" name="Rectangle 9"/>
            <p:cNvSpPr/>
            <p:nvPr/>
          </p:nvSpPr>
          <p:spPr>
            <a:xfrm>
              <a:off x="2556964" y="1823319"/>
              <a:ext cx="2485523" cy="136858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TextBox 10"/>
            <p:cNvSpPr txBox="1"/>
            <p:nvPr/>
          </p:nvSpPr>
          <p:spPr>
            <a:xfrm>
              <a:off x="2556964" y="1823319"/>
              <a:ext cx="2485523" cy="13685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b="1" u="sng" kern="1200" dirty="0"/>
            </a:p>
            <a:p>
              <a:pPr lvl="0" algn="ctr" defTabSz="889000">
                <a:lnSpc>
                  <a:spcPct val="90000"/>
                </a:lnSpc>
                <a:spcBef>
                  <a:spcPct val="0"/>
                </a:spcBef>
                <a:spcAft>
                  <a:spcPct val="35000"/>
                </a:spcAft>
              </a:pPr>
              <a:endParaRPr lang="en-US" sz="2000" b="1" u="sng" kern="1200" dirty="0"/>
            </a:p>
            <a:p>
              <a:pPr lvl="0" algn="ctr" defTabSz="889000">
                <a:lnSpc>
                  <a:spcPct val="90000"/>
                </a:lnSpc>
                <a:spcBef>
                  <a:spcPct val="0"/>
                </a:spcBef>
                <a:spcAft>
                  <a:spcPct val="35000"/>
                </a:spcAft>
              </a:pPr>
              <a:r>
                <a:rPr lang="en-US" sz="2000" b="1" u="sng" kern="1200" dirty="0"/>
                <a:t>Agile</a:t>
              </a:r>
            </a:p>
            <a:p>
              <a:pPr lvl="0" algn="ctr" defTabSz="889000">
                <a:lnSpc>
                  <a:spcPct val="90000"/>
                </a:lnSpc>
                <a:spcBef>
                  <a:spcPct val="0"/>
                </a:spcBef>
                <a:spcAft>
                  <a:spcPct val="35000"/>
                </a:spcAft>
              </a:pPr>
              <a:r>
                <a:rPr lang="en-US" sz="1600" b="0" u="none" kern="1200" dirty="0"/>
                <a:t>Early increments are identified and later will be decided on customer priorities.</a:t>
              </a:r>
            </a:p>
            <a:p>
              <a:pPr lvl="0" algn="ctr" defTabSz="889000">
                <a:lnSpc>
                  <a:spcPct val="90000"/>
                </a:lnSpc>
                <a:spcBef>
                  <a:spcPct val="0"/>
                </a:spcBef>
                <a:spcAft>
                  <a:spcPct val="35000"/>
                </a:spcAft>
              </a:pPr>
              <a:endParaRPr lang="en-US" sz="3600" kern="1200" dirty="0"/>
            </a:p>
          </p:txBody>
        </p:sp>
      </p:grpSp>
      <p:pic>
        <p:nvPicPr>
          <p:cNvPr id="12" name="Picture 11"/>
          <p:cNvPicPr>
            <a:picLocks noChangeAspect="1"/>
          </p:cNvPicPr>
          <p:nvPr/>
        </p:nvPicPr>
        <p:blipFill>
          <a:blip r:embed="rId3"/>
          <a:stretch>
            <a:fillRect/>
          </a:stretch>
        </p:blipFill>
        <p:spPr>
          <a:xfrm>
            <a:off x="6963509" y="2010966"/>
            <a:ext cx="4554414" cy="3884918"/>
          </a:xfrm>
          <a:prstGeom prst="rect">
            <a:avLst/>
          </a:prstGeom>
        </p:spPr>
      </p:pic>
    </p:spTree>
    <p:extLst>
      <p:ext uri="{BB962C8B-B14F-4D97-AF65-F5344CB8AC3E}">
        <p14:creationId xmlns:p14="http://schemas.microsoft.com/office/powerpoint/2010/main" val="57233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952A-6F0D-4DE9-A036-B4A621BA9CDF}"/>
              </a:ext>
            </a:extLst>
          </p:cNvPr>
          <p:cNvSpPr>
            <a:spLocks noGrp="1"/>
          </p:cNvSpPr>
          <p:nvPr>
            <p:ph type="title"/>
          </p:nvPr>
        </p:nvSpPr>
        <p:spPr>
          <a:xfrm>
            <a:off x="3226776" y="365125"/>
            <a:ext cx="8127023" cy="1325563"/>
          </a:xfrm>
        </p:spPr>
        <p:txBody>
          <a:bodyPr/>
          <a:lstStyle/>
          <a:p>
            <a:r>
              <a:rPr lang="en-GB" dirty="0"/>
              <a:t>Incremental development</a:t>
            </a:r>
            <a:endParaRPr lang="en-US" dirty="0"/>
          </a:p>
        </p:txBody>
      </p:sp>
      <p:pic>
        <p:nvPicPr>
          <p:cNvPr id="4" name="Content Placeholder 3"/>
          <p:cNvPicPr>
            <a:picLocks noGrp="1" noChangeAspect="1"/>
          </p:cNvPicPr>
          <p:nvPr>
            <p:ph idx="1"/>
          </p:nvPr>
        </p:nvPicPr>
        <p:blipFill>
          <a:blip r:embed="rId2"/>
          <a:stretch>
            <a:fillRect/>
          </a:stretch>
        </p:blipFill>
        <p:spPr>
          <a:xfrm>
            <a:off x="2337490" y="1974198"/>
            <a:ext cx="7517019" cy="4054191"/>
          </a:xfrm>
          <a:prstGeom prst="rect">
            <a:avLst/>
          </a:prstGeom>
        </p:spPr>
      </p:pic>
    </p:spTree>
    <p:extLst>
      <p:ext uri="{BB962C8B-B14F-4D97-AF65-F5344CB8AC3E}">
        <p14:creationId xmlns:p14="http://schemas.microsoft.com/office/powerpoint/2010/main" val="4026628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benefits</a:t>
            </a:r>
          </a:p>
        </p:txBody>
      </p:sp>
      <p:sp>
        <p:nvSpPr>
          <p:cNvPr id="3" name="Content Placeholder 2"/>
          <p:cNvSpPr>
            <a:spLocks noGrp="1"/>
          </p:cNvSpPr>
          <p:nvPr>
            <p:ph idx="1"/>
          </p:nvPr>
        </p:nvSpPr>
        <p:spPr>
          <a:xfrm>
            <a:off x="838200" y="1825625"/>
            <a:ext cx="6415454" cy="3722321"/>
          </a:xfrm>
        </p:spPr>
        <p:txBody>
          <a:bodyPr>
            <a:normAutofit/>
          </a:bodyPr>
          <a:lstStyle/>
          <a:p>
            <a:r>
              <a:rPr lang="en-GB" dirty="0"/>
              <a:t>The cost of accommodating changing customer requirements is reduced. </a:t>
            </a:r>
          </a:p>
          <a:p>
            <a:r>
              <a:rPr lang="en-GB" dirty="0"/>
              <a:t>It is easier to get customer feedback on the development work that has been done. </a:t>
            </a:r>
          </a:p>
          <a:p>
            <a:r>
              <a:rPr lang="en-GB" dirty="0"/>
              <a:t>More rapid delivery and deployment of useful software to the customer is possible. </a:t>
            </a:r>
          </a:p>
          <a:p>
            <a:pPr marL="0" indent="0">
              <a:buNone/>
            </a:pPr>
            <a:endParaRPr lang="en-US" dirty="0"/>
          </a:p>
        </p:txBody>
      </p:sp>
    </p:spTree>
    <p:extLst>
      <p:ext uri="{BB962C8B-B14F-4D97-AF65-F5344CB8AC3E}">
        <p14:creationId xmlns:p14="http://schemas.microsoft.com/office/powerpoint/2010/main" val="293174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2E13-7521-49EF-98FF-FE67F2D7545C}"/>
              </a:ext>
            </a:extLst>
          </p:cNvPr>
          <p:cNvSpPr>
            <a:spLocks noGrp="1"/>
          </p:cNvSpPr>
          <p:nvPr>
            <p:ph type="title"/>
          </p:nvPr>
        </p:nvSpPr>
        <p:spPr/>
        <p:txBody>
          <a:bodyPr/>
          <a:lstStyle/>
          <a:p>
            <a:r>
              <a:rPr lang="en-US" dirty="0"/>
              <a:t>Incremental development problems</a:t>
            </a:r>
          </a:p>
        </p:txBody>
      </p:sp>
      <p:sp>
        <p:nvSpPr>
          <p:cNvPr id="3" name="Content Placeholder 2">
            <a:extLst>
              <a:ext uri="{FF2B5EF4-FFF2-40B4-BE49-F238E27FC236}">
                <a16:creationId xmlns:a16="http://schemas.microsoft.com/office/drawing/2014/main" id="{2CBC3C44-B2C5-4509-B010-67B39F58CBDA}"/>
              </a:ext>
            </a:extLst>
          </p:cNvPr>
          <p:cNvSpPr>
            <a:spLocks noGrp="1"/>
          </p:cNvSpPr>
          <p:nvPr>
            <p:ph idx="1"/>
          </p:nvPr>
        </p:nvSpPr>
        <p:spPr/>
        <p:txBody>
          <a:bodyPr/>
          <a:lstStyle/>
          <a:p>
            <a:pPr marL="0" indent="0">
              <a:buNone/>
            </a:pPr>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pPr marL="0" indent="0">
              <a:buNone/>
            </a:pPr>
            <a:r>
              <a:rPr lang="en-GB" dirty="0"/>
              <a:t>System structure tends to degrade as new increments are added</a:t>
            </a:r>
            <a:r>
              <a:rPr lang="en-GB" i="1" dirty="0"/>
              <a:t>. </a:t>
            </a:r>
            <a:r>
              <a:rPr lang="en-GB" dirty="0"/>
              <a:t> </a:t>
            </a:r>
          </a:p>
          <a:p>
            <a:pPr lvl="1"/>
            <a:r>
              <a:rPr lang="en-GB" dirty="0"/>
              <a:t>regular change tends to corrupt its structure. Incorporating further software changes becomes increasingly difficult and costly. regularly refactor the software is suggested</a:t>
            </a:r>
            <a:endParaRPr lang="en-US" dirty="0"/>
          </a:p>
        </p:txBody>
      </p:sp>
    </p:spTree>
    <p:extLst>
      <p:ext uri="{BB962C8B-B14F-4D97-AF65-F5344CB8AC3E}">
        <p14:creationId xmlns:p14="http://schemas.microsoft.com/office/powerpoint/2010/main" val="358317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01: </a:t>
            </a:r>
            <a:br>
              <a:rPr lang="en-US" b="1" dirty="0"/>
            </a:br>
            <a:r>
              <a:rPr lang="en-US" b="1" dirty="0"/>
              <a:t>Analyze the situation and suggest the Model</a:t>
            </a:r>
          </a:p>
        </p:txBody>
      </p:sp>
      <p:sp>
        <p:nvSpPr>
          <p:cNvPr id="3" name="Content Placeholder 2"/>
          <p:cNvSpPr>
            <a:spLocks noGrp="1"/>
          </p:cNvSpPr>
          <p:nvPr>
            <p:ph idx="1"/>
          </p:nvPr>
        </p:nvSpPr>
        <p:spPr>
          <a:xfrm>
            <a:off x="1784838" y="1825625"/>
            <a:ext cx="8466993" cy="1796806"/>
          </a:xfrm>
        </p:spPr>
        <p:txBody>
          <a:bodyPr>
            <a:normAutofit lnSpcReduction="10000"/>
          </a:bodyPr>
          <a:lstStyle/>
          <a:p>
            <a:pPr marL="0" indent="0" algn="just">
              <a:buNone/>
            </a:pPr>
            <a:r>
              <a:rPr lang="en-US" sz="2000" dirty="0"/>
              <a:t>Let's say there is a solution company that basically experts in installing  particular HR management system in big retailers. </a:t>
            </a:r>
          </a:p>
          <a:p>
            <a:pPr marL="0" indent="0" algn="just">
              <a:buNone/>
            </a:pPr>
            <a:r>
              <a:rPr lang="en-US" sz="2000" dirty="0"/>
              <a:t>So let's say company X needs to install a well known HR management system at a big retailer's headquarter. And they have done this install many times with similar retailers, big retailers before. So the question is, what model will fit best in this situation?</a:t>
            </a:r>
          </a:p>
          <a:p>
            <a:pPr marL="0" indent="0" algn="just">
              <a:buNone/>
            </a:pPr>
            <a:endParaRPr lang="en-US" dirty="0"/>
          </a:p>
        </p:txBody>
      </p:sp>
      <p:sp>
        <p:nvSpPr>
          <p:cNvPr id="4" name="TextBox 3"/>
          <p:cNvSpPr txBox="1"/>
          <p:nvPr/>
        </p:nvSpPr>
        <p:spPr>
          <a:xfrm>
            <a:off x="1784838" y="4000498"/>
            <a:ext cx="3059723"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solidFill>
                  <a:schemeClr val="accent1"/>
                </a:solidFill>
              </a:rPr>
              <a:t>Well known problem</a:t>
            </a:r>
          </a:p>
          <a:p>
            <a:pPr marL="285750" indent="-285750">
              <a:buFont typeface="Wingdings" panose="05000000000000000000" pitchFamily="2" charset="2"/>
              <a:buChar char="ü"/>
            </a:pPr>
            <a:r>
              <a:rPr lang="en-US" sz="2400" dirty="0">
                <a:solidFill>
                  <a:schemeClr val="accent1"/>
                </a:solidFill>
              </a:rPr>
              <a:t>Well known solution</a:t>
            </a:r>
          </a:p>
        </p:txBody>
      </p:sp>
      <p:sp>
        <p:nvSpPr>
          <p:cNvPr id="5" name="TextBox 4"/>
          <p:cNvSpPr txBox="1"/>
          <p:nvPr/>
        </p:nvSpPr>
        <p:spPr>
          <a:xfrm>
            <a:off x="7192109" y="4092832"/>
            <a:ext cx="3516922" cy="523220"/>
          </a:xfrm>
          <a:prstGeom prst="rect">
            <a:avLst/>
          </a:prstGeom>
          <a:noFill/>
        </p:spPr>
        <p:txBody>
          <a:bodyPr wrap="square" rtlCol="0">
            <a:spAutoFit/>
          </a:bodyPr>
          <a:lstStyle/>
          <a:p>
            <a:r>
              <a:rPr lang="en-US" sz="2800" b="1" dirty="0">
                <a:solidFill>
                  <a:srgbClr val="FF0000"/>
                </a:solidFill>
              </a:rPr>
              <a:t>Waterfall Model</a:t>
            </a:r>
          </a:p>
        </p:txBody>
      </p:sp>
    </p:spTree>
    <p:extLst>
      <p:ext uri="{BB962C8B-B14F-4D97-AF65-F5344CB8AC3E}">
        <p14:creationId xmlns:p14="http://schemas.microsoft.com/office/powerpoint/2010/main" val="116271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8276" y="365125"/>
            <a:ext cx="3437793" cy="1325563"/>
          </a:xfrm>
        </p:spPr>
        <p:txBody>
          <a:bodyPr/>
          <a:lstStyle/>
          <a:p>
            <a:r>
              <a:rPr lang="en-US" b="1" dirty="0"/>
              <a:t>Example 02</a:t>
            </a:r>
          </a:p>
        </p:txBody>
      </p:sp>
      <p:sp>
        <p:nvSpPr>
          <p:cNvPr id="3" name="Content Placeholder 2"/>
          <p:cNvSpPr>
            <a:spLocks noGrp="1"/>
          </p:cNvSpPr>
          <p:nvPr>
            <p:ph idx="1"/>
          </p:nvPr>
        </p:nvSpPr>
        <p:spPr/>
        <p:txBody>
          <a:bodyPr>
            <a:normAutofit/>
          </a:bodyPr>
          <a:lstStyle/>
          <a:p>
            <a:pPr marL="0" indent="0">
              <a:buNone/>
            </a:pPr>
            <a:r>
              <a:rPr lang="en-US" dirty="0"/>
              <a:t>A hospital wanted to automate their processes. And so they have hired a company that is expert in this area and has done similar automation for hospitals but not at this scale, So they have done it, but not at this scale. And then hospital management also wants consistency across the globe. So they want their processes to be consistent across the globe, but of course, every country has their own culture. And so they know that they'll be some new answers in different parts of the world, so they want to customize it over different places. And then they also realize that some of the places will greatly benefit from immediately deploying this kind of automation.</a:t>
            </a:r>
          </a:p>
          <a:p>
            <a:pPr marL="0" indent="0">
              <a:buNone/>
            </a:pPr>
            <a:endParaRPr lang="en-US" dirty="0"/>
          </a:p>
        </p:txBody>
      </p:sp>
    </p:spTree>
    <p:extLst>
      <p:ext uri="{BB962C8B-B14F-4D97-AF65-F5344CB8AC3E}">
        <p14:creationId xmlns:p14="http://schemas.microsoft.com/office/powerpoint/2010/main" val="57142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p>
        </p:txBody>
      </p:sp>
      <p:sp>
        <p:nvSpPr>
          <p:cNvPr id="3" name="Content Placeholder 2"/>
          <p:cNvSpPr>
            <a:spLocks noGrp="1"/>
          </p:cNvSpPr>
          <p:nvPr>
            <p:ph idx="1"/>
          </p:nvPr>
        </p:nvSpPr>
        <p:spPr>
          <a:xfrm>
            <a:off x="838200" y="1825625"/>
            <a:ext cx="5096608" cy="1612167"/>
          </a:xfrm>
        </p:spPr>
        <p:txBody>
          <a:bodyPr/>
          <a:lstStyle/>
          <a:p>
            <a:pPr>
              <a:buFont typeface="Wingdings" panose="05000000000000000000" pitchFamily="2" charset="2"/>
              <a:buChar char="ü"/>
            </a:pPr>
            <a:r>
              <a:rPr lang="en-US" dirty="0">
                <a:solidFill>
                  <a:schemeClr val="accent1"/>
                </a:solidFill>
              </a:rPr>
              <a:t>Fairly known problem</a:t>
            </a:r>
          </a:p>
          <a:p>
            <a:pPr>
              <a:buFont typeface="Wingdings" panose="05000000000000000000" pitchFamily="2" charset="2"/>
              <a:buChar char="ü"/>
            </a:pPr>
            <a:r>
              <a:rPr lang="en-US" dirty="0">
                <a:solidFill>
                  <a:schemeClr val="accent1"/>
                </a:solidFill>
              </a:rPr>
              <a:t>Known solution but in big scale</a:t>
            </a:r>
          </a:p>
          <a:p>
            <a:pPr>
              <a:buFont typeface="Wingdings" panose="05000000000000000000" pitchFamily="2" charset="2"/>
              <a:buChar char="ü"/>
            </a:pPr>
            <a:r>
              <a:rPr lang="en-US" dirty="0">
                <a:solidFill>
                  <a:schemeClr val="accent1"/>
                </a:solidFill>
              </a:rPr>
              <a:t>Consistency</a:t>
            </a:r>
          </a:p>
          <a:p>
            <a:pPr marL="0" indent="0">
              <a:buNone/>
            </a:pPr>
            <a:endParaRPr lang="en-US" dirty="0"/>
          </a:p>
        </p:txBody>
      </p:sp>
      <p:sp>
        <p:nvSpPr>
          <p:cNvPr id="4" name="TextBox 3"/>
          <p:cNvSpPr txBox="1"/>
          <p:nvPr/>
        </p:nvSpPr>
        <p:spPr>
          <a:xfrm>
            <a:off x="7042638" y="2206869"/>
            <a:ext cx="3209193" cy="523220"/>
          </a:xfrm>
          <a:prstGeom prst="rect">
            <a:avLst/>
          </a:prstGeom>
          <a:noFill/>
        </p:spPr>
        <p:txBody>
          <a:bodyPr wrap="square" rtlCol="0">
            <a:spAutoFit/>
          </a:bodyPr>
          <a:lstStyle/>
          <a:p>
            <a:r>
              <a:rPr lang="en-US" sz="2800" dirty="0">
                <a:solidFill>
                  <a:srgbClr val="FF0000"/>
                </a:solidFill>
              </a:rPr>
              <a:t>Incremental model </a:t>
            </a:r>
          </a:p>
        </p:txBody>
      </p:sp>
    </p:spTree>
    <p:extLst>
      <p:ext uri="{BB962C8B-B14F-4D97-AF65-F5344CB8AC3E}">
        <p14:creationId xmlns:p14="http://schemas.microsoft.com/office/powerpoint/2010/main" val="325610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barn(inVertical)">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and configuration</a:t>
            </a:r>
          </a:p>
        </p:txBody>
      </p:sp>
      <p:sp>
        <p:nvSpPr>
          <p:cNvPr id="3" name="Content Placeholder 2"/>
          <p:cNvSpPr>
            <a:spLocks noGrp="1"/>
          </p:cNvSpPr>
          <p:nvPr>
            <p:ph idx="1"/>
          </p:nvPr>
        </p:nvSpPr>
        <p:spPr>
          <a:xfrm>
            <a:off x="838200" y="1825625"/>
            <a:ext cx="6617677" cy="3880583"/>
          </a:xfrm>
        </p:spPr>
        <p:txBody>
          <a:bodyPr/>
          <a:lstStyle/>
          <a:p>
            <a:pPr algn="just"/>
            <a:r>
              <a:rPr lang="en-US" dirty="0"/>
              <a:t>Based on software reuse where systems are integrated from existing components or application systems (sometimes called COTS -Commercial-off-the-shelf) systems.</a:t>
            </a:r>
          </a:p>
          <a:p>
            <a:pPr algn="just"/>
            <a:r>
              <a:rPr lang="en-US" dirty="0"/>
              <a:t>Reused elements may be configured to adapt their behavior and functionality to a user’s requirements</a:t>
            </a:r>
          </a:p>
          <a:p>
            <a:pPr algn="just"/>
            <a:r>
              <a:rPr lang="en-US" dirty="0"/>
              <a:t>Reuse is now the standard approach for building many types of business system</a:t>
            </a:r>
          </a:p>
          <a:p>
            <a:endParaRPr lang="en-US" dirty="0"/>
          </a:p>
        </p:txBody>
      </p:sp>
    </p:spTree>
    <p:extLst>
      <p:ext uri="{BB962C8B-B14F-4D97-AF65-F5344CB8AC3E}">
        <p14:creationId xmlns:p14="http://schemas.microsoft.com/office/powerpoint/2010/main" val="724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lasses on top of a book">
            <a:extLst>
              <a:ext uri="{FF2B5EF4-FFF2-40B4-BE49-F238E27FC236}">
                <a16:creationId xmlns:a16="http://schemas.microsoft.com/office/drawing/2014/main" id="{0DBADA68-8424-4080-905E-CA61FA4D0AEA}"/>
              </a:ext>
            </a:extLst>
          </p:cNvPr>
          <p:cNvPicPr>
            <a:picLocks noChangeAspect="1"/>
          </p:cNvPicPr>
          <p:nvPr/>
        </p:nvPicPr>
        <p:blipFill rotWithShape="1">
          <a:blip r:embed="rId2">
            <a:alphaModFix/>
          </a:blip>
          <a:srcRect l="6449" r="31781" b="-1"/>
          <a:stretch/>
        </p:blipFill>
        <p:spPr>
          <a:xfrm>
            <a:off x="5797543" y="10"/>
            <a:ext cx="6394152" cy="6857990"/>
          </a:xfrm>
          <a:prstGeom prst="rect">
            <a:avLst/>
          </a:prstGeom>
        </p:spPr>
      </p:pic>
      <p:pic>
        <p:nvPicPr>
          <p:cNvPr id="9" name="Picture 8">
            <a:extLst>
              <a:ext uri="{FF2B5EF4-FFF2-40B4-BE49-F238E27FC236}">
                <a16:creationId xmlns:a16="http://schemas.microsoft.com/office/drawing/2014/main" id="{54DDEBDD-D8BD-41A6-8A0D-B00E3768B0F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A9006F84-D38E-454B-A0A4-82D90FE0F039}"/>
              </a:ext>
            </a:extLst>
          </p:cNvPr>
          <p:cNvSpPr>
            <a:spLocks noGrp="1"/>
          </p:cNvSpPr>
          <p:nvPr>
            <p:ph type="title"/>
          </p:nvPr>
        </p:nvSpPr>
        <p:spPr>
          <a:xfrm>
            <a:off x="804998" y="798445"/>
            <a:ext cx="4803636" cy="1311664"/>
          </a:xfrm>
        </p:spPr>
        <p:txBody>
          <a:bodyPr>
            <a:normAutofit/>
          </a:bodyPr>
          <a:lstStyle/>
          <a:p>
            <a:r>
              <a:rPr lang="en-US" sz="4800" dirty="0">
                <a:solidFill>
                  <a:srgbClr val="000000"/>
                </a:solidFill>
              </a:rPr>
              <a:t>Content:</a:t>
            </a:r>
          </a:p>
        </p:txBody>
      </p:sp>
      <p:sp>
        <p:nvSpPr>
          <p:cNvPr id="3" name="Content Placeholder 2">
            <a:extLst>
              <a:ext uri="{FF2B5EF4-FFF2-40B4-BE49-F238E27FC236}">
                <a16:creationId xmlns:a16="http://schemas.microsoft.com/office/drawing/2014/main" id="{439B7F48-6354-447D-B9B8-A24032B172BF}"/>
              </a:ext>
            </a:extLst>
          </p:cNvPr>
          <p:cNvSpPr>
            <a:spLocks noGrp="1"/>
          </p:cNvSpPr>
          <p:nvPr>
            <p:ph idx="1"/>
          </p:nvPr>
        </p:nvSpPr>
        <p:spPr>
          <a:xfrm>
            <a:off x="804997" y="2272143"/>
            <a:ext cx="4706803" cy="3788830"/>
          </a:xfrm>
        </p:spPr>
        <p:txBody>
          <a:bodyPr anchor="ctr">
            <a:normAutofit/>
          </a:bodyPr>
          <a:lstStyle/>
          <a:p>
            <a:pPr>
              <a:buFont typeface="Wingdings" panose="05000000000000000000" pitchFamily="2" charset="2"/>
              <a:buChar char="ü"/>
            </a:pPr>
            <a:r>
              <a:rPr lang="en-US" dirty="0">
                <a:solidFill>
                  <a:srgbClr val="000000"/>
                </a:solidFill>
              </a:rPr>
              <a:t> Software process models</a:t>
            </a:r>
          </a:p>
          <a:p>
            <a:pPr>
              <a:buFont typeface="Wingdings" panose="05000000000000000000" pitchFamily="2" charset="2"/>
              <a:buChar char="ü"/>
            </a:pPr>
            <a:r>
              <a:rPr lang="en-US" dirty="0">
                <a:solidFill>
                  <a:srgbClr val="000000"/>
                </a:solidFill>
              </a:rPr>
              <a:t> Process activities</a:t>
            </a:r>
          </a:p>
          <a:p>
            <a:pPr>
              <a:buFont typeface="Wingdings" panose="05000000000000000000" pitchFamily="2" charset="2"/>
              <a:buChar char="ü"/>
            </a:pPr>
            <a:r>
              <a:rPr lang="en-US" dirty="0">
                <a:solidFill>
                  <a:srgbClr val="000000"/>
                </a:solidFill>
              </a:rPr>
              <a:t>Coping with change</a:t>
            </a:r>
          </a:p>
          <a:p>
            <a:pPr>
              <a:buFont typeface="Wingdings" panose="05000000000000000000" pitchFamily="2" charset="2"/>
              <a:buChar char="ü"/>
            </a:pPr>
            <a:r>
              <a:rPr lang="en-US" dirty="0">
                <a:solidFill>
                  <a:srgbClr val="000000"/>
                </a:solidFill>
              </a:rPr>
              <a:t> The Rational Unified Process</a:t>
            </a:r>
          </a:p>
        </p:txBody>
      </p:sp>
    </p:spTree>
    <p:extLst>
      <p:ext uri="{BB962C8B-B14F-4D97-AF65-F5344CB8AC3E}">
        <p14:creationId xmlns:p14="http://schemas.microsoft.com/office/powerpoint/2010/main" val="1051670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268" y="365125"/>
            <a:ext cx="7391402" cy="1325563"/>
          </a:xfrm>
        </p:spPr>
        <p:txBody>
          <a:bodyPr/>
          <a:lstStyle/>
          <a:p>
            <a:r>
              <a:rPr lang="en-US" dirty="0"/>
              <a:t>Types of reusable software</a:t>
            </a:r>
          </a:p>
        </p:txBody>
      </p:sp>
      <p:sp>
        <p:nvSpPr>
          <p:cNvPr id="3" name="Content Placeholder 2"/>
          <p:cNvSpPr>
            <a:spLocks noGrp="1"/>
          </p:cNvSpPr>
          <p:nvPr>
            <p:ph idx="1"/>
          </p:nvPr>
        </p:nvSpPr>
        <p:spPr>
          <a:xfrm>
            <a:off x="1216268" y="1690688"/>
            <a:ext cx="6107723" cy="4351338"/>
          </a:xfrm>
        </p:spPr>
        <p:txBody>
          <a:bodyPr>
            <a:normAutofit lnSpcReduction="10000"/>
          </a:bodyPr>
          <a:lstStyle/>
          <a:p>
            <a:pPr algn="just"/>
            <a:r>
              <a:rPr lang="en-US" dirty="0"/>
              <a:t>Based on software reuse where systems are integrated from existing components or application systems (sometimes called COTS -Commercial-off-the-shelf) systems).</a:t>
            </a:r>
          </a:p>
          <a:p>
            <a:pPr algn="just"/>
            <a:r>
              <a:rPr lang="en-US" dirty="0"/>
              <a:t>Reused elements may be configured to adapt their behavior and functionality to a user’s requirements.</a:t>
            </a:r>
          </a:p>
          <a:p>
            <a:pPr algn="just"/>
            <a:r>
              <a:rPr lang="en-US" dirty="0"/>
              <a:t>Reuse is now the standard approach for building many types of business system.</a:t>
            </a:r>
          </a:p>
          <a:p>
            <a:pPr algn="just"/>
            <a:endParaRPr lang="en-US" dirty="0"/>
          </a:p>
        </p:txBody>
      </p:sp>
    </p:spTree>
    <p:extLst>
      <p:ext uri="{BB962C8B-B14F-4D97-AF65-F5344CB8AC3E}">
        <p14:creationId xmlns:p14="http://schemas.microsoft.com/office/powerpoint/2010/main" val="199283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process stages</a:t>
            </a:r>
          </a:p>
        </p:txBody>
      </p:sp>
      <p:sp>
        <p:nvSpPr>
          <p:cNvPr id="3" name="Content Placeholder 2"/>
          <p:cNvSpPr>
            <a:spLocks noGrp="1"/>
          </p:cNvSpPr>
          <p:nvPr>
            <p:ph idx="1"/>
          </p:nvPr>
        </p:nvSpPr>
        <p:spPr>
          <a:xfrm>
            <a:off x="838200" y="1825625"/>
            <a:ext cx="4252546" cy="2895844"/>
          </a:xfrm>
        </p:spPr>
        <p:txBody>
          <a:bodyPr>
            <a:normAutofit fontScale="85000" lnSpcReduction="20000"/>
          </a:bodyPr>
          <a:lstStyle/>
          <a:p>
            <a:pPr marL="571500" indent="-571500">
              <a:buFont typeface="+mj-lt"/>
              <a:buAutoNum type="romanUcPeriod"/>
            </a:pPr>
            <a:r>
              <a:rPr lang="en-US" dirty="0"/>
              <a:t>Requirements specification</a:t>
            </a:r>
          </a:p>
          <a:p>
            <a:pPr marL="571500" indent="-571500">
              <a:buFont typeface="+mj-lt"/>
              <a:buAutoNum type="romanUcPeriod"/>
            </a:pPr>
            <a:r>
              <a:rPr lang="en-US" dirty="0"/>
              <a:t>Software discovery and evaluation</a:t>
            </a:r>
          </a:p>
          <a:p>
            <a:pPr marL="571500" indent="-571500">
              <a:buFont typeface="+mj-lt"/>
              <a:buAutoNum type="romanUcPeriod"/>
            </a:pPr>
            <a:r>
              <a:rPr lang="en-US" dirty="0"/>
              <a:t>Requirements refinement</a:t>
            </a:r>
          </a:p>
          <a:p>
            <a:pPr marL="571500" indent="-571500">
              <a:buFont typeface="+mj-lt"/>
              <a:buAutoNum type="romanUcPeriod"/>
            </a:pPr>
            <a:r>
              <a:rPr lang="en-US" dirty="0"/>
              <a:t>Application system configuration</a:t>
            </a:r>
          </a:p>
          <a:p>
            <a:pPr marL="571500" indent="-571500">
              <a:buFont typeface="+mj-lt"/>
              <a:buAutoNum type="romanUcPeriod"/>
            </a:pPr>
            <a:r>
              <a:rPr lang="en-US" dirty="0"/>
              <a:t>Component adaptation and integration</a:t>
            </a:r>
          </a:p>
          <a:p>
            <a:pPr algn="just"/>
            <a:endParaRPr lang="en-US" dirty="0"/>
          </a:p>
        </p:txBody>
      </p:sp>
      <p:pic>
        <p:nvPicPr>
          <p:cNvPr id="4" name="Picture 3"/>
          <p:cNvPicPr>
            <a:picLocks noChangeAspect="1"/>
          </p:cNvPicPr>
          <p:nvPr/>
        </p:nvPicPr>
        <p:blipFill>
          <a:blip r:embed="rId2"/>
          <a:stretch>
            <a:fillRect/>
          </a:stretch>
        </p:blipFill>
        <p:spPr>
          <a:xfrm>
            <a:off x="5266591" y="1361525"/>
            <a:ext cx="6778869" cy="3501902"/>
          </a:xfrm>
          <a:prstGeom prst="rect">
            <a:avLst/>
          </a:prstGeom>
        </p:spPr>
      </p:pic>
    </p:spTree>
    <p:extLst>
      <p:ext uri="{BB962C8B-B14F-4D97-AF65-F5344CB8AC3E}">
        <p14:creationId xmlns:p14="http://schemas.microsoft.com/office/powerpoint/2010/main" val="2356325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a:xfrm>
            <a:off x="838201" y="1825625"/>
            <a:ext cx="6219092" cy="2728790"/>
          </a:xfrm>
        </p:spPr>
        <p:txBody>
          <a:bodyPr>
            <a:normAutofit fontScale="92500" lnSpcReduction="20000"/>
          </a:bodyPr>
          <a:lstStyle/>
          <a:p>
            <a:pPr>
              <a:buFont typeface="Wingdings" panose="05000000000000000000" pitchFamily="2" charset="2"/>
              <a:buChar char="ü"/>
            </a:pPr>
            <a:r>
              <a:rPr lang="en-US" dirty="0"/>
              <a:t>Reduced costs and risks as less software is developed from scratch</a:t>
            </a:r>
          </a:p>
          <a:p>
            <a:pPr>
              <a:buFont typeface="Wingdings" panose="05000000000000000000" pitchFamily="2" charset="2"/>
              <a:buChar char="ü"/>
            </a:pPr>
            <a:r>
              <a:rPr lang="en-US" dirty="0"/>
              <a:t>Faster delivery and deployment of system</a:t>
            </a:r>
          </a:p>
          <a:p>
            <a:pPr>
              <a:buFont typeface="Wingdings" panose="05000000000000000000" pitchFamily="2" charset="2"/>
              <a:buChar char="ü"/>
            </a:pPr>
            <a:r>
              <a:rPr lang="en-US" dirty="0"/>
              <a:t>But requirements compromises are inevitable so system may not meet real needs of users</a:t>
            </a:r>
          </a:p>
          <a:p>
            <a:pPr>
              <a:buFont typeface="Wingdings" panose="05000000000000000000" pitchFamily="2" charset="2"/>
              <a:buChar char="ü"/>
            </a:pPr>
            <a:r>
              <a:rPr lang="en-US" dirty="0"/>
              <a:t>Loss of control over evolution of reused system elements</a:t>
            </a:r>
          </a:p>
          <a:p>
            <a:endParaRPr lang="en-US" dirty="0"/>
          </a:p>
        </p:txBody>
      </p:sp>
      <p:pic>
        <p:nvPicPr>
          <p:cNvPr id="4" name="Picture 3"/>
          <p:cNvPicPr>
            <a:picLocks noChangeAspect="1"/>
          </p:cNvPicPr>
          <p:nvPr/>
        </p:nvPicPr>
        <p:blipFill>
          <a:blip r:embed="rId2"/>
          <a:stretch>
            <a:fillRect/>
          </a:stretch>
        </p:blipFill>
        <p:spPr>
          <a:xfrm>
            <a:off x="7057292" y="1690688"/>
            <a:ext cx="829408" cy="622056"/>
          </a:xfrm>
          <a:prstGeom prst="rect">
            <a:avLst/>
          </a:prstGeom>
        </p:spPr>
      </p:pic>
      <p:pic>
        <p:nvPicPr>
          <p:cNvPr id="5" name="Picture 4"/>
          <p:cNvPicPr>
            <a:picLocks noChangeAspect="1"/>
          </p:cNvPicPr>
          <p:nvPr/>
        </p:nvPicPr>
        <p:blipFill>
          <a:blip r:embed="rId3"/>
          <a:stretch>
            <a:fillRect/>
          </a:stretch>
        </p:blipFill>
        <p:spPr>
          <a:xfrm>
            <a:off x="7060480" y="2398760"/>
            <a:ext cx="826220" cy="617491"/>
          </a:xfrm>
          <a:prstGeom prst="rect">
            <a:avLst/>
          </a:prstGeom>
        </p:spPr>
      </p:pic>
      <p:pic>
        <p:nvPicPr>
          <p:cNvPr id="6" name="Picture 5"/>
          <p:cNvPicPr>
            <a:picLocks noChangeAspect="1"/>
          </p:cNvPicPr>
          <p:nvPr/>
        </p:nvPicPr>
        <p:blipFill>
          <a:blip r:embed="rId4"/>
          <a:stretch>
            <a:fillRect/>
          </a:stretch>
        </p:blipFill>
        <p:spPr>
          <a:xfrm>
            <a:off x="7057292" y="3005213"/>
            <a:ext cx="709256" cy="633094"/>
          </a:xfrm>
          <a:prstGeom prst="rect">
            <a:avLst/>
          </a:prstGeom>
        </p:spPr>
      </p:pic>
      <p:pic>
        <p:nvPicPr>
          <p:cNvPr id="7" name="Picture 6"/>
          <p:cNvPicPr>
            <a:picLocks noChangeAspect="1"/>
          </p:cNvPicPr>
          <p:nvPr/>
        </p:nvPicPr>
        <p:blipFill>
          <a:blip r:embed="rId5"/>
          <a:stretch>
            <a:fillRect/>
          </a:stretch>
        </p:blipFill>
        <p:spPr>
          <a:xfrm>
            <a:off x="7077368" y="3779341"/>
            <a:ext cx="707197" cy="634039"/>
          </a:xfrm>
          <a:prstGeom prst="rect">
            <a:avLst/>
          </a:prstGeom>
        </p:spPr>
      </p:pic>
    </p:spTree>
    <p:extLst>
      <p:ext uri="{BB962C8B-B14F-4D97-AF65-F5344CB8AC3E}">
        <p14:creationId xmlns:p14="http://schemas.microsoft.com/office/powerpoint/2010/main" val="1508675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Process activities</a:t>
            </a:r>
          </a:p>
        </p:txBody>
      </p:sp>
    </p:spTree>
    <p:extLst>
      <p:ext uri="{BB962C8B-B14F-4D97-AF65-F5344CB8AC3E}">
        <p14:creationId xmlns:p14="http://schemas.microsoft.com/office/powerpoint/2010/main" val="119869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3033466" y="991261"/>
            <a:ext cx="5754696" cy="1837349"/>
          </a:xfrm>
        </p:spPr>
        <p:txBody>
          <a:bodyPr anchor="ctr">
            <a:normAutofit/>
          </a:bodyPr>
          <a:lstStyle/>
          <a:p>
            <a:pPr algn="ctr"/>
            <a:r>
              <a:rPr lang="en-US" dirty="0">
                <a:solidFill>
                  <a:schemeClr val="tx2"/>
                </a:solidFill>
              </a:rPr>
              <a:t>Process activities</a:t>
            </a:r>
          </a:p>
        </p:txBody>
      </p:sp>
      <p:sp>
        <p:nvSpPr>
          <p:cNvPr id="3" name="Content Placeholder 2"/>
          <p:cNvSpPr>
            <a:spLocks noGrp="1"/>
          </p:cNvSpPr>
          <p:nvPr>
            <p:ph idx="1"/>
          </p:nvPr>
        </p:nvSpPr>
        <p:spPr>
          <a:xfrm>
            <a:off x="3055954" y="2979336"/>
            <a:ext cx="7114988" cy="2394522"/>
          </a:xfrm>
        </p:spPr>
        <p:txBody>
          <a:bodyPr anchor="t">
            <a:normAutofit fontScale="92500"/>
          </a:bodyPr>
          <a:lstStyle/>
          <a:p>
            <a:r>
              <a:rPr lang="en-US" sz="2600" dirty="0">
                <a:solidFill>
                  <a:schemeClr val="tx2"/>
                </a:solidFill>
              </a:rPr>
              <a:t>The four basic process activities of specification, development, validation and evolution are organized differently in different development processes. </a:t>
            </a:r>
          </a:p>
          <a:p>
            <a:r>
              <a:rPr lang="en-US" sz="2600" dirty="0">
                <a:solidFill>
                  <a:schemeClr val="tx2"/>
                </a:solidFill>
              </a:rPr>
              <a:t>For example, in the waterfall model, they are organized in sequence, whereas in incremental development they are interleaved. </a:t>
            </a:r>
          </a:p>
          <a:p>
            <a:endParaRPr lang="en-US" sz="2000" dirty="0">
              <a:solidFill>
                <a:schemeClr val="tx2"/>
              </a:solidFill>
            </a:endParaRPr>
          </a:p>
        </p:txBody>
      </p:sp>
    </p:spTree>
    <p:extLst>
      <p:ext uri="{BB962C8B-B14F-4D97-AF65-F5344CB8AC3E}">
        <p14:creationId xmlns:p14="http://schemas.microsoft.com/office/powerpoint/2010/main" val="1137135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1.Software specification</a:t>
            </a:r>
          </a:p>
        </p:txBody>
      </p:sp>
      <p:sp>
        <p:nvSpPr>
          <p:cNvPr id="3" name="Content Placeholder 2"/>
          <p:cNvSpPr>
            <a:spLocks noGrp="1"/>
          </p:cNvSpPr>
          <p:nvPr>
            <p:ph idx="1"/>
          </p:nvPr>
        </p:nvSpPr>
        <p:spPr>
          <a:xfrm>
            <a:off x="838200" y="1825626"/>
            <a:ext cx="10890737" cy="952744"/>
          </a:xfrm>
        </p:spPr>
        <p:txBody>
          <a:bodyPr>
            <a:normAutofit/>
          </a:bodyPr>
          <a:lstStyle/>
          <a:p>
            <a:pPr algn="just"/>
            <a:r>
              <a:rPr lang="en-US" sz="2400" dirty="0"/>
              <a:t>The process of establishing what services are required and the constraints on the system’s operation and development.</a:t>
            </a:r>
          </a:p>
          <a:p>
            <a:pPr algn="just"/>
            <a:endParaRPr lang="en-US" dirty="0"/>
          </a:p>
        </p:txBody>
      </p:sp>
      <p:sp>
        <p:nvSpPr>
          <p:cNvPr id="4" name="TextBox 3"/>
          <p:cNvSpPr txBox="1"/>
          <p:nvPr/>
        </p:nvSpPr>
        <p:spPr>
          <a:xfrm>
            <a:off x="1061076" y="3164312"/>
            <a:ext cx="4715608" cy="1508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b="1" dirty="0"/>
              <a:t>1.Requirements elicitation and analysis</a:t>
            </a:r>
          </a:p>
          <a:p>
            <a:pPr marL="285750" indent="-285750">
              <a:buFont typeface="Arial" panose="020B0604020202020204" pitchFamily="34" charset="0"/>
              <a:buChar char="•"/>
            </a:pPr>
            <a:r>
              <a:rPr lang="en-US" dirty="0"/>
              <a:t>What do the system stakeholders require or     expect from the system?</a:t>
            </a:r>
          </a:p>
          <a:p>
            <a:pPr marL="285750" indent="-285750" algn="just">
              <a:buFont typeface="Arial" panose="020B0604020202020204" pitchFamily="34" charset="0"/>
              <a:buChar char="•"/>
            </a:pPr>
            <a:r>
              <a:rPr lang="en-US" dirty="0"/>
              <a:t>Project objectives and boundaries</a:t>
            </a:r>
          </a:p>
          <a:p>
            <a:pPr marL="285750" indent="-285750">
              <a:buFont typeface="Arial" panose="020B0604020202020204" pitchFamily="34" charset="0"/>
              <a:buChar char="•"/>
            </a:pPr>
            <a:r>
              <a:rPr lang="en-US" dirty="0"/>
              <a:t>Vision and scope document</a:t>
            </a:r>
          </a:p>
        </p:txBody>
      </p:sp>
      <p:sp>
        <p:nvSpPr>
          <p:cNvPr id="5" name="TextBox 4"/>
          <p:cNvSpPr txBox="1"/>
          <p:nvPr/>
        </p:nvSpPr>
        <p:spPr>
          <a:xfrm>
            <a:off x="6758352" y="3163455"/>
            <a:ext cx="4715608" cy="1508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lvl="1" algn="just"/>
            <a:r>
              <a:rPr lang="en-US" sz="2000" b="1" dirty="0"/>
              <a:t>2.Requirements specification</a:t>
            </a:r>
            <a:r>
              <a:rPr lang="en-US" dirty="0"/>
              <a:t>	</a:t>
            </a:r>
          </a:p>
          <a:p>
            <a:pPr marL="742950" lvl="1" indent="-285750" algn="just">
              <a:buFont typeface="Arial" panose="020B0604020202020204" pitchFamily="34" charset="0"/>
              <a:buChar char="•"/>
            </a:pPr>
            <a:r>
              <a:rPr lang="en-US" dirty="0"/>
              <a:t>Defining the requirements in detail</a:t>
            </a:r>
          </a:p>
          <a:p>
            <a:pPr marL="742950" lvl="1" indent="-285750" algn="just">
              <a:buFont typeface="Arial" panose="020B0604020202020204" pitchFamily="34" charset="0"/>
              <a:buChar char="•"/>
            </a:pPr>
            <a:r>
              <a:rPr lang="en-US" dirty="0"/>
              <a:t>Business requirements</a:t>
            </a:r>
          </a:p>
          <a:p>
            <a:pPr marL="742950" lvl="1" indent="-285750" algn="just">
              <a:buFont typeface="Arial" panose="020B0604020202020204" pitchFamily="34" charset="0"/>
              <a:buChar char="•"/>
            </a:pPr>
            <a:r>
              <a:rPr lang="en-US" dirty="0"/>
              <a:t>User requirements</a:t>
            </a:r>
          </a:p>
          <a:p>
            <a:pPr marL="742950" lvl="1" indent="-285750" algn="just">
              <a:buFont typeface="Arial" panose="020B0604020202020204" pitchFamily="34" charset="0"/>
              <a:buChar char="•"/>
            </a:pPr>
            <a:r>
              <a:rPr lang="en-US" dirty="0"/>
              <a:t>System requirements</a:t>
            </a:r>
          </a:p>
        </p:txBody>
      </p:sp>
      <p:sp>
        <p:nvSpPr>
          <p:cNvPr id="6" name="TextBox 5"/>
          <p:cNvSpPr txBox="1"/>
          <p:nvPr/>
        </p:nvSpPr>
        <p:spPr>
          <a:xfrm>
            <a:off x="3637084" y="4980989"/>
            <a:ext cx="4715607" cy="15081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lvl="1" algn="just"/>
            <a:r>
              <a:rPr lang="en-US" sz="2000" b="1" dirty="0"/>
              <a:t>3.Requirements validation</a:t>
            </a:r>
          </a:p>
          <a:p>
            <a:pPr marL="742950" lvl="1" indent="-285750" algn="just">
              <a:buFont typeface="Arial" panose="020B0604020202020204" pitchFamily="34" charset="0"/>
              <a:buChar char="•"/>
            </a:pPr>
            <a:r>
              <a:rPr lang="en-US" dirty="0"/>
              <a:t>Checking the validity of the requirements.</a:t>
            </a:r>
          </a:p>
          <a:p>
            <a:pPr marL="742950" lvl="1" indent="-285750" algn="just">
              <a:buFont typeface="Arial" panose="020B0604020202020204" pitchFamily="34" charset="0"/>
              <a:buChar char="•"/>
            </a:pPr>
            <a:r>
              <a:rPr lang="en-US" dirty="0"/>
              <a:t>Test-cases often reveals ambiguity.</a:t>
            </a:r>
          </a:p>
          <a:p>
            <a:pPr marL="742950" lvl="1" indent="-285750" algn="just">
              <a:buFont typeface="Arial" panose="020B0604020202020204" pitchFamily="34" charset="0"/>
              <a:buChar char="•"/>
            </a:pPr>
            <a:r>
              <a:rPr lang="en-US" dirty="0"/>
              <a:t>SRS inspection by developers, testers.</a:t>
            </a:r>
          </a:p>
        </p:txBody>
      </p:sp>
      <p:sp>
        <p:nvSpPr>
          <p:cNvPr id="7" name="Rectangle 6"/>
          <p:cNvSpPr/>
          <p:nvPr/>
        </p:nvSpPr>
        <p:spPr>
          <a:xfrm>
            <a:off x="1061076" y="2641163"/>
            <a:ext cx="4676088" cy="461665"/>
          </a:xfrm>
          <a:prstGeom prst="rect">
            <a:avLst/>
          </a:prstGeom>
        </p:spPr>
        <p:txBody>
          <a:bodyPr wrap="none">
            <a:spAutoFit/>
          </a:bodyPr>
          <a:lstStyle/>
          <a:p>
            <a:r>
              <a:rPr lang="en-US" sz="2400" b="1" dirty="0"/>
              <a:t>Requirements engineering process:</a:t>
            </a:r>
          </a:p>
        </p:txBody>
      </p:sp>
    </p:spTree>
    <p:extLst>
      <p:ext uri="{BB962C8B-B14F-4D97-AF65-F5344CB8AC3E}">
        <p14:creationId xmlns:p14="http://schemas.microsoft.com/office/powerpoint/2010/main" val="78649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Requirements Engineering process</a:t>
            </a:r>
          </a:p>
        </p:txBody>
      </p:sp>
      <p:pic>
        <p:nvPicPr>
          <p:cNvPr id="4" name="Content Placeholder 3"/>
          <p:cNvPicPr>
            <a:picLocks noGrp="1" noChangeAspect="1"/>
          </p:cNvPicPr>
          <p:nvPr>
            <p:ph idx="1"/>
          </p:nvPr>
        </p:nvPicPr>
        <p:blipFill>
          <a:blip r:embed="rId2"/>
          <a:stretch>
            <a:fillRect/>
          </a:stretch>
        </p:blipFill>
        <p:spPr>
          <a:xfrm>
            <a:off x="2957726" y="1825625"/>
            <a:ext cx="6276548" cy="4351338"/>
          </a:xfrm>
          <a:prstGeom prst="rect">
            <a:avLst/>
          </a:prstGeom>
        </p:spPr>
      </p:pic>
    </p:spTree>
    <p:extLst>
      <p:ext uri="{BB962C8B-B14F-4D97-AF65-F5344CB8AC3E}">
        <p14:creationId xmlns:p14="http://schemas.microsoft.com/office/powerpoint/2010/main" val="279222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2524830" y="991261"/>
            <a:ext cx="8088922" cy="1837349"/>
          </a:xfrm>
        </p:spPr>
        <p:txBody>
          <a:bodyPr anchor="ctr">
            <a:normAutofit/>
          </a:bodyPr>
          <a:lstStyle/>
          <a:p>
            <a:pPr algn="ctr"/>
            <a:r>
              <a:rPr lang="en-US" sz="3600" dirty="0">
                <a:solidFill>
                  <a:schemeClr val="tx2"/>
                </a:solidFill>
              </a:rPr>
              <a:t>2.Software design and implementation</a:t>
            </a:r>
          </a:p>
        </p:txBody>
      </p:sp>
      <p:sp>
        <p:nvSpPr>
          <p:cNvPr id="3" name="Content Placeholder 2"/>
          <p:cNvSpPr>
            <a:spLocks noGrp="1"/>
          </p:cNvSpPr>
          <p:nvPr>
            <p:ph idx="1"/>
          </p:nvPr>
        </p:nvSpPr>
        <p:spPr>
          <a:xfrm>
            <a:off x="3055953" y="2979335"/>
            <a:ext cx="8592095" cy="2887404"/>
          </a:xfrm>
        </p:spPr>
        <p:txBody>
          <a:bodyPr anchor="t">
            <a:normAutofit fontScale="92500" lnSpcReduction="20000"/>
          </a:bodyPr>
          <a:lstStyle/>
          <a:p>
            <a:pPr marL="0" indent="0">
              <a:buNone/>
            </a:pPr>
            <a:r>
              <a:rPr lang="en-US" sz="2600" dirty="0">
                <a:solidFill>
                  <a:schemeClr val="tx2"/>
                </a:solidFill>
              </a:rPr>
              <a:t>The process of converting the system specification into an executable system.</a:t>
            </a:r>
          </a:p>
          <a:p>
            <a:pPr marL="0" indent="0">
              <a:buNone/>
            </a:pPr>
            <a:r>
              <a:rPr lang="en-US" sz="2600" b="1" dirty="0">
                <a:solidFill>
                  <a:schemeClr val="tx2"/>
                </a:solidFill>
              </a:rPr>
              <a:t>Software design:</a:t>
            </a:r>
          </a:p>
          <a:p>
            <a:pPr lvl="1"/>
            <a:r>
              <a:rPr lang="en-US" sz="2600" dirty="0">
                <a:solidFill>
                  <a:schemeClr val="tx2"/>
                </a:solidFill>
              </a:rPr>
              <a:t>Design a software structure that realizes the specification</a:t>
            </a:r>
          </a:p>
          <a:p>
            <a:pPr marL="0" indent="0">
              <a:buNone/>
            </a:pPr>
            <a:r>
              <a:rPr lang="en-US" sz="2600" b="1" dirty="0">
                <a:solidFill>
                  <a:schemeClr val="tx2"/>
                </a:solidFill>
              </a:rPr>
              <a:t>Implementation:</a:t>
            </a:r>
          </a:p>
          <a:p>
            <a:pPr lvl="1"/>
            <a:r>
              <a:rPr lang="en-US" sz="2600" dirty="0">
                <a:solidFill>
                  <a:schemeClr val="tx2"/>
                </a:solidFill>
              </a:rPr>
              <a:t>Translate this structure into an executable program</a:t>
            </a:r>
          </a:p>
          <a:p>
            <a:pPr marL="0" indent="0">
              <a:buNone/>
            </a:pPr>
            <a:r>
              <a:rPr lang="en-US" sz="2600" b="1" dirty="0">
                <a:solidFill>
                  <a:schemeClr val="tx2"/>
                </a:solidFill>
              </a:rPr>
              <a:t>The activities of design and implementation are closely related and may be inter-leaved.</a:t>
            </a:r>
          </a:p>
          <a:p>
            <a:endParaRPr lang="en-US" sz="2400" dirty="0">
              <a:solidFill>
                <a:schemeClr val="tx2"/>
              </a:solidFill>
            </a:endParaRPr>
          </a:p>
        </p:txBody>
      </p:sp>
    </p:spTree>
    <p:extLst>
      <p:ext uri="{BB962C8B-B14F-4D97-AF65-F5344CB8AC3E}">
        <p14:creationId xmlns:p14="http://schemas.microsoft.com/office/powerpoint/2010/main" val="3453088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general model of the design process </a:t>
            </a:r>
          </a:p>
        </p:txBody>
      </p:sp>
      <p:pic>
        <p:nvPicPr>
          <p:cNvPr id="4" name="Content Placeholder 3"/>
          <p:cNvPicPr>
            <a:picLocks noGrp="1" noChangeAspect="1"/>
          </p:cNvPicPr>
          <p:nvPr>
            <p:ph idx="1"/>
          </p:nvPr>
        </p:nvPicPr>
        <p:blipFill>
          <a:blip r:embed="rId2"/>
          <a:stretch>
            <a:fillRect/>
          </a:stretch>
        </p:blipFill>
        <p:spPr>
          <a:xfrm>
            <a:off x="2930721" y="1570648"/>
            <a:ext cx="6330558" cy="4727728"/>
          </a:xfrm>
          <a:prstGeom prst="rect">
            <a:avLst/>
          </a:prstGeom>
        </p:spPr>
      </p:pic>
    </p:spTree>
    <p:extLst>
      <p:ext uri="{BB962C8B-B14F-4D97-AF65-F5344CB8AC3E}">
        <p14:creationId xmlns:p14="http://schemas.microsoft.com/office/powerpoint/2010/main" val="3819912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3033466" y="991261"/>
            <a:ext cx="5754696" cy="1837349"/>
          </a:xfrm>
        </p:spPr>
        <p:txBody>
          <a:bodyPr anchor="ctr">
            <a:normAutofit/>
          </a:bodyPr>
          <a:lstStyle/>
          <a:p>
            <a:pPr algn="ctr"/>
            <a:r>
              <a:rPr lang="en-US" sz="3600" dirty="0">
                <a:solidFill>
                  <a:schemeClr val="tx2"/>
                </a:solidFill>
              </a:rPr>
              <a:t>2a.Design activities</a:t>
            </a:r>
          </a:p>
        </p:txBody>
      </p:sp>
      <p:sp>
        <p:nvSpPr>
          <p:cNvPr id="3" name="Content Placeholder 2"/>
          <p:cNvSpPr>
            <a:spLocks noGrp="1"/>
          </p:cNvSpPr>
          <p:nvPr>
            <p:ph idx="1"/>
          </p:nvPr>
        </p:nvSpPr>
        <p:spPr>
          <a:xfrm>
            <a:off x="1844260" y="2828610"/>
            <a:ext cx="9767846" cy="3586258"/>
          </a:xfrm>
        </p:spPr>
        <p:txBody>
          <a:bodyPr anchor="t">
            <a:normAutofit fontScale="92500" lnSpcReduction="20000"/>
          </a:bodyPr>
          <a:lstStyle/>
          <a:p>
            <a:pPr marL="571500" indent="-571500">
              <a:buFont typeface="+mj-lt"/>
              <a:buAutoNum type="romanUcPeriod"/>
            </a:pPr>
            <a:r>
              <a:rPr lang="en-GB" sz="2400" b="1" dirty="0">
                <a:solidFill>
                  <a:schemeClr val="tx2"/>
                </a:solidFill>
              </a:rPr>
              <a:t>Architectural design:</a:t>
            </a:r>
            <a:endParaRPr lang="en-GB" sz="2400" b="1" i="1" dirty="0">
              <a:solidFill>
                <a:schemeClr val="tx2"/>
              </a:solidFill>
            </a:endParaRPr>
          </a:p>
          <a:p>
            <a:pPr marL="914400" lvl="2" indent="0">
              <a:buNone/>
            </a:pPr>
            <a:r>
              <a:rPr lang="en-GB" sz="2400" dirty="0">
                <a:solidFill>
                  <a:schemeClr val="tx2"/>
                </a:solidFill>
              </a:rPr>
              <a:t>where you identify the overall structure of the system, the principal components (subsystems or modules), their relationships and how they are distributed.</a:t>
            </a:r>
          </a:p>
          <a:p>
            <a:pPr marL="571500" indent="-571500">
              <a:buFont typeface="+mj-lt"/>
              <a:buAutoNum type="romanUcPeriod"/>
            </a:pPr>
            <a:r>
              <a:rPr lang="en-GB" sz="2400" b="1" dirty="0">
                <a:solidFill>
                  <a:schemeClr val="tx2"/>
                </a:solidFill>
              </a:rPr>
              <a:t>Database design:</a:t>
            </a:r>
          </a:p>
          <a:p>
            <a:pPr marL="914400" lvl="2" indent="0">
              <a:buNone/>
            </a:pPr>
            <a:r>
              <a:rPr lang="en-GB" sz="2400" dirty="0">
                <a:solidFill>
                  <a:schemeClr val="tx2"/>
                </a:solidFill>
              </a:rPr>
              <a:t>where you design the system data structures and how these are to be represented in a database. </a:t>
            </a:r>
          </a:p>
          <a:p>
            <a:pPr marL="571500" indent="-571500">
              <a:buFont typeface="+mj-lt"/>
              <a:buAutoNum type="romanUcPeriod"/>
            </a:pPr>
            <a:r>
              <a:rPr lang="en-GB" sz="2400" b="1" dirty="0">
                <a:solidFill>
                  <a:schemeClr val="tx2"/>
                </a:solidFill>
              </a:rPr>
              <a:t>Interface design:</a:t>
            </a:r>
          </a:p>
          <a:p>
            <a:pPr marL="914400" lvl="2" indent="0">
              <a:buNone/>
            </a:pPr>
            <a:r>
              <a:rPr lang="en-GB" sz="2400" b="1" dirty="0">
                <a:solidFill>
                  <a:schemeClr val="tx2"/>
                </a:solidFill>
              </a:rPr>
              <a:t> </a:t>
            </a:r>
            <a:r>
              <a:rPr lang="en-GB" sz="2400" dirty="0">
                <a:solidFill>
                  <a:schemeClr val="tx2"/>
                </a:solidFill>
              </a:rPr>
              <a:t>where you define the interfaces between system components. </a:t>
            </a:r>
          </a:p>
          <a:p>
            <a:pPr marL="571500" indent="-571500">
              <a:buFont typeface="+mj-lt"/>
              <a:buAutoNum type="romanUcPeriod"/>
            </a:pPr>
            <a:r>
              <a:rPr lang="en-GB" sz="2400" b="1" dirty="0">
                <a:solidFill>
                  <a:schemeClr val="tx2"/>
                </a:solidFill>
              </a:rPr>
              <a:t>Component selection and design</a:t>
            </a:r>
            <a:endParaRPr lang="en-GB" sz="2400" i="1" dirty="0">
              <a:solidFill>
                <a:schemeClr val="tx2"/>
              </a:solidFill>
            </a:endParaRPr>
          </a:p>
          <a:p>
            <a:pPr marL="914400" lvl="2" indent="0">
              <a:buNone/>
            </a:pPr>
            <a:r>
              <a:rPr lang="en-GB" sz="2400" i="1" dirty="0">
                <a:solidFill>
                  <a:schemeClr val="tx2"/>
                </a:solidFill>
              </a:rPr>
              <a:t> </a:t>
            </a:r>
            <a:r>
              <a:rPr lang="en-GB" sz="2400" dirty="0">
                <a:solidFill>
                  <a:schemeClr val="tx2"/>
                </a:solidFill>
              </a:rPr>
              <a:t>where you search for reusable components. If unavailable, you design how it will operate. </a:t>
            </a:r>
          </a:p>
          <a:p>
            <a:endParaRPr lang="en-US" sz="2400" dirty="0">
              <a:solidFill>
                <a:schemeClr val="tx2"/>
              </a:solidFill>
            </a:endParaRPr>
          </a:p>
          <a:p>
            <a:endParaRPr lang="en-US" sz="2400" dirty="0">
              <a:solidFill>
                <a:schemeClr val="tx2"/>
              </a:solidFill>
            </a:endParaRPr>
          </a:p>
        </p:txBody>
      </p:sp>
    </p:spTree>
    <p:extLst>
      <p:ext uri="{BB962C8B-B14F-4D97-AF65-F5344CB8AC3E}">
        <p14:creationId xmlns:p14="http://schemas.microsoft.com/office/powerpoint/2010/main" val="20445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D762-E94D-42FE-A354-69E43EB9D2AA}"/>
              </a:ext>
            </a:extLst>
          </p:cNvPr>
          <p:cNvSpPr>
            <a:spLocks noGrp="1"/>
          </p:cNvSpPr>
          <p:nvPr>
            <p:ph type="title"/>
          </p:nvPr>
        </p:nvSpPr>
        <p:spPr/>
        <p:txBody>
          <a:bodyPr/>
          <a:lstStyle/>
          <a:p>
            <a:r>
              <a:rPr lang="en-GB" dirty="0"/>
              <a:t>The software process:</a:t>
            </a:r>
            <a:endParaRPr lang="en-US" dirty="0"/>
          </a:p>
        </p:txBody>
      </p:sp>
      <p:sp>
        <p:nvSpPr>
          <p:cNvPr id="3" name="Content Placeholder 2">
            <a:extLst>
              <a:ext uri="{FF2B5EF4-FFF2-40B4-BE49-F238E27FC236}">
                <a16:creationId xmlns:a16="http://schemas.microsoft.com/office/drawing/2014/main" id="{A0F8F0F3-F020-4B40-8F07-FAD23B6519E5}"/>
              </a:ext>
            </a:extLst>
          </p:cNvPr>
          <p:cNvSpPr>
            <a:spLocks noGrp="1"/>
          </p:cNvSpPr>
          <p:nvPr>
            <p:ph idx="1"/>
          </p:nvPr>
        </p:nvSpPr>
        <p:spPr>
          <a:xfrm>
            <a:off x="1172094" y="1666699"/>
            <a:ext cx="9948949" cy="515509"/>
          </a:xfrm>
        </p:spPr>
        <p:txBody>
          <a:bodyPr>
            <a:noAutofit/>
          </a:bodyPr>
          <a:lstStyle/>
          <a:p>
            <a:pPr>
              <a:buFont typeface="Wingdings" panose="05000000000000000000" pitchFamily="2" charset="2"/>
              <a:buChar char="Ø"/>
            </a:pPr>
            <a:r>
              <a:rPr lang="en-GB" sz="1400" dirty="0"/>
              <a:t>A structured set of activities required to develop a software system.</a:t>
            </a:r>
          </a:p>
          <a:p>
            <a:pPr>
              <a:buFont typeface="Wingdings" panose="05000000000000000000" pitchFamily="2" charset="2"/>
              <a:buChar char="Ø"/>
            </a:pPr>
            <a:endParaRPr lang="en-GB" sz="1400" dirty="0"/>
          </a:p>
          <a:p>
            <a:pPr marL="0" indent="0">
              <a:buNone/>
            </a:pPr>
            <a:r>
              <a:rPr lang="en-GB" sz="1400" dirty="0"/>
              <a:t> </a:t>
            </a:r>
          </a:p>
          <a:p>
            <a:pPr marL="0" indent="0">
              <a:buNone/>
            </a:pPr>
            <a:endParaRPr lang="en-US" sz="1400" dirty="0"/>
          </a:p>
        </p:txBody>
      </p:sp>
      <p:sp>
        <p:nvSpPr>
          <p:cNvPr id="6" name="TextBox 5">
            <a:extLst>
              <a:ext uri="{FF2B5EF4-FFF2-40B4-BE49-F238E27FC236}">
                <a16:creationId xmlns:a16="http://schemas.microsoft.com/office/drawing/2014/main" id="{04A835E0-9D5F-4547-915A-A4942E6468C7}"/>
              </a:ext>
            </a:extLst>
          </p:cNvPr>
          <p:cNvSpPr txBox="1"/>
          <p:nvPr/>
        </p:nvSpPr>
        <p:spPr>
          <a:xfrm>
            <a:off x="1090684" y="3179332"/>
            <a:ext cx="5254156" cy="10215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b="1" dirty="0"/>
              <a:t>           1.</a:t>
            </a:r>
            <a:r>
              <a:rPr lang="en-GB" b="1" u="sng" dirty="0"/>
              <a:t>Specification </a:t>
            </a:r>
          </a:p>
          <a:p>
            <a:pPr lvl="1"/>
            <a:r>
              <a:rPr lang="en-GB" dirty="0"/>
              <a:t>Defining what the system  should do.</a:t>
            </a:r>
          </a:p>
          <a:p>
            <a:pPr lvl="1"/>
            <a:r>
              <a:rPr lang="en-GB" dirty="0"/>
              <a:t> The idea of product is conceive.</a:t>
            </a:r>
          </a:p>
        </p:txBody>
      </p:sp>
      <p:sp>
        <p:nvSpPr>
          <p:cNvPr id="7" name="Flowchart: Punched Tape 6">
            <a:extLst>
              <a:ext uri="{FF2B5EF4-FFF2-40B4-BE49-F238E27FC236}">
                <a16:creationId xmlns:a16="http://schemas.microsoft.com/office/drawing/2014/main" id="{145A7462-3ECB-42B8-975A-5032B237B5F1}"/>
              </a:ext>
            </a:extLst>
          </p:cNvPr>
          <p:cNvSpPr/>
          <p:nvPr/>
        </p:nvSpPr>
        <p:spPr>
          <a:xfrm>
            <a:off x="8083826" y="3581262"/>
            <a:ext cx="45719" cy="8959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a:extLst>
              <a:ext uri="{FF2B5EF4-FFF2-40B4-BE49-F238E27FC236}">
                <a16:creationId xmlns:a16="http://schemas.microsoft.com/office/drawing/2014/main" id="{85870837-2D93-4981-93BC-E1C7E6B17942}"/>
              </a:ext>
            </a:extLst>
          </p:cNvPr>
          <p:cNvSpPr/>
          <p:nvPr/>
        </p:nvSpPr>
        <p:spPr>
          <a:xfrm>
            <a:off x="4108175" y="3670852"/>
            <a:ext cx="45719" cy="662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FE8A84F-7915-43D2-8A69-1F0AC9FE4FDF}"/>
              </a:ext>
            </a:extLst>
          </p:cNvPr>
          <p:cNvSpPr txBox="1"/>
          <p:nvPr/>
        </p:nvSpPr>
        <p:spPr>
          <a:xfrm>
            <a:off x="1090684" y="4892779"/>
            <a:ext cx="5169311" cy="10215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lvl="1" algn="ctr"/>
            <a:r>
              <a:rPr lang="en-GB" b="1" dirty="0"/>
              <a:t>2. </a:t>
            </a:r>
            <a:r>
              <a:rPr lang="en-GB" b="1" u="sng" dirty="0"/>
              <a:t>Design and implementation</a:t>
            </a:r>
            <a:br>
              <a:rPr lang="en-GB" b="1" u="sng" dirty="0"/>
            </a:br>
            <a:r>
              <a:rPr lang="en-GB" dirty="0"/>
              <a:t>Defining the organization of the system and implementing the system.</a:t>
            </a:r>
          </a:p>
        </p:txBody>
      </p:sp>
      <p:sp>
        <p:nvSpPr>
          <p:cNvPr id="11" name="TextBox 10">
            <a:extLst>
              <a:ext uri="{FF2B5EF4-FFF2-40B4-BE49-F238E27FC236}">
                <a16:creationId xmlns:a16="http://schemas.microsoft.com/office/drawing/2014/main" id="{9AD584F3-00E4-4B7E-A1DE-AB5F4D6B6448}"/>
              </a:ext>
            </a:extLst>
          </p:cNvPr>
          <p:cNvSpPr txBox="1"/>
          <p:nvPr/>
        </p:nvSpPr>
        <p:spPr>
          <a:xfrm>
            <a:off x="6950435" y="3133625"/>
            <a:ext cx="4823791" cy="10215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lvl="1" algn="ctr"/>
            <a:r>
              <a:rPr lang="en-GB" b="1" dirty="0"/>
              <a:t>3. </a:t>
            </a:r>
            <a:r>
              <a:rPr lang="en-GB" b="1" u="sng" dirty="0"/>
              <a:t>Validation </a:t>
            </a:r>
          </a:p>
          <a:p>
            <a:pPr lvl="1"/>
            <a:r>
              <a:rPr lang="en-GB" dirty="0"/>
              <a:t> checking that it does what the customer wants</a:t>
            </a:r>
            <a:endParaRPr lang="en-GB" sz="1400" b="1" dirty="0"/>
          </a:p>
        </p:txBody>
      </p:sp>
      <p:sp>
        <p:nvSpPr>
          <p:cNvPr id="12" name="TextBox 11">
            <a:extLst>
              <a:ext uri="{FF2B5EF4-FFF2-40B4-BE49-F238E27FC236}">
                <a16:creationId xmlns:a16="http://schemas.microsoft.com/office/drawing/2014/main" id="{02AF37DF-5505-456C-A4A5-E091FB04D704}"/>
              </a:ext>
            </a:extLst>
          </p:cNvPr>
          <p:cNvSpPr txBox="1"/>
          <p:nvPr/>
        </p:nvSpPr>
        <p:spPr>
          <a:xfrm>
            <a:off x="6950435" y="4945977"/>
            <a:ext cx="5022334" cy="10215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lvl="1" algn="ctr"/>
            <a:r>
              <a:rPr lang="en-GB" b="1" dirty="0"/>
              <a:t>       4. </a:t>
            </a:r>
            <a:r>
              <a:rPr lang="en-GB" b="1" u="sng" dirty="0"/>
              <a:t> Evolution </a:t>
            </a:r>
          </a:p>
          <a:p>
            <a:pPr lvl="1"/>
            <a:r>
              <a:rPr lang="en-GB" dirty="0"/>
              <a:t>changing the system in response to changing customer needs.</a:t>
            </a:r>
          </a:p>
        </p:txBody>
      </p:sp>
      <p:sp>
        <p:nvSpPr>
          <p:cNvPr id="4" name="TextBox 3"/>
          <p:cNvSpPr txBox="1"/>
          <p:nvPr/>
        </p:nvSpPr>
        <p:spPr>
          <a:xfrm>
            <a:off x="1172093" y="2487294"/>
            <a:ext cx="5087901" cy="646331"/>
          </a:xfrm>
          <a:prstGeom prst="rect">
            <a:avLst/>
          </a:prstGeom>
          <a:noFill/>
        </p:spPr>
        <p:txBody>
          <a:bodyPr wrap="square" rtlCol="0">
            <a:spAutoFit/>
          </a:bodyPr>
          <a:lstStyle/>
          <a:p>
            <a:r>
              <a:rPr lang="en-GB" dirty="0"/>
              <a:t>Many different software processes but all involve:</a:t>
            </a:r>
          </a:p>
          <a:p>
            <a:endParaRPr lang="en-US" dirty="0"/>
          </a:p>
        </p:txBody>
      </p:sp>
    </p:spTree>
    <p:extLst>
      <p:ext uri="{BB962C8B-B14F-4D97-AF65-F5344CB8AC3E}">
        <p14:creationId xmlns:p14="http://schemas.microsoft.com/office/powerpoint/2010/main" val="26629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3033466" y="991261"/>
            <a:ext cx="5754696" cy="1837349"/>
          </a:xfrm>
        </p:spPr>
        <p:txBody>
          <a:bodyPr anchor="ctr">
            <a:normAutofit/>
          </a:bodyPr>
          <a:lstStyle/>
          <a:p>
            <a:pPr algn="ctr"/>
            <a:r>
              <a:rPr lang="en-US" sz="4000" dirty="0">
                <a:solidFill>
                  <a:schemeClr val="tx2"/>
                </a:solidFill>
              </a:rPr>
              <a:t>2b.System implementation</a:t>
            </a:r>
          </a:p>
        </p:txBody>
      </p:sp>
      <p:sp>
        <p:nvSpPr>
          <p:cNvPr id="3" name="Content Placeholder 2"/>
          <p:cNvSpPr>
            <a:spLocks noGrp="1"/>
          </p:cNvSpPr>
          <p:nvPr>
            <p:ph idx="1"/>
          </p:nvPr>
        </p:nvSpPr>
        <p:spPr>
          <a:xfrm>
            <a:off x="1745954" y="2937133"/>
            <a:ext cx="8815352" cy="2718080"/>
          </a:xfrm>
        </p:spPr>
        <p:txBody>
          <a:bodyPr anchor="t">
            <a:noAutofit/>
          </a:bodyPr>
          <a:lstStyle/>
          <a:p>
            <a:r>
              <a:rPr lang="en-US" sz="2400" dirty="0">
                <a:solidFill>
                  <a:schemeClr val="tx2"/>
                </a:solidFill>
              </a:rPr>
              <a:t>The software is implemented either by developing a program or programs or by configuring an application system.</a:t>
            </a:r>
          </a:p>
          <a:p>
            <a:r>
              <a:rPr lang="en-US" sz="2400" dirty="0">
                <a:solidFill>
                  <a:schemeClr val="tx2"/>
                </a:solidFill>
              </a:rPr>
              <a:t>Design and implementation are interleaved activities for most types of software system.</a:t>
            </a:r>
          </a:p>
          <a:p>
            <a:r>
              <a:rPr lang="en-US" sz="2400" dirty="0">
                <a:solidFill>
                  <a:schemeClr val="tx2"/>
                </a:solidFill>
              </a:rPr>
              <a:t>Programming is an individual activity with no standard process.</a:t>
            </a:r>
          </a:p>
          <a:p>
            <a:r>
              <a:rPr lang="en-US" sz="2400" dirty="0">
                <a:solidFill>
                  <a:schemeClr val="tx2"/>
                </a:solidFill>
              </a:rPr>
              <a:t>Debugging is the activity of finding program faults and correcting these faults.</a:t>
            </a:r>
          </a:p>
          <a:p>
            <a:endParaRPr lang="en-US" sz="2400" dirty="0">
              <a:solidFill>
                <a:schemeClr val="tx2"/>
              </a:solidFill>
            </a:endParaRPr>
          </a:p>
        </p:txBody>
      </p:sp>
    </p:spTree>
    <p:extLst>
      <p:ext uri="{BB962C8B-B14F-4D97-AF65-F5344CB8AC3E}">
        <p14:creationId xmlns:p14="http://schemas.microsoft.com/office/powerpoint/2010/main" val="1454723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EDDBB197-D710-4A4F-A9CA-FD2177498B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975D1CFA-2CDB-4B64-BD9F-85744E8DA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977976" cy="1454051"/>
          </a:xfrm>
        </p:spPr>
        <p:txBody>
          <a:bodyPr>
            <a:normAutofit/>
          </a:bodyPr>
          <a:lstStyle/>
          <a:p>
            <a:r>
              <a:rPr lang="en-US" sz="3600">
                <a:solidFill>
                  <a:schemeClr val="tx2"/>
                </a:solidFill>
              </a:rPr>
              <a:t>3.Software validation</a:t>
            </a:r>
          </a:p>
        </p:txBody>
      </p:sp>
      <p:sp>
        <p:nvSpPr>
          <p:cNvPr id="3" name="Content Placeholder 2"/>
          <p:cNvSpPr>
            <a:spLocks noGrp="1"/>
          </p:cNvSpPr>
          <p:nvPr>
            <p:ph idx="1"/>
          </p:nvPr>
        </p:nvSpPr>
        <p:spPr>
          <a:xfrm>
            <a:off x="804672" y="2421682"/>
            <a:ext cx="5565224" cy="3992430"/>
          </a:xfrm>
        </p:spPr>
        <p:txBody>
          <a:bodyPr anchor="ctr">
            <a:normAutofit lnSpcReduction="10000"/>
          </a:bodyPr>
          <a:lstStyle/>
          <a:p>
            <a:r>
              <a:rPr lang="en-US" sz="2400" dirty="0">
                <a:solidFill>
                  <a:schemeClr val="tx2"/>
                </a:solidFill>
              </a:rPr>
              <a:t>Verification and validation (V &amp; V) is intended to show that a system conforms to its specification and meets the requirements of the system customer.</a:t>
            </a:r>
          </a:p>
          <a:p>
            <a:r>
              <a:rPr lang="en-US" sz="2400" dirty="0">
                <a:solidFill>
                  <a:schemeClr val="tx2"/>
                </a:solidFill>
              </a:rPr>
              <a:t>Involves checking and review processes and system testing.</a:t>
            </a:r>
          </a:p>
          <a:p>
            <a:r>
              <a:rPr lang="en-US" sz="2400" dirty="0">
                <a:solidFill>
                  <a:schemeClr val="tx2"/>
                </a:solidFill>
              </a:rPr>
              <a:t>System testing involves executing the system with test cases that are derived from the specification of the real data to be processed by the system.</a:t>
            </a:r>
          </a:p>
          <a:p>
            <a:r>
              <a:rPr lang="en-US" sz="2400" dirty="0">
                <a:solidFill>
                  <a:schemeClr val="tx2"/>
                </a:solidFill>
              </a:rPr>
              <a:t>Testing is the most commonly used V &amp; V activity.</a:t>
            </a:r>
          </a:p>
          <a:p>
            <a:endParaRPr lang="en-US" sz="2400" dirty="0">
              <a:solidFill>
                <a:schemeClr val="tx2"/>
              </a:solidFill>
            </a:endParaRPr>
          </a:p>
        </p:txBody>
      </p:sp>
      <p:grpSp>
        <p:nvGrpSpPr>
          <p:cNvPr id="27" name="Group 12">
            <a:extLst>
              <a:ext uri="{FF2B5EF4-FFF2-40B4-BE49-F238E27FC236}">
                <a16:creationId xmlns:a16="http://schemas.microsoft.com/office/drawing/2014/main" id="{25EE5136-01F1-466C-962D-BA9B4C6757A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8" name="Freeform: Shape 13">
              <a:extLst>
                <a:ext uri="{FF2B5EF4-FFF2-40B4-BE49-F238E27FC236}">
                  <a16:creationId xmlns:a16="http://schemas.microsoft.com/office/drawing/2014/main" id="{E11D3AD4-AF9B-4EB5-8C7B-C45D173B4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4">
              <a:extLst>
                <a:ext uri="{FF2B5EF4-FFF2-40B4-BE49-F238E27FC236}">
                  <a16:creationId xmlns:a16="http://schemas.microsoft.com/office/drawing/2014/main" id="{15102EBE-A80F-4CFF-B1DD-941EF9728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EC18CE1F-9DF1-47AF-9E66-6CE348AC23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6">
              <a:extLst>
                <a:ext uri="{FF2B5EF4-FFF2-40B4-BE49-F238E27FC236}">
                  <a16:creationId xmlns:a16="http://schemas.microsoft.com/office/drawing/2014/main" id="{5BD26A8C-8D1D-41E6-A71E-FE9AC75F3F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stretch>
            <a:fillRect/>
          </a:stretch>
        </p:blipFill>
        <p:spPr>
          <a:xfrm>
            <a:off x="8100821" y="2312382"/>
            <a:ext cx="3661831" cy="2253434"/>
          </a:xfrm>
          <a:prstGeom prst="rect">
            <a:avLst/>
          </a:prstGeom>
        </p:spPr>
      </p:pic>
    </p:spTree>
    <p:extLst>
      <p:ext uri="{BB962C8B-B14F-4D97-AF65-F5344CB8AC3E}">
        <p14:creationId xmlns:p14="http://schemas.microsoft.com/office/powerpoint/2010/main" val="23990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9823" y="321164"/>
            <a:ext cx="4695092" cy="1325563"/>
          </a:xfrm>
        </p:spPr>
        <p:txBody>
          <a:bodyPr/>
          <a:lstStyle/>
          <a:p>
            <a:r>
              <a:rPr lang="en-US" dirty="0"/>
              <a:t>Stages of testing</a:t>
            </a:r>
          </a:p>
        </p:txBody>
      </p:sp>
      <p:pic>
        <p:nvPicPr>
          <p:cNvPr id="4" name="Content Placeholder 3"/>
          <p:cNvPicPr>
            <a:picLocks noGrp="1" noChangeAspect="1"/>
          </p:cNvPicPr>
          <p:nvPr>
            <p:ph idx="1"/>
          </p:nvPr>
        </p:nvPicPr>
        <p:blipFill>
          <a:blip r:embed="rId2"/>
          <a:stretch>
            <a:fillRect/>
          </a:stretch>
        </p:blipFill>
        <p:spPr>
          <a:xfrm>
            <a:off x="2305166" y="2787162"/>
            <a:ext cx="7185522" cy="1953346"/>
          </a:xfrm>
          <a:prstGeom prst="rect">
            <a:avLst/>
          </a:prstGeom>
        </p:spPr>
      </p:pic>
    </p:spTree>
    <p:extLst>
      <p:ext uri="{BB962C8B-B14F-4D97-AF65-F5344CB8AC3E}">
        <p14:creationId xmlns:p14="http://schemas.microsoft.com/office/powerpoint/2010/main" val="2986166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3033466" y="991261"/>
            <a:ext cx="5754696" cy="1837349"/>
          </a:xfrm>
        </p:spPr>
        <p:txBody>
          <a:bodyPr anchor="ctr">
            <a:normAutofit/>
          </a:bodyPr>
          <a:lstStyle/>
          <a:p>
            <a:pPr algn="ctr"/>
            <a:r>
              <a:rPr lang="en-US" sz="4000" dirty="0">
                <a:solidFill>
                  <a:schemeClr val="tx2"/>
                </a:solidFill>
              </a:rPr>
              <a:t>Testing stages</a:t>
            </a:r>
          </a:p>
        </p:txBody>
      </p:sp>
      <p:sp>
        <p:nvSpPr>
          <p:cNvPr id="3" name="Content Placeholder 2"/>
          <p:cNvSpPr>
            <a:spLocks noGrp="1"/>
          </p:cNvSpPr>
          <p:nvPr>
            <p:ph idx="1"/>
          </p:nvPr>
        </p:nvSpPr>
        <p:spPr>
          <a:xfrm>
            <a:off x="2395743" y="2655778"/>
            <a:ext cx="7400207" cy="3632479"/>
          </a:xfrm>
        </p:spPr>
        <p:txBody>
          <a:bodyPr anchor="t">
            <a:normAutofit lnSpcReduction="10000"/>
          </a:bodyPr>
          <a:lstStyle/>
          <a:p>
            <a:pPr marL="0" indent="0">
              <a:buNone/>
            </a:pPr>
            <a:r>
              <a:rPr lang="en-GB" sz="2400" b="1" dirty="0">
                <a:solidFill>
                  <a:schemeClr val="tx2"/>
                </a:solidFill>
              </a:rPr>
              <a:t>Component testing:</a:t>
            </a:r>
          </a:p>
          <a:p>
            <a:pPr lvl="1"/>
            <a:r>
              <a:rPr lang="en-GB" dirty="0">
                <a:solidFill>
                  <a:schemeClr val="tx2"/>
                </a:solidFill>
              </a:rPr>
              <a:t>Individual components are tested independently; </a:t>
            </a:r>
          </a:p>
          <a:p>
            <a:pPr lvl="1"/>
            <a:r>
              <a:rPr lang="en-GB" dirty="0">
                <a:solidFill>
                  <a:schemeClr val="tx2"/>
                </a:solidFill>
              </a:rPr>
              <a:t>Components may be functions or objects or coherent groupings of these entities.</a:t>
            </a:r>
          </a:p>
          <a:p>
            <a:pPr marL="0" indent="0">
              <a:buNone/>
            </a:pPr>
            <a:r>
              <a:rPr lang="en-GB" sz="2400" b="1" dirty="0">
                <a:solidFill>
                  <a:schemeClr val="tx2"/>
                </a:solidFill>
              </a:rPr>
              <a:t>System testing:</a:t>
            </a:r>
          </a:p>
          <a:p>
            <a:pPr lvl="1"/>
            <a:r>
              <a:rPr lang="en-GB" dirty="0">
                <a:solidFill>
                  <a:schemeClr val="tx2"/>
                </a:solidFill>
              </a:rPr>
              <a:t>Testing of the system as a whole. Testing of emergent properties is particularly important.</a:t>
            </a:r>
          </a:p>
          <a:p>
            <a:pPr marL="0" indent="0">
              <a:buNone/>
            </a:pPr>
            <a:r>
              <a:rPr lang="en-GB" sz="2400" b="1" dirty="0">
                <a:solidFill>
                  <a:schemeClr val="tx2"/>
                </a:solidFill>
              </a:rPr>
              <a:t>Customer testing:</a:t>
            </a:r>
          </a:p>
          <a:p>
            <a:pPr lvl="1"/>
            <a:r>
              <a:rPr lang="en-GB" dirty="0">
                <a:solidFill>
                  <a:schemeClr val="tx2"/>
                </a:solidFill>
              </a:rPr>
              <a:t>Testing with customer data to check that the system meets the customer’s needs.</a:t>
            </a:r>
          </a:p>
          <a:p>
            <a:endParaRPr lang="en-US" sz="2400" dirty="0">
              <a:solidFill>
                <a:schemeClr val="tx2"/>
              </a:solidFill>
            </a:endParaRPr>
          </a:p>
        </p:txBody>
      </p:sp>
    </p:spTree>
    <p:extLst>
      <p:ext uri="{BB962C8B-B14F-4D97-AF65-F5344CB8AC3E}">
        <p14:creationId xmlns:p14="http://schemas.microsoft.com/office/powerpoint/2010/main" val="26988817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phases in a plan-driven software process (V-model)</a:t>
            </a:r>
          </a:p>
        </p:txBody>
      </p:sp>
      <p:pic>
        <p:nvPicPr>
          <p:cNvPr id="4" name="Content Placeholder 3"/>
          <p:cNvPicPr>
            <a:picLocks noGrp="1" noChangeAspect="1"/>
          </p:cNvPicPr>
          <p:nvPr>
            <p:ph idx="1"/>
          </p:nvPr>
        </p:nvPicPr>
        <p:blipFill>
          <a:blip r:embed="rId2"/>
          <a:stretch>
            <a:fillRect/>
          </a:stretch>
        </p:blipFill>
        <p:spPr>
          <a:xfrm>
            <a:off x="1474623" y="2277208"/>
            <a:ext cx="9438951" cy="3261697"/>
          </a:xfrm>
          <a:prstGeom prst="rect">
            <a:avLst/>
          </a:prstGeom>
        </p:spPr>
      </p:pic>
    </p:spTree>
    <p:extLst>
      <p:ext uri="{BB962C8B-B14F-4D97-AF65-F5344CB8AC3E}">
        <p14:creationId xmlns:p14="http://schemas.microsoft.com/office/powerpoint/2010/main" val="2297014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a:normAutofit/>
          </a:bodyPr>
          <a:lstStyle/>
          <a:p>
            <a:r>
              <a:rPr lang="en-US" sz="3600" dirty="0">
                <a:solidFill>
                  <a:schemeClr val="tx2"/>
                </a:solidFill>
              </a:rPr>
              <a:t>Software evolution</a:t>
            </a:r>
          </a:p>
        </p:txBody>
      </p:sp>
      <p:sp>
        <p:nvSpPr>
          <p:cNvPr id="3" name="Content Placeholder 2"/>
          <p:cNvSpPr>
            <a:spLocks noGrp="1"/>
          </p:cNvSpPr>
          <p:nvPr>
            <p:ph idx="1"/>
          </p:nvPr>
        </p:nvSpPr>
        <p:spPr>
          <a:xfrm>
            <a:off x="804672" y="2421683"/>
            <a:ext cx="4765949" cy="3353476"/>
          </a:xfrm>
        </p:spPr>
        <p:txBody>
          <a:bodyPr anchor="t">
            <a:normAutofit/>
          </a:bodyPr>
          <a:lstStyle/>
          <a:p>
            <a:r>
              <a:rPr lang="en-US" dirty="0">
                <a:solidFill>
                  <a:schemeClr val="tx2"/>
                </a:solidFill>
              </a:rPr>
              <a:t>Software is inherently flexible and can change. </a:t>
            </a:r>
          </a:p>
          <a:p>
            <a:r>
              <a:rPr lang="en-US" dirty="0">
                <a:solidFill>
                  <a:schemeClr val="tx2"/>
                </a:solidFill>
              </a:rPr>
              <a:t>As requirements change through changing business circumstances, the software that supports the business must also evolve and change.</a:t>
            </a:r>
          </a:p>
          <a:p>
            <a:endParaRPr lang="en-US" dirty="0">
              <a:solidFill>
                <a:schemeClr val="tx2"/>
              </a:solidFill>
            </a:endParaRPr>
          </a:p>
        </p:txBody>
      </p:sp>
      <p:grpSp>
        <p:nvGrpSpPr>
          <p:cNvPr id="21"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2"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stretch>
            <a:fillRect/>
          </a:stretch>
        </p:blipFill>
        <p:spPr>
          <a:xfrm>
            <a:off x="7708392" y="2037668"/>
            <a:ext cx="4142232" cy="3706207"/>
          </a:xfrm>
          <a:prstGeom prst="rect">
            <a:avLst/>
          </a:prstGeom>
        </p:spPr>
      </p:pic>
    </p:spTree>
    <p:extLst>
      <p:ext uri="{BB962C8B-B14F-4D97-AF65-F5344CB8AC3E}">
        <p14:creationId xmlns:p14="http://schemas.microsoft.com/office/powerpoint/2010/main" val="1424591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evolution </a:t>
            </a:r>
          </a:p>
        </p:txBody>
      </p:sp>
      <p:pic>
        <p:nvPicPr>
          <p:cNvPr id="4" name="Content Placeholder 3"/>
          <p:cNvPicPr>
            <a:picLocks noGrp="1" noChangeAspect="1"/>
          </p:cNvPicPr>
          <p:nvPr>
            <p:ph idx="1"/>
          </p:nvPr>
        </p:nvPicPr>
        <p:blipFill>
          <a:blip r:embed="rId2"/>
          <a:stretch>
            <a:fillRect/>
          </a:stretch>
        </p:blipFill>
        <p:spPr>
          <a:xfrm>
            <a:off x="1528231" y="2453054"/>
            <a:ext cx="8705405" cy="2677508"/>
          </a:xfrm>
          <a:prstGeom prst="rect">
            <a:avLst/>
          </a:prstGeom>
        </p:spPr>
      </p:pic>
    </p:spTree>
    <p:extLst>
      <p:ext uri="{BB962C8B-B14F-4D97-AF65-F5344CB8AC3E}">
        <p14:creationId xmlns:p14="http://schemas.microsoft.com/office/powerpoint/2010/main" val="4267721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Coping with change</a:t>
            </a:r>
          </a:p>
        </p:txBody>
      </p:sp>
    </p:spTree>
    <p:extLst>
      <p:ext uri="{BB962C8B-B14F-4D97-AF65-F5344CB8AC3E}">
        <p14:creationId xmlns:p14="http://schemas.microsoft.com/office/powerpoint/2010/main" val="2598644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a:normAutofit/>
          </a:bodyPr>
          <a:lstStyle/>
          <a:p>
            <a:r>
              <a:rPr lang="en-US" sz="3600">
                <a:solidFill>
                  <a:schemeClr val="tx2"/>
                </a:solidFill>
              </a:rPr>
              <a:t>Coping with change</a:t>
            </a:r>
          </a:p>
        </p:txBody>
      </p:sp>
      <p:sp>
        <p:nvSpPr>
          <p:cNvPr id="3" name="Content Placeholder 2"/>
          <p:cNvSpPr>
            <a:spLocks noGrp="1"/>
          </p:cNvSpPr>
          <p:nvPr>
            <p:ph idx="1"/>
          </p:nvPr>
        </p:nvSpPr>
        <p:spPr>
          <a:xfrm>
            <a:off x="804672" y="2421683"/>
            <a:ext cx="4765949" cy="3353476"/>
          </a:xfrm>
        </p:spPr>
        <p:txBody>
          <a:bodyPr anchor="t">
            <a:normAutofit lnSpcReduction="10000"/>
          </a:bodyPr>
          <a:lstStyle/>
          <a:p>
            <a:pPr marL="0" indent="0">
              <a:buNone/>
            </a:pPr>
            <a:r>
              <a:rPr lang="en-US" sz="2400" dirty="0">
                <a:solidFill>
                  <a:schemeClr val="tx2"/>
                </a:solidFill>
              </a:rPr>
              <a:t>Change is inevitable in all large software projects.</a:t>
            </a:r>
          </a:p>
          <a:p>
            <a:pPr lvl="1"/>
            <a:r>
              <a:rPr lang="en-US" dirty="0">
                <a:solidFill>
                  <a:schemeClr val="tx2"/>
                </a:solidFill>
              </a:rPr>
              <a:t>Business changes lead to new and changed system requirements.</a:t>
            </a:r>
          </a:p>
          <a:p>
            <a:pPr lvl="1"/>
            <a:r>
              <a:rPr lang="en-US" dirty="0">
                <a:solidFill>
                  <a:schemeClr val="tx2"/>
                </a:solidFill>
              </a:rPr>
              <a:t>New technologies open up new possibilities for improving implementations.</a:t>
            </a:r>
          </a:p>
          <a:p>
            <a:pPr lvl="1"/>
            <a:r>
              <a:rPr lang="en-US" dirty="0">
                <a:solidFill>
                  <a:schemeClr val="tx2"/>
                </a:solidFill>
              </a:rPr>
              <a:t>Changing platforms require application changes.</a:t>
            </a: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stretch>
            <a:fillRect/>
          </a:stretch>
        </p:blipFill>
        <p:spPr>
          <a:xfrm>
            <a:off x="7708392" y="3202126"/>
            <a:ext cx="4142232" cy="1377292"/>
          </a:xfrm>
          <a:prstGeom prst="rect">
            <a:avLst/>
          </a:prstGeom>
        </p:spPr>
      </p:pic>
    </p:spTree>
    <p:extLst>
      <p:ext uri="{BB962C8B-B14F-4D97-AF65-F5344CB8AC3E}">
        <p14:creationId xmlns:p14="http://schemas.microsoft.com/office/powerpoint/2010/main" val="1430685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073" y="1188945"/>
            <a:ext cx="9833548" cy="1066802"/>
          </a:xfrm>
        </p:spPr>
        <p:txBody>
          <a:bodyPr anchor="b">
            <a:normAutofit/>
          </a:bodyPr>
          <a:lstStyle/>
          <a:p>
            <a:r>
              <a:rPr lang="en-US" sz="3600" dirty="0">
                <a:solidFill>
                  <a:schemeClr val="tx2"/>
                </a:solidFill>
              </a:rPr>
              <a:t>Approaches to reduce the costs of rework</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3049325"/>
            <a:ext cx="10173402" cy="3295204"/>
          </a:xfrm>
        </p:spPr>
        <p:txBody>
          <a:bodyPr anchor="ctr">
            <a:normAutofit lnSpcReduction="10000"/>
          </a:bodyPr>
          <a:lstStyle/>
          <a:p>
            <a:pPr marL="514350" indent="-514350">
              <a:buFont typeface="+mj-lt"/>
              <a:buAutoNum type="arabicPeriod"/>
            </a:pPr>
            <a:r>
              <a:rPr lang="en-GB" sz="2400" b="1" dirty="0">
                <a:solidFill>
                  <a:schemeClr val="tx2"/>
                </a:solidFill>
              </a:rPr>
              <a:t>Change anticipation:</a:t>
            </a:r>
          </a:p>
          <a:p>
            <a:r>
              <a:rPr lang="en-GB" sz="2400" dirty="0">
                <a:solidFill>
                  <a:schemeClr val="tx2"/>
                </a:solidFill>
              </a:rPr>
              <a:t> Where the software process includes activities that can anticipate possible changes before significant rework is required. </a:t>
            </a:r>
          </a:p>
          <a:p>
            <a:pPr lvl="1"/>
            <a:r>
              <a:rPr lang="en-GB" dirty="0">
                <a:solidFill>
                  <a:schemeClr val="tx2"/>
                </a:solidFill>
              </a:rPr>
              <a:t>For example, a prototype system may be developed to show some key features of the system to customers. </a:t>
            </a:r>
          </a:p>
          <a:p>
            <a:pPr marL="0" indent="0">
              <a:buNone/>
            </a:pPr>
            <a:r>
              <a:rPr lang="en-GB" sz="2400" b="1" dirty="0">
                <a:solidFill>
                  <a:schemeClr val="tx2"/>
                </a:solidFill>
              </a:rPr>
              <a:t>2.  Change tolerance:</a:t>
            </a:r>
          </a:p>
          <a:p>
            <a:r>
              <a:rPr lang="en-GB" sz="2400" dirty="0">
                <a:solidFill>
                  <a:schemeClr val="tx2"/>
                </a:solidFill>
              </a:rPr>
              <a:t> Where the process is designed so that changes can be accommodated at relatively low cost.</a:t>
            </a:r>
          </a:p>
          <a:p>
            <a:pPr lvl="1"/>
            <a:r>
              <a:rPr lang="en-GB" dirty="0">
                <a:solidFill>
                  <a:schemeClr val="tx2"/>
                </a:solidFill>
              </a:rPr>
              <a:t>This normally involves some form of incremental development.</a:t>
            </a:r>
            <a:endParaRPr lang="en-US" dirty="0">
              <a:solidFill>
                <a:schemeClr val="tx2"/>
              </a:solidFill>
            </a:endParaRPr>
          </a:p>
        </p:txBody>
      </p:sp>
    </p:spTree>
    <p:extLst>
      <p:ext uri="{BB962C8B-B14F-4D97-AF65-F5344CB8AC3E}">
        <p14:creationId xmlns:p14="http://schemas.microsoft.com/office/powerpoint/2010/main" val="2325649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1509-C9E1-4BE7-AA10-B557CDD1B75C}"/>
              </a:ext>
            </a:extLst>
          </p:cNvPr>
          <p:cNvSpPr>
            <a:spLocks noGrp="1"/>
          </p:cNvSpPr>
          <p:nvPr>
            <p:ph type="title"/>
          </p:nvPr>
        </p:nvSpPr>
        <p:spPr/>
        <p:txBody>
          <a:bodyPr/>
          <a:lstStyle/>
          <a:p>
            <a:r>
              <a:rPr lang="en-US" dirty="0"/>
              <a:t>Software Process Descriptions:</a:t>
            </a:r>
          </a:p>
        </p:txBody>
      </p:sp>
      <p:sp>
        <p:nvSpPr>
          <p:cNvPr id="3" name="Content Placeholder 2">
            <a:extLst>
              <a:ext uri="{FF2B5EF4-FFF2-40B4-BE49-F238E27FC236}">
                <a16:creationId xmlns:a16="http://schemas.microsoft.com/office/drawing/2014/main" id="{AE5E86BF-FFC7-4344-B9FD-380F27D326BE}"/>
              </a:ext>
            </a:extLst>
          </p:cNvPr>
          <p:cNvSpPr>
            <a:spLocks noGrp="1"/>
          </p:cNvSpPr>
          <p:nvPr>
            <p:ph idx="1"/>
          </p:nvPr>
        </p:nvSpPr>
        <p:spPr>
          <a:xfrm>
            <a:off x="838199" y="1825625"/>
            <a:ext cx="6900333" cy="4351338"/>
          </a:xfrm>
        </p:spPr>
        <p:txBody>
          <a:bodyPr>
            <a:normAutofit/>
          </a:bodyPr>
          <a:lstStyle/>
          <a:p>
            <a:r>
              <a:rPr lang="en-US" dirty="0"/>
              <a:t>When we describe and discuss processes, we usually talk about the activities in these processes such as specifying a data model, designing a user interface, etc. and the ordering of these activities.</a:t>
            </a:r>
          </a:p>
        </p:txBody>
      </p:sp>
      <p:pic>
        <p:nvPicPr>
          <p:cNvPr id="4" name="Picture 3"/>
          <p:cNvPicPr>
            <a:picLocks noChangeAspect="1"/>
          </p:cNvPicPr>
          <p:nvPr/>
        </p:nvPicPr>
        <p:blipFill>
          <a:blip r:embed="rId2"/>
          <a:stretch>
            <a:fillRect/>
          </a:stretch>
        </p:blipFill>
        <p:spPr>
          <a:xfrm>
            <a:off x="8365109" y="1383507"/>
            <a:ext cx="3335823" cy="3137693"/>
          </a:xfrm>
          <a:prstGeom prst="rect">
            <a:avLst/>
          </a:prstGeom>
        </p:spPr>
      </p:pic>
    </p:spTree>
    <p:extLst>
      <p:ext uri="{BB962C8B-B14F-4D97-AF65-F5344CB8AC3E}">
        <p14:creationId xmlns:p14="http://schemas.microsoft.com/office/powerpoint/2010/main" val="2940119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17879"/>
            <a:ext cx="9765323" cy="1325563"/>
          </a:xfrm>
        </p:spPr>
        <p:txBody>
          <a:bodyPr/>
          <a:lstStyle/>
          <a:p>
            <a:r>
              <a:rPr lang="en-US" dirty="0"/>
              <a:t>Two Ways of Coping with changing requirements</a:t>
            </a:r>
          </a:p>
        </p:txBody>
      </p:sp>
      <p:sp>
        <p:nvSpPr>
          <p:cNvPr id="3" name="Content Placeholder 2"/>
          <p:cNvSpPr>
            <a:spLocks noGrp="1"/>
          </p:cNvSpPr>
          <p:nvPr>
            <p:ph idx="1"/>
          </p:nvPr>
        </p:nvSpPr>
        <p:spPr>
          <a:xfrm>
            <a:off x="838200" y="1825625"/>
            <a:ext cx="6819900" cy="4351338"/>
          </a:xfrm>
        </p:spPr>
        <p:txBody>
          <a:bodyPr>
            <a:normAutofit lnSpcReduction="10000"/>
          </a:bodyPr>
          <a:lstStyle/>
          <a:p>
            <a:pPr marL="514350" indent="-514350" algn="just">
              <a:buFont typeface="+mj-lt"/>
              <a:buAutoNum type="arabicPeriod"/>
            </a:pPr>
            <a:r>
              <a:rPr lang="en-GB" b="1" dirty="0"/>
              <a:t>System prototyping, </a:t>
            </a:r>
            <a:r>
              <a:rPr lang="en-GB" dirty="0"/>
              <a:t>where a version of the system or part of the system is developed quickly to check the customer’s requirements and the feasibility of design decisions. This approach supports change anticipation. </a:t>
            </a:r>
          </a:p>
          <a:p>
            <a:pPr marL="514350" indent="-514350" algn="just">
              <a:buFont typeface="+mj-lt"/>
              <a:buAutoNum type="arabicPeriod"/>
            </a:pPr>
            <a:r>
              <a:rPr lang="en-GB" b="1" dirty="0"/>
              <a:t>Incremental delivery, </a:t>
            </a:r>
            <a:r>
              <a:rPr lang="en-GB" dirty="0"/>
              <a:t>where system increments are delivered to the customer for comment and experimentation. This supports both change avoidance and change tolerance</a:t>
            </a:r>
            <a:endParaRPr lang="en-US" dirty="0"/>
          </a:p>
        </p:txBody>
      </p:sp>
      <p:pic>
        <p:nvPicPr>
          <p:cNvPr id="4" name="Picture 3"/>
          <p:cNvPicPr>
            <a:picLocks noChangeAspect="1"/>
          </p:cNvPicPr>
          <p:nvPr/>
        </p:nvPicPr>
        <p:blipFill>
          <a:blip r:embed="rId2"/>
          <a:stretch>
            <a:fillRect/>
          </a:stretch>
        </p:blipFill>
        <p:spPr>
          <a:xfrm>
            <a:off x="8057564" y="1550519"/>
            <a:ext cx="4060288" cy="2121592"/>
          </a:xfrm>
          <a:prstGeom prst="rect">
            <a:avLst/>
          </a:prstGeom>
        </p:spPr>
      </p:pic>
      <p:pic>
        <p:nvPicPr>
          <p:cNvPr id="5" name="Picture 4"/>
          <p:cNvPicPr>
            <a:picLocks noChangeAspect="1"/>
          </p:cNvPicPr>
          <p:nvPr/>
        </p:nvPicPr>
        <p:blipFill>
          <a:blip r:embed="rId3"/>
          <a:stretch>
            <a:fillRect/>
          </a:stretch>
        </p:blipFill>
        <p:spPr>
          <a:xfrm>
            <a:off x="8057564" y="4097216"/>
            <a:ext cx="3897068" cy="2215662"/>
          </a:xfrm>
          <a:prstGeom prst="rect">
            <a:avLst/>
          </a:prstGeom>
        </p:spPr>
      </p:pic>
    </p:spTree>
    <p:extLst>
      <p:ext uri="{BB962C8B-B14F-4D97-AF65-F5344CB8AC3E}">
        <p14:creationId xmlns:p14="http://schemas.microsoft.com/office/powerpoint/2010/main" val="30045849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a:normAutofit/>
          </a:bodyPr>
          <a:lstStyle/>
          <a:p>
            <a:r>
              <a:rPr lang="en-US" sz="3600">
                <a:solidFill>
                  <a:schemeClr val="tx2"/>
                </a:solidFill>
              </a:rPr>
              <a:t>Software prototyping</a:t>
            </a:r>
          </a:p>
        </p:txBody>
      </p:sp>
      <p:sp>
        <p:nvSpPr>
          <p:cNvPr id="3" name="Content Placeholder 2"/>
          <p:cNvSpPr>
            <a:spLocks noGrp="1"/>
          </p:cNvSpPr>
          <p:nvPr>
            <p:ph idx="1"/>
          </p:nvPr>
        </p:nvSpPr>
        <p:spPr>
          <a:xfrm>
            <a:off x="804672" y="2421683"/>
            <a:ext cx="4765949" cy="3922846"/>
          </a:xfrm>
        </p:spPr>
        <p:txBody>
          <a:bodyPr anchor="t">
            <a:normAutofit fontScale="92500"/>
          </a:bodyPr>
          <a:lstStyle/>
          <a:p>
            <a:pPr marL="0" indent="0">
              <a:buNone/>
            </a:pPr>
            <a:r>
              <a:rPr lang="en-US" sz="2400" dirty="0">
                <a:solidFill>
                  <a:schemeClr val="tx2"/>
                </a:solidFill>
              </a:rPr>
              <a:t>A prototype is an initial version of a system used to demonstrate concepts and try out design options.</a:t>
            </a:r>
          </a:p>
          <a:p>
            <a:pPr marL="0" indent="0">
              <a:buNone/>
            </a:pPr>
            <a:r>
              <a:rPr lang="en-US" sz="2400" dirty="0">
                <a:solidFill>
                  <a:schemeClr val="tx2"/>
                </a:solidFill>
              </a:rPr>
              <a:t>A prototype can be used in:</a:t>
            </a:r>
          </a:p>
          <a:p>
            <a:pPr lvl="1"/>
            <a:r>
              <a:rPr lang="en-US" dirty="0">
                <a:solidFill>
                  <a:schemeClr val="tx2"/>
                </a:solidFill>
              </a:rPr>
              <a:t>The requirements engineering process to help with requirements elicitation and validation;</a:t>
            </a:r>
          </a:p>
          <a:p>
            <a:pPr lvl="1"/>
            <a:r>
              <a:rPr lang="en-US" dirty="0">
                <a:solidFill>
                  <a:schemeClr val="tx2"/>
                </a:solidFill>
              </a:rPr>
              <a:t>In design processes to explore options and develop a UI design;</a:t>
            </a:r>
          </a:p>
          <a:p>
            <a:pPr lvl="1"/>
            <a:r>
              <a:rPr lang="en-US" dirty="0">
                <a:solidFill>
                  <a:schemeClr val="tx2"/>
                </a:solidFill>
              </a:rPr>
              <a:t>In the testing process to run back-to-back tests</a:t>
            </a: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stretch>
            <a:fillRect/>
          </a:stretch>
        </p:blipFill>
        <p:spPr>
          <a:xfrm>
            <a:off x="7708392" y="2855214"/>
            <a:ext cx="4142232" cy="2071116"/>
          </a:xfrm>
          <a:prstGeom prst="rect">
            <a:avLst/>
          </a:prstGeom>
        </p:spPr>
      </p:pic>
    </p:spTree>
    <p:extLst>
      <p:ext uri="{BB962C8B-B14F-4D97-AF65-F5344CB8AC3E}">
        <p14:creationId xmlns:p14="http://schemas.microsoft.com/office/powerpoint/2010/main" val="27466393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a:normAutofit/>
          </a:bodyPr>
          <a:lstStyle/>
          <a:p>
            <a:r>
              <a:rPr lang="en-US" sz="3600">
                <a:solidFill>
                  <a:schemeClr val="tx2"/>
                </a:solidFill>
              </a:rPr>
              <a:t>Benefits of prototyping</a:t>
            </a:r>
          </a:p>
        </p:txBody>
      </p:sp>
      <p:sp>
        <p:nvSpPr>
          <p:cNvPr id="3" name="Content Placeholder 2"/>
          <p:cNvSpPr>
            <a:spLocks noGrp="1"/>
          </p:cNvSpPr>
          <p:nvPr>
            <p:ph idx="1"/>
          </p:nvPr>
        </p:nvSpPr>
        <p:spPr>
          <a:xfrm>
            <a:off x="804672" y="2421683"/>
            <a:ext cx="4765949" cy="3353476"/>
          </a:xfrm>
        </p:spPr>
        <p:txBody>
          <a:bodyPr anchor="t">
            <a:normAutofit/>
          </a:bodyPr>
          <a:lstStyle/>
          <a:p>
            <a:r>
              <a:rPr lang="en-US" sz="2400" dirty="0">
                <a:solidFill>
                  <a:schemeClr val="tx2"/>
                </a:solidFill>
              </a:rPr>
              <a:t>Improved system usability.</a:t>
            </a:r>
          </a:p>
          <a:p>
            <a:r>
              <a:rPr lang="en-US" sz="2400" dirty="0">
                <a:solidFill>
                  <a:schemeClr val="tx2"/>
                </a:solidFill>
              </a:rPr>
              <a:t>A closer match to users’ real needs.</a:t>
            </a:r>
          </a:p>
          <a:p>
            <a:r>
              <a:rPr lang="en-US" sz="2400" dirty="0">
                <a:solidFill>
                  <a:schemeClr val="tx2"/>
                </a:solidFill>
              </a:rPr>
              <a:t>Improved design quality.</a:t>
            </a:r>
          </a:p>
          <a:p>
            <a:r>
              <a:rPr lang="en-US" sz="2400" dirty="0">
                <a:solidFill>
                  <a:schemeClr val="tx2"/>
                </a:solidFill>
              </a:rPr>
              <a:t>Improved maintainability.</a:t>
            </a:r>
          </a:p>
          <a:p>
            <a:r>
              <a:rPr lang="en-US" sz="2400" dirty="0">
                <a:solidFill>
                  <a:schemeClr val="tx2"/>
                </a:solidFill>
              </a:rPr>
              <a:t>Reduced development effort.</a:t>
            </a:r>
          </a:p>
          <a:p>
            <a:endParaRPr lang="en-US" sz="2400" dirty="0">
              <a:solidFill>
                <a:schemeClr val="tx2"/>
              </a:solidFill>
            </a:endParaRP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rotWithShape="1">
          <a:blip r:embed="rId2"/>
          <a:srcRect l="11965" t="1224" r="5330"/>
          <a:stretch/>
        </p:blipFill>
        <p:spPr>
          <a:xfrm>
            <a:off x="7708392" y="2833321"/>
            <a:ext cx="4142232" cy="2114901"/>
          </a:xfrm>
          <a:prstGeom prst="rect">
            <a:avLst/>
          </a:prstGeom>
        </p:spPr>
      </p:pic>
    </p:spTree>
    <p:extLst>
      <p:ext uri="{BB962C8B-B14F-4D97-AF65-F5344CB8AC3E}">
        <p14:creationId xmlns:p14="http://schemas.microsoft.com/office/powerpoint/2010/main" val="545779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 of prototype development</a:t>
            </a:r>
            <a:endParaRPr lang="en-US" dirty="0"/>
          </a:p>
        </p:txBody>
      </p:sp>
      <p:pic>
        <p:nvPicPr>
          <p:cNvPr id="4" name="Content Placeholder 3" descr="2.9 PrototypeProcess.eps"/>
          <p:cNvPicPr>
            <a:picLocks noGrp="1" noChangeAspect="1"/>
          </p:cNvPicPr>
          <p:nvPr>
            <p:ph idx="1"/>
          </p:nvPr>
        </p:nvPicPr>
        <p:blipFill>
          <a:blip r:embed="rId2"/>
          <a:stretch>
            <a:fillRect/>
          </a:stretch>
        </p:blipFill>
        <p:spPr>
          <a:xfrm>
            <a:off x="1754551" y="2470639"/>
            <a:ext cx="7319123" cy="2078709"/>
          </a:xfrm>
          <a:prstGeom prst="rect">
            <a:avLst/>
          </a:prstGeom>
        </p:spPr>
      </p:pic>
    </p:spTree>
    <p:extLst>
      <p:ext uri="{BB962C8B-B14F-4D97-AF65-F5344CB8AC3E}">
        <p14:creationId xmlns:p14="http://schemas.microsoft.com/office/powerpoint/2010/main" val="26072776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766330" cy="1454051"/>
          </a:xfrm>
        </p:spPr>
        <p:txBody>
          <a:bodyPr>
            <a:normAutofit/>
          </a:bodyPr>
          <a:lstStyle/>
          <a:p>
            <a:r>
              <a:rPr lang="en-US" sz="3600" dirty="0">
                <a:solidFill>
                  <a:schemeClr val="tx2"/>
                </a:solidFill>
              </a:rPr>
              <a:t>Prototype development</a:t>
            </a:r>
          </a:p>
        </p:txBody>
      </p:sp>
      <p:sp>
        <p:nvSpPr>
          <p:cNvPr id="3" name="Content Placeholder 2"/>
          <p:cNvSpPr>
            <a:spLocks noGrp="1"/>
          </p:cNvSpPr>
          <p:nvPr>
            <p:ph idx="1"/>
          </p:nvPr>
        </p:nvSpPr>
        <p:spPr>
          <a:xfrm>
            <a:off x="804672" y="2421683"/>
            <a:ext cx="4766330" cy="4035388"/>
          </a:xfrm>
        </p:spPr>
        <p:txBody>
          <a:bodyPr anchor="t">
            <a:normAutofit fontScale="92500"/>
          </a:bodyPr>
          <a:lstStyle/>
          <a:p>
            <a:r>
              <a:rPr lang="en-US" sz="2400" dirty="0">
                <a:solidFill>
                  <a:schemeClr val="tx2"/>
                </a:solidFill>
              </a:rPr>
              <a:t>May be based on rapid prototyping languages or tools</a:t>
            </a:r>
          </a:p>
          <a:p>
            <a:r>
              <a:rPr lang="en-US" sz="2400" dirty="0">
                <a:solidFill>
                  <a:schemeClr val="tx2"/>
                </a:solidFill>
              </a:rPr>
              <a:t>May involve leaving out functionality</a:t>
            </a:r>
          </a:p>
          <a:p>
            <a:pPr lvl="1"/>
            <a:r>
              <a:rPr lang="en-US" dirty="0">
                <a:solidFill>
                  <a:schemeClr val="tx2"/>
                </a:solidFill>
              </a:rPr>
              <a:t>Prototype should focus on areas of the product that are not well-understood;</a:t>
            </a:r>
          </a:p>
          <a:p>
            <a:pPr lvl="1"/>
            <a:r>
              <a:rPr lang="en-US" dirty="0">
                <a:solidFill>
                  <a:schemeClr val="tx2"/>
                </a:solidFill>
              </a:rPr>
              <a:t>Error checking and recovery may not be included in the prototype;</a:t>
            </a:r>
          </a:p>
          <a:p>
            <a:pPr lvl="1"/>
            <a:r>
              <a:rPr lang="en-US" dirty="0">
                <a:solidFill>
                  <a:schemeClr val="tx2"/>
                </a:solidFill>
              </a:rPr>
              <a:t>Focus on functional rather than non-functional requirements such as reliability and security</a:t>
            </a:r>
          </a:p>
          <a:p>
            <a:endParaRPr lang="en-US" sz="24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Web Design">
            <a:extLst>
              <a:ext uri="{FF2B5EF4-FFF2-40B4-BE49-F238E27FC236}">
                <a16:creationId xmlns:a16="http://schemas.microsoft.com/office/drawing/2014/main" id="{2F362C01-629E-4764-A65B-4B9650D4C0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10920011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280679"/>
            <a:ext cx="9833548" cy="1325563"/>
          </a:xfrm>
        </p:spPr>
        <p:txBody>
          <a:bodyPr anchor="b">
            <a:normAutofit/>
          </a:bodyPr>
          <a:lstStyle/>
          <a:p>
            <a:pPr algn="ctr"/>
            <a:r>
              <a:rPr lang="en-US" sz="4000" dirty="0">
                <a:solidFill>
                  <a:schemeClr val="tx2"/>
                </a:solidFill>
              </a:rPr>
              <a:t>Throw-away prototypes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2890979"/>
            <a:ext cx="9833548" cy="2693976"/>
          </a:xfrm>
        </p:spPr>
        <p:txBody>
          <a:bodyPr>
            <a:normAutofit lnSpcReduction="10000"/>
          </a:bodyPr>
          <a:lstStyle/>
          <a:p>
            <a:r>
              <a:rPr lang="en-US" sz="2400" dirty="0">
                <a:solidFill>
                  <a:schemeClr val="tx2"/>
                </a:solidFill>
              </a:rPr>
              <a:t>Prototypes should be discarded after development as they are not a good basis for a production system:</a:t>
            </a:r>
          </a:p>
          <a:p>
            <a:pPr lvl="1"/>
            <a:r>
              <a:rPr lang="en-US" dirty="0">
                <a:solidFill>
                  <a:schemeClr val="tx2"/>
                </a:solidFill>
              </a:rPr>
              <a:t>It may be impossible to tune the system to meet non-functional requirements;</a:t>
            </a:r>
          </a:p>
          <a:p>
            <a:pPr lvl="1"/>
            <a:r>
              <a:rPr lang="en-US" dirty="0">
                <a:solidFill>
                  <a:schemeClr val="tx2"/>
                </a:solidFill>
              </a:rPr>
              <a:t>Prototypes are normally undocumented;</a:t>
            </a:r>
          </a:p>
          <a:p>
            <a:pPr lvl="1"/>
            <a:r>
              <a:rPr lang="en-US" dirty="0">
                <a:solidFill>
                  <a:schemeClr val="tx2"/>
                </a:solidFill>
              </a:rPr>
              <a:t>The prototype structure is usually degraded through rapid change;</a:t>
            </a:r>
          </a:p>
          <a:p>
            <a:pPr lvl="1"/>
            <a:r>
              <a:rPr lang="en-US" dirty="0">
                <a:solidFill>
                  <a:schemeClr val="tx2"/>
                </a:solidFill>
              </a:rPr>
              <a:t>The prototype probably will not meet normal organizational quality standards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82617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594707"/>
            <a:ext cx="9833548" cy="1325563"/>
          </a:xfrm>
        </p:spPr>
        <p:txBody>
          <a:bodyPr anchor="b">
            <a:normAutofit/>
          </a:bodyPr>
          <a:lstStyle/>
          <a:p>
            <a:pPr algn="ctr"/>
            <a:r>
              <a:rPr lang="en-GB" sz="3600">
                <a:solidFill>
                  <a:schemeClr val="tx2"/>
                </a:solidFill>
              </a:rPr>
              <a:t>Incremental delivery</a:t>
            </a:r>
            <a:endParaRPr lang="en-US" sz="360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3329677"/>
            <a:ext cx="9833548" cy="2803837"/>
          </a:xfrm>
        </p:spPr>
        <p:txBody>
          <a:bodyPr>
            <a:normAutofit/>
          </a:bodyPr>
          <a:lstStyle/>
          <a:p>
            <a:r>
              <a:rPr lang="en-GB" sz="2400" dirty="0">
                <a:solidFill>
                  <a:schemeClr val="tx2"/>
                </a:solidFill>
              </a:rPr>
              <a:t>Rather than deliver the system as a single delivery, the development and delivery is broken down into increments with each increment delivering part of the required functionality.</a:t>
            </a:r>
          </a:p>
          <a:p>
            <a:r>
              <a:rPr lang="en-GB" sz="2400" dirty="0">
                <a:solidFill>
                  <a:schemeClr val="tx2"/>
                </a:solidFill>
              </a:rPr>
              <a:t>User requirements are prioritised, and the highest priority requirements are included in early increments.</a:t>
            </a:r>
          </a:p>
          <a:p>
            <a:r>
              <a:rPr lang="en-GB" sz="2400" dirty="0">
                <a:solidFill>
                  <a:schemeClr val="tx2"/>
                </a:solidFill>
              </a:rPr>
              <a:t>Once the development of an increment is started, the requirements are frozen though requirements for later increments can continue to evolve.</a:t>
            </a:r>
          </a:p>
          <a:p>
            <a:endParaRPr lang="en-US"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4144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and delivery</a:t>
            </a:r>
          </a:p>
        </p:txBody>
      </p:sp>
      <p:sp>
        <p:nvSpPr>
          <p:cNvPr id="3" name="Content Placeholder 2"/>
          <p:cNvSpPr>
            <a:spLocks noGrp="1"/>
          </p:cNvSpPr>
          <p:nvPr>
            <p:ph idx="1"/>
          </p:nvPr>
        </p:nvSpPr>
        <p:spPr>
          <a:xfrm>
            <a:off x="838200" y="1825625"/>
            <a:ext cx="7083669" cy="4351338"/>
          </a:xfrm>
        </p:spPr>
        <p:txBody>
          <a:bodyPr>
            <a:normAutofit fontScale="92500" lnSpcReduction="10000"/>
          </a:bodyPr>
          <a:lstStyle/>
          <a:p>
            <a:pPr algn="just"/>
            <a:r>
              <a:rPr lang="en-US" dirty="0"/>
              <a:t>Incremental development</a:t>
            </a:r>
          </a:p>
          <a:p>
            <a:pPr lvl="1" algn="just"/>
            <a:r>
              <a:rPr lang="en-US" dirty="0"/>
              <a:t>Develop the system in increments and evaluate each increment before proceeding to the development of the next increment;</a:t>
            </a:r>
          </a:p>
          <a:p>
            <a:pPr lvl="1" algn="just"/>
            <a:r>
              <a:rPr lang="en-US" dirty="0"/>
              <a:t>Normal approach used in agile methods;</a:t>
            </a:r>
          </a:p>
          <a:p>
            <a:pPr lvl="1" algn="just"/>
            <a:r>
              <a:rPr lang="en-US" dirty="0"/>
              <a:t>Evaluation done by user/customer proxy.</a:t>
            </a:r>
          </a:p>
          <a:p>
            <a:pPr algn="just"/>
            <a:r>
              <a:rPr lang="en-US" dirty="0"/>
              <a:t>Incremental delivery</a:t>
            </a:r>
          </a:p>
          <a:p>
            <a:pPr lvl="1" algn="just"/>
            <a:r>
              <a:rPr lang="en-US" dirty="0"/>
              <a:t>Deploy an increment for use by end-users;</a:t>
            </a:r>
          </a:p>
          <a:p>
            <a:pPr lvl="1" algn="just"/>
            <a:r>
              <a:rPr lang="en-US" dirty="0"/>
              <a:t>More realistic evaluation about practical use of software;</a:t>
            </a:r>
          </a:p>
          <a:p>
            <a:pPr lvl="1" algn="just"/>
            <a:r>
              <a:rPr lang="en-US" dirty="0"/>
              <a:t>Difficult to implement for replacement systems as increments have less functionality than the system being replaced</a:t>
            </a:r>
          </a:p>
        </p:txBody>
      </p:sp>
    </p:spTree>
    <p:extLst>
      <p:ext uri="{BB962C8B-B14F-4D97-AF65-F5344CB8AC3E}">
        <p14:creationId xmlns:p14="http://schemas.microsoft.com/office/powerpoint/2010/main" val="669863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Incremental delivery </a:t>
            </a:r>
          </a:p>
        </p:txBody>
      </p:sp>
      <p:pic>
        <p:nvPicPr>
          <p:cNvPr id="4" name="Content Placeholder 3" descr="2.10 Incremental-delivery.eps"/>
          <p:cNvPicPr>
            <a:picLocks noGrp="1" noChangeAspect="1"/>
          </p:cNvPicPr>
          <p:nvPr>
            <p:ph idx="1"/>
          </p:nvPr>
        </p:nvPicPr>
        <p:blipFill>
          <a:blip r:embed="rId2"/>
          <a:stretch>
            <a:fillRect/>
          </a:stretch>
        </p:blipFill>
        <p:spPr>
          <a:xfrm>
            <a:off x="838200" y="2439305"/>
            <a:ext cx="10515599" cy="3565288"/>
          </a:xfrm>
          <a:prstGeom prst="rect">
            <a:avLst/>
          </a:prstGeom>
        </p:spPr>
      </p:pic>
    </p:spTree>
    <p:extLst>
      <p:ext uri="{BB962C8B-B14F-4D97-AF65-F5344CB8AC3E}">
        <p14:creationId xmlns:p14="http://schemas.microsoft.com/office/powerpoint/2010/main" val="11584042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34644"/>
            <a:ext cx="10509504" cy="1076914"/>
          </a:xfrm>
        </p:spPr>
        <p:txBody>
          <a:bodyPr anchor="ctr">
            <a:normAutofit/>
          </a:bodyPr>
          <a:lstStyle/>
          <a:p>
            <a:r>
              <a:rPr lang="en-GB" sz="4000"/>
              <a:t>Incremental delivery advantages</a:t>
            </a:r>
            <a:endParaRPr lang="en-US" sz="40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4DDE11F-EB86-42A3-B164-F631FCDD996A}"/>
              </a:ext>
            </a:extLst>
          </p:cNvPr>
          <p:cNvGraphicFramePr>
            <a:graphicFrameLocks noGrp="1"/>
          </p:cNvGraphicFramePr>
          <p:nvPr>
            <p:ph idx="1"/>
            <p:extLst>
              <p:ext uri="{D42A27DB-BD31-4B8C-83A1-F6EECF244321}">
                <p14:modId xmlns:p14="http://schemas.microsoft.com/office/powerpoint/2010/main" val="323546972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562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E042-D536-4F15-A2C8-54DD37DF4500}"/>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38EC94CF-BC91-4BFA-AD02-C2511055137A}"/>
              </a:ext>
            </a:extLst>
          </p:cNvPr>
          <p:cNvSpPr>
            <a:spLocks noGrp="1"/>
          </p:cNvSpPr>
          <p:nvPr>
            <p:ph idx="1"/>
          </p:nvPr>
        </p:nvSpPr>
        <p:spPr>
          <a:xfrm>
            <a:off x="838200" y="1554480"/>
            <a:ext cx="5454535" cy="4622483"/>
          </a:xfrm>
        </p:spPr>
        <p:txBody>
          <a:bodyPr>
            <a:normAutofit fontScale="92500"/>
          </a:bodyPr>
          <a:lstStyle/>
          <a:p>
            <a:pPr marL="0" indent="0">
              <a:buNone/>
            </a:pPr>
            <a:r>
              <a:rPr lang="en-GB" dirty="0"/>
              <a:t>Process descriptions may also include:</a:t>
            </a:r>
          </a:p>
          <a:p>
            <a:pPr>
              <a:buFont typeface="Wingdings" panose="05000000000000000000" pitchFamily="2" charset="2"/>
              <a:buChar char="Ø"/>
            </a:pPr>
            <a:r>
              <a:rPr lang="en-GB" b="1" dirty="0"/>
              <a:t>Products</a:t>
            </a:r>
            <a:r>
              <a:rPr lang="en-GB" dirty="0"/>
              <a:t>, which are the outcomes of a process activity. i.e. Work Product </a:t>
            </a:r>
          </a:p>
          <a:p>
            <a:pPr>
              <a:buFont typeface="Wingdings" panose="05000000000000000000" pitchFamily="2" charset="2"/>
              <a:buChar char="Ø"/>
            </a:pPr>
            <a:r>
              <a:rPr lang="en-GB" b="1" dirty="0"/>
              <a:t>Roles</a:t>
            </a:r>
            <a:r>
              <a:rPr lang="en-GB" dirty="0"/>
              <a:t>, which reflect the responsibilities of the people involved in the process</a:t>
            </a:r>
          </a:p>
          <a:p>
            <a:pPr>
              <a:buFont typeface="Wingdings" panose="05000000000000000000" pitchFamily="2" charset="2"/>
              <a:buChar char="Ø"/>
            </a:pPr>
            <a:r>
              <a:rPr lang="en-GB" b="1" dirty="0"/>
              <a:t>Pre- and Post-conditions</a:t>
            </a:r>
            <a:r>
              <a:rPr lang="en-GB" dirty="0"/>
              <a:t>, which are statements that are true before and after a process activity has been enacted or a product produced.   </a:t>
            </a:r>
            <a:endParaRPr lang="en-US" dirty="0"/>
          </a:p>
          <a:p>
            <a:endParaRPr lang="en-US" dirty="0"/>
          </a:p>
        </p:txBody>
      </p:sp>
      <p:sp>
        <p:nvSpPr>
          <p:cNvPr id="5" name="TextBox 4"/>
          <p:cNvSpPr txBox="1"/>
          <p:nvPr/>
        </p:nvSpPr>
        <p:spPr>
          <a:xfrm>
            <a:off x="8109525" y="3031864"/>
            <a:ext cx="2303481" cy="1293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Ex: A programmer</a:t>
            </a:r>
          </a:p>
          <a:p>
            <a:r>
              <a:rPr lang="en-US" sz="1400" dirty="0"/>
              <a:t>Tester</a:t>
            </a:r>
          </a:p>
          <a:p>
            <a:r>
              <a:rPr lang="en-US" sz="1400" dirty="0"/>
              <a:t>Product owner</a:t>
            </a:r>
          </a:p>
          <a:p>
            <a:r>
              <a:rPr lang="en-US" sz="1400" dirty="0"/>
              <a:t>client</a:t>
            </a:r>
          </a:p>
          <a:p>
            <a:r>
              <a:rPr lang="en-US" sz="1400" dirty="0"/>
              <a:t>CEO </a:t>
            </a:r>
          </a:p>
        </p:txBody>
      </p:sp>
      <p:pic>
        <p:nvPicPr>
          <p:cNvPr id="6" name="Picture 5"/>
          <p:cNvPicPr>
            <a:picLocks noChangeAspect="1"/>
          </p:cNvPicPr>
          <p:nvPr/>
        </p:nvPicPr>
        <p:blipFill>
          <a:blip r:embed="rId2"/>
          <a:stretch>
            <a:fillRect/>
          </a:stretch>
        </p:blipFill>
        <p:spPr>
          <a:xfrm>
            <a:off x="8109525" y="1554480"/>
            <a:ext cx="2303482" cy="12667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190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Incremental delivery problems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3329677"/>
            <a:ext cx="10229672" cy="2846040"/>
          </a:xfrm>
        </p:spPr>
        <p:txBody>
          <a:bodyPr>
            <a:normAutofit fontScale="92500"/>
          </a:bodyPr>
          <a:lstStyle/>
          <a:p>
            <a:pPr marL="0" indent="0">
              <a:buNone/>
            </a:pPr>
            <a:r>
              <a:rPr lang="en-GB" sz="2400" dirty="0">
                <a:solidFill>
                  <a:schemeClr val="tx2"/>
                </a:solidFill>
              </a:rPr>
              <a:t>Most systems require a set of basic facilities that are used by different parts of the system. </a:t>
            </a:r>
          </a:p>
          <a:p>
            <a:pPr lvl="1"/>
            <a:r>
              <a:rPr lang="en-GB" dirty="0">
                <a:solidFill>
                  <a:schemeClr val="tx2"/>
                </a:solidFill>
              </a:rPr>
              <a:t>As requirements are not defined in detail until an increment is to be implemented, it can be hard to identify common facilities that are needed by all increments. </a:t>
            </a:r>
          </a:p>
          <a:p>
            <a:pPr marL="0" indent="0">
              <a:buNone/>
            </a:pPr>
            <a:r>
              <a:rPr lang="en-GB" sz="2400" dirty="0">
                <a:solidFill>
                  <a:schemeClr val="tx2"/>
                </a:solidFill>
              </a:rPr>
              <a:t>The essence of iterative processes is that the specification is developed in conjunction with the software. </a:t>
            </a:r>
          </a:p>
          <a:p>
            <a:pPr lvl="1"/>
            <a:r>
              <a:rPr lang="en-GB" dirty="0">
                <a:solidFill>
                  <a:schemeClr val="tx2"/>
                </a:solidFill>
              </a:rPr>
              <a:t>However, this conflicts with the procurement model of many organizations, where the complete system specification is part of the system development contract. </a:t>
            </a:r>
          </a:p>
          <a:p>
            <a:endParaRPr lang="en-US"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5909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Process improvement</a:t>
            </a:r>
          </a:p>
        </p:txBody>
      </p:sp>
    </p:spTree>
    <p:extLst>
      <p:ext uri="{BB962C8B-B14F-4D97-AF65-F5344CB8AC3E}">
        <p14:creationId xmlns:p14="http://schemas.microsoft.com/office/powerpoint/2010/main" val="6949684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Process improvement</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3329677"/>
            <a:ext cx="9833548" cy="2457269"/>
          </a:xfrm>
        </p:spPr>
        <p:txBody>
          <a:bodyPr>
            <a:normAutofit/>
          </a:bodyPr>
          <a:lstStyle/>
          <a:p>
            <a:r>
              <a:rPr lang="en-US" sz="2400" dirty="0">
                <a:solidFill>
                  <a:schemeClr val="tx2"/>
                </a:solidFill>
              </a:rPr>
              <a:t>Many software companies have turned to software process improvement as a way of enhancing the quality of their software, reducing costs or accelerating their development processes. </a:t>
            </a:r>
          </a:p>
          <a:p>
            <a:r>
              <a:rPr lang="en-US" sz="2400" dirty="0">
                <a:solidFill>
                  <a:schemeClr val="tx2"/>
                </a:solidFill>
              </a:rPr>
              <a:t>Process improvement means understanding existing processes and changing these processes to increase product quality and/or reduce costs and development time. </a:t>
            </a:r>
            <a:endParaRPr lang="en-GB" sz="2400" dirty="0">
              <a:solidFill>
                <a:schemeClr val="tx2"/>
              </a:solidFill>
            </a:endParaRPr>
          </a:p>
          <a:p>
            <a:endParaRPr lang="en-US"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03451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924249" y="328300"/>
            <a:ext cx="9833548" cy="1325563"/>
          </a:xfrm>
        </p:spPr>
        <p:txBody>
          <a:bodyPr anchor="b">
            <a:normAutofit/>
          </a:bodyPr>
          <a:lstStyle/>
          <a:p>
            <a:pPr algn="ctr"/>
            <a:r>
              <a:rPr lang="en-US" sz="3600" dirty="0">
                <a:solidFill>
                  <a:schemeClr val="tx2"/>
                </a:solidFill>
              </a:rPr>
              <a:t>Approaches to improvement</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924249" y="2200715"/>
            <a:ext cx="9274828" cy="3169597"/>
          </a:xfrm>
        </p:spPr>
        <p:txBody>
          <a:bodyPr>
            <a:normAutofit fontScale="92500"/>
          </a:bodyPr>
          <a:lstStyle/>
          <a:p>
            <a:r>
              <a:rPr lang="en-US" sz="2400" dirty="0">
                <a:solidFill>
                  <a:schemeClr val="tx2"/>
                </a:solidFill>
              </a:rPr>
              <a:t>The process maturity approach, which focuses on improving process  and project management and introducing good software engineering practice. </a:t>
            </a:r>
          </a:p>
          <a:p>
            <a:pPr lvl="1"/>
            <a:r>
              <a:rPr lang="en-US" dirty="0">
                <a:solidFill>
                  <a:schemeClr val="tx2"/>
                </a:solidFill>
              </a:rPr>
              <a:t>The level of process maturity reflects the extent to which good technical and management practice has been adopted in organizational software development processes. </a:t>
            </a:r>
            <a:endParaRPr lang="en-GB" dirty="0">
              <a:solidFill>
                <a:schemeClr val="tx2"/>
              </a:solidFill>
            </a:endParaRPr>
          </a:p>
          <a:p>
            <a:r>
              <a:rPr lang="en-US" sz="2400" dirty="0">
                <a:solidFill>
                  <a:schemeClr val="tx2"/>
                </a:solidFill>
              </a:rPr>
              <a:t>The agile approach, which focuses on iterative development and the reduction of overheads in the software process. </a:t>
            </a:r>
          </a:p>
          <a:p>
            <a:pPr lvl="1"/>
            <a:r>
              <a:rPr lang="en-US" dirty="0">
                <a:solidFill>
                  <a:schemeClr val="tx2"/>
                </a:solidFill>
              </a:rPr>
              <a:t>The primary characteristics of agile methods are rapid delivery of functionality and responsiveness to changing customer requirements.</a:t>
            </a:r>
            <a:endParaRPr lang="en-GB" dirty="0">
              <a:solidFill>
                <a:schemeClr val="tx2"/>
              </a:solidFill>
            </a:endParaRPr>
          </a:p>
          <a:p>
            <a:endParaRPr lang="en-US"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93002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improvement cycle</a:t>
            </a:r>
            <a:r>
              <a:rPr lang="en-GB" dirty="0"/>
              <a:t> </a:t>
            </a:r>
            <a:endParaRPr lang="en-US" dirty="0"/>
          </a:p>
        </p:txBody>
      </p:sp>
      <p:pic>
        <p:nvPicPr>
          <p:cNvPr id="4" name="Content Placeholder 3" descr="26.3 Process improvement.eps"/>
          <p:cNvPicPr>
            <a:picLocks noGrp="1" noChangeAspect="1"/>
          </p:cNvPicPr>
          <p:nvPr>
            <p:ph idx="1"/>
          </p:nvPr>
        </p:nvPicPr>
        <p:blipFill rotWithShape="1">
          <a:blip r:embed="rId2"/>
          <a:srcRect t="-5976" b="-2227"/>
          <a:stretch/>
        </p:blipFill>
        <p:spPr>
          <a:xfrm>
            <a:off x="3376245" y="1690688"/>
            <a:ext cx="5275385" cy="4459534"/>
          </a:xfrm>
        </p:spPr>
      </p:pic>
    </p:spTree>
    <p:extLst>
      <p:ext uri="{BB962C8B-B14F-4D97-AF65-F5344CB8AC3E}">
        <p14:creationId xmlns:p14="http://schemas.microsoft.com/office/powerpoint/2010/main" val="1551201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8564" y="687736"/>
            <a:ext cx="9833548" cy="1325563"/>
          </a:xfrm>
        </p:spPr>
        <p:txBody>
          <a:bodyPr anchor="b">
            <a:normAutofit/>
          </a:bodyPr>
          <a:lstStyle/>
          <a:p>
            <a:pPr algn="ctr"/>
            <a:r>
              <a:rPr lang="en-US" sz="3600" dirty="0">
                <a:solidFill>
                  <a:schemeClr val="tx2"/>
                </a:solidFill>
              </a:rPr>
              <a:t>Process improvement activities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673317" y="2480753"/>
            <a:ext cx="8522376" cy="3528321"/>
          </a:xfrm>
        </p:spPr>
        <p:txBody>
          <a:bodyPr>
            <a:normAutofit fontScale="92500" lnSpcReduction="20000"/>
          </a:bodyPr>
          <a:lstStyle/>
          <a:p>
            <a:r>
              <a:rPr lang="en-US" sz="2400" i="1" dirty="0">
                <a:solidFill>
                  <a:schemeClr val="tx2"/>
                </a:solidFill>
              </a:rPr>
              <a:t>Process measurement </a:t>
            </a:r>
          </a:p>
          <a:p>
            <a:pPr lvl="1"/>
            <a:r>
              <a:rPr lang="en-US" dirty="0">
                <a:solidFill>
                  <a:schemeClr val="tx2"/>
                </a:solidFill>
              </a:rPr>
              <a:t>You measure one or more attributes of the software process or product. These measurements forms a baseline that helps you decide if process improvements have been effective. </a:t>
            </a:r>
            <a:r>
              <a:rPr lang="en-GB" dirty="0">
                <a:solidFill>
                  <a:schemeClr val="tx2"/>
                </a:solidFill>
              </a:rPr>
              <a:t> </a:t>
            </a:r>
          </a:p>
          <a:p>
            <a:r>
              <a:rPr lang="en-US" sz="2400" i="1" dirty="0">
                <a:solidFill>
                  <a:schemeClr val="tx2"/>
                </a:solidFill>
              </a:rPr>
              <a:t>Process analysis</a:t>
            </a:r>
            <a:r>
              <a:rPr lang="en-US" sz="2400" dirty="0">
                <a:solidFill>
                  <a:schemeClr val="tx2"/>
                </a:solidFill>
              </a:rPr>
              <a:t> </a:t>
            </a:r>
          </a:p>
          <a:p>
            <a:pPr lvl="1"/>
            <a:r>
              <a:rPr lang="en-US" dirty="0">
                <a:solidFill>
                  <a:schemeClr val="tx2"/>
                </a:solidFill>
              </a:rPr>
              <a:t>The current process is assessed, and process weaknesses and bottlenecks are identified. Process models (sometimes called process maps) that describe the process may be developed. </a:t>
            </a:r>
            <a:r>
              <a:rPr lang="en-GB" dirty="0">
                <a:solidFill>
                  <a:schemeClr val="tx2"/>
                </a:solidFill>
              </a:rPr>
              <a:t> </a:t>
            </a:r>
          </a:p>
          <a:p>
            <a:r>
              <a:rPr lang="en-US" sz="2400" i="1" dirty="0">
                <a:solidFill>
                  <a:schemeClr val="tx2"/>
                </a:solidFill>
              </a:rPr>
              <a:t>Process change </a:t>
            </a:r>
          </a:p>
          <a:p>
            <a:pPr lvl="1"/>
            <a:r>
              <a:rPr lang="en-US" dirty="0">
                <a:solidFill>
                  <a:schemeClr val="tx2"/>
                </a:solidFill>
              </a:rPr>
              <a:t>Process changes are proposed to address some of the identified process weaknesses. These are introduced and the cycle resumes to collect data about the effectiveness of the changes.</a:t>
            </a:r>
            <a:endParaRPr lang="en-GB" dirty="0">
              <a:solidFill>
                <a:schemeClr val="tx2"/>
              </a:solidFill>
            </a:endParaRPr>
          </a:p>
          <a:p>
            <a:endParaRPr lang="en-US"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05842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27534" y="737706"/>
            <a:ext cx="9833548" cy="1325563"/>
          </a:xfrm>
        </p:spPr>
        <p:txBody>
          <a:bodyPr anchor="b">
            <a:normAutofit/>
          </a:bodyPr>
          <a:lstStyle/>
          <a:p>
            <a:pPr algn="ctr"/>
            <a:r>
              <a:rPr lang="en-GB" sz="3600" dirty="0">
                <a:solidFill>
                  <a:schemeClr val="tx2"/>
                </a:solidFill>
              </a:rPr>
              <a:t>Process measurement</a:t>
            </a:r>
            <a:endParaRPr lang="en-US"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665677" y="2519435"/>
            <a:ext cx="7349312" cy="3197732"/>
          </a:xfrm>
        </p:spPr>
        <p:txBody>
          <a:bodyPr>
            <a:normAutofit fontScale="92500" lnSpcReduction="20000"/>
          </a:bodyPr>
          <a:lstStyle/>
          <a:p>
            <a:r>
              <a:rPr lang="en-GB" sz="2400" dirty="0">
                <a:solidFill>
                  <a:schemeClr val="tx2"/>
                </a:solidFill>
              </a:rPr>
              <a:t>Wherever possible, quantitative process data </a:t>
            </a:r>
            <a:br>
              <a:rPr lang="en-GB" sz="2400" dirty="0">
                <a:solidFill>
                  <a:schemeClr val="tx2"/>
                </a:solidFill>
              </a:rPr>
            </a:br>
            <a:r>
              <a:rPr lang="en-GB" sz="2400" dirty="0">
                <a:solidFill>
                  <a:schemeClr val="tx2"/>
                </a:solidFill>
              </a:rPr>
              <a:t>should be collected</a:t>
            </a:r>
          </a:p>
          <a:p>
            <a:pPr lvl="1"/>
            <a:r>
              <a:rPr lang="en-GB" dirty="0">
                <a:solidFill>
                  <a:schemeClr val="tx2"/>
                </a:solidFill>
              </a:rPr>
              <a:t>However, where organisations do not have clearly defined process standards this is very difficult as you don’t know what to measure. A process may have to be defined before any measurement is possible.</a:t>
            </a:r>
          </a:p>
          <a:p>
            <a:r>
              <a:rPr lang="en-GB" sz="2400" dirty="0">
                <a:solidFill>
                  <a:schemeClr val="tx2"/>
                </a:solidFill>
              </a:rPr>
              <a:t>Process measurements should be used to </a:t>
            </a:r>
            <a:br>
              <a:rPr lang="en-GB" sz="2400" dirty="0">
                <a:solidFill>
                  <a:schemeClr val="tx2"/>
                </a:solidFill>
              </a:rPr>
            </a:br>
            <a:r>
              <a:rPr lang="en-GB" sz="2400" dirty="0">
                <a:solidFill>
                  <a:schemeClr val="tx2"/>
                </a:solidFill>
              </a:rPr>
              <a:t>assess process improvements</a:t>
            </a:r>
          </a:p>
          <a:p>
            <a:pPr lvl="1"/>
            <a:r>
              <a:rPr lang="en-GB" dirty="0">
                <a:solidFill>
                  <a:schemeClr val="tx2"/>
                </a:solidFill>
              </a:rPr>
              <a:t>But this does not mean that measurements should drive the improvements. The improvement driver should be the organizational objectives.</a:t>
            </a:r>
          </a:p>
          <a:p>
            <a:endParaRPr lang="en-US"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9229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038549" y="833830"/>
            <a:ext cx="9833548" cy="1325563"/>
          </a:xfrm>
        </p:spPr>
        <p:txBody>
          <a:bodyPr anchor="b">
            <a:normAutofit/>
          </a:bodyPr>
          <a:lstStyle/>
          <a:p>
            <a:pPr algn="ctr"/>
            <a:r>
              <a:rPr lang="en-GB" sz="3600" dirty="0">
                <a:solidFill>
                  <a:schemeClr val="tx2"/>
                </a:solidFill>
              </a:rPr>
              <a:t>Process metrics</a:t>
            </a:r>
            <a:endParaRPr lang="en-US"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038549" y="2349246"/>
            <a:ext cx="10412552" cy="2986717"/>
          </a:xfrm>
        </p:spPr>
        <p:txBody>
          <a:bodyPr>
            <a:normAutofit/>
          </a:bodyPr>
          <a:lstStyle/>
          <a:p>
            <a:r>
              <a:rPr lang="en-GB" sz="2400" dirty="0">
                <a:solidFill>
                  <a:schemeClr val="tx2"/>
                </a:solidFill>
              </a:rPr>
              <a:t>Time taken for process activities to be </a:t>
            </a:r>
            <a:br>
              <a:rPr lang="en-GB" sz="2400" dirty="0">
                <a:solidFill>
                  <a:schemeClr val="tx2"/>
                </a:solidFill>
              </a:rPr>
            </a:br>
            <a:r>
              <a:rPr lang="en-GB" sz="2400" dirty="0">
                <a:solidFill>
                  <a:schemeClr val="tx2"/>
                </a:solidFill>
              </a:rPr>
              <a:t>completed</a:t>
            </a:r>
          </a:p>
          <a:p>
            <a:pPr lvl="1"/>
            <a:r>
              <a:rPr lang="en-GB" dirty="0">
                <a:solidFill>
                  <a:schemeClr val="tx2"/>
                </a:solidFill>
              </a:rPr>
              <a:t>E.g. Calendar time or effort to complete an activity or process.</a:t>
            </a:r>
          </a:p>
          <a:p>
            <a:r>
              <a:rPr lang="en-GB" sz="2400" dirty="0">
                <a:solidFill>
                  <a:schemeClr val="tx2"/>
                </a:solidFill>
              </a:rPr>
              <a:t>Resources required for processes or activities</a:t>
            </a:r>
          </a:p>
          <a:p>
            <a:pPr lvl="1"/>
            <a:r>
              <a:rPr lang="en-GB" dirty="0">
                <a:solidFill>
                  <a:schemeClr val="tx2"/>
                </a:solidFill>
              </a:rPr>
              <a:t>E.g. Total effort in person-days.</a:t>
            </a:r>
          </a:p>
          <a:p>
            <a:r>
              <a:rPr lang="en-GB" sz="2400" dirty="0">
                <a:solidFill>
                  <a:schemeClr val="tx2"/>
                </a:solidFill>
              </a:rPr>
              <a:t>Number of occurrences of a particular event</a:t>
            </a:r>
          </a:p>
          <a:p>
            <a:pPr lvl="1"/>
            <a:r>
              <a:rPr lang="en-GB" dirty="0">
                <a:solidFill>
                  <a:schemeClr val="tx2"/>
                </a:solidFill>
              </a:rPr>
              <a:t>E.g. Number of defects discovered.</a:t>
            </a:r>
          </a:p>
          <a:p>
            <a:endParaRPr lang="en-US"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31197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Capability maturity levels</a:t>
            </a:r>
            <a:endParaRPr lang="en-US" dirty="0"/>
          </a:p>
        </p:txBody>
      </p:sp>
      <p:pic>
        <p:nvPicPr>
          <p:cNvPr id="4" name="Content Placeholder 3" descr="26.10 StagesCMMI.eps"/>
          <p:cNvPicPr>
            <a:picLocks noGrp="1" noChangeAspect="1"/>
          </p:cNvPicPr>
          <p:nvPr>
            <p:ph idx="1"/>
          </p:nvPr>
        </p:nvPicPr>
        <p:blipFill rotWithShape="1">
          <a:blip r:embed="rId2"/>
          <a:srcRect t="-12585" b="-4028"/>
          <a:stretch/>
        </p:blipFill>
        <p:spPr>
          <a:xfrm>
            <a:off x="1041009" y="1472118"/>
            <a:ext cx="8623496" cy="4967140"/>
          </a:xfrm>
        </p:spPr>
      </p:pic>
    </p:spTree>
    <p:extLst>
      <p:ext uri="{BB962C8B-B14F-4D97-AF65-F5344CB8AC3E}">
        <p14:creationId xmlns:p14="http://schemas.microsoft.com/office/powerpoint/2010/main" val="1038980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8564" y="651716"/>
            <a:ext cx="9833548" cy="1325563"/>
          </a:xfrm>
        </p:spPr>
        <p:txBody>
          <a:bodyPr anchor="b">
            <a:normAutofit/>
          </a:bodyPr>
          <a:lstStyle/>
          <a:p>
            <a:pPr algn="ctr"/>
            <a:r>
              <a:rPr lang="en-GB" sz="3600" dirty="0">
                <a:solidFill>
                  <a:schemeClr val="tx2"/>
                </a:solidFill>
              </a:rPr>
              <a:t>The SEI capability maturity model</a:t>
            </a:r>
            <a:endParaRPr lang="en-US"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8563" y="2328634"/>
            <a:ext cx="10269021" cy="4240978"/>
          </a:xfrm>
        </p:spPr>
        <p:txBody>
          <a:bodyPr>
            <a:normAutofit fontScale="92500"/>
          </a:bodyPr>
          <a:lstStyle/>
          <a:p>
            <a:r>
              <a:rPr lang="en-GB" sz="2400" dirty="0">
                <a:solidFill>
                  <a:schemeClr val="tx2"/>
                </a:solidFill>
              </a:rPr>
              <a:t>Initial</a:t>
            </a:r>
          </a:p>
          <a:p>
            <a:pPr lvl="1"/>
            <a:r>
              <a:rPr lang="en-GB" dirty="0">
                <a:solidFill>
                  <a:schemeClr val="tx2"/>
                </a:solidFill>
              </a:rPr>
              <a:t>Essentially </a:t>
            </a:r>
            <a:r>
              <a:rPr lang="en-GB" dirty="0" smtClean="0">
                <a:solidFill>
                  <a:schemeClr val="tx2"/>
                </a:solidFill>
              </a:rPr>
              <a:t>uncontrolled , processes ar</a:t>
            </a:r>
            <a:r>
              <a:rPr lang="en-GB" dirty="0" smtClean="0">
                <a:solidFill>
                  <a:schemeClr val="tx2"/>
                </a:solidFill>
              </a:rPr>
              <a:t>e unpredictable</a:t>
            </a:r>
            <a:endParaRPr lang="en-GB" dirty="0">
              <a:solidFill>
                <a:schemeClr val="tx2"/>
              </a:solidFill>
            </a:endParaRPr>
          </a:p>
          <a:p>
            <a:r>
              <a:rPr lang="en-GB" sz="2400" dirty="0">
                <a:solidFill>
                  <a:schemeClr val="tx2"/>
                </a:solidFill>
              </a:rPr>
              <a:t>Managed</a:t>
            </a:r>
          </a:p>
          <a:p>
            <a:pPr lvl="1"/>
            <a:r>
              <a:rPr lang="en-GB" dirty="0" smtClean="0">
                <a:solidFill>
                  <a:schemeClr val="tx2"/>
                </a:solidFill>
              </a:rPr>
              <a:t>Product </a:t>
            </a:r>
            <a:r>
              <a:rPr lang="en-GB" dirty="0">
                <a:solidFill>
                  <a:schemeClr val="tx2"/>
                </a:solidFill>
              </a:rPr>
              <a:t>management procedures defined and </a:t>
            </a:r>
            <a:r>
              <a:rPr lang="en-GB" dirty="0" smtClean="0">
                <a:solidFill>
                  <a:schemeClr val="tx2"/>
                </a:solidFill>
              </a:rPr>
              <a:t>used at project level.</a:t>
            </a:r>
            <a:endParaRPr lang="en-GB" dirty="0">
              <a:solidFill>
                <a:schemeClr val="tx2"/>
              </a:solidFill>
            </a:endParaRPr>
          </a:p>
          <a:p>
            <a:r>
              <a:rPr lang="en-GB" sz="2400" dirty="0">
                <a:solidFill>
                  <a:schemeClr val="tx2"/>
                </a:solidFill>
              </a:rPr>
              <a:t>Defined</a:t>
            </a:r>
          </a:p>
          <a:p>
            <a:pPr lvl="1"/>
            <a:r>
              <a:rPr lang="en-GB" dirty="0">
                <a:solidFill>
                  <a:schemeClr val="tx2"/>
                </a:solidFill>
              </a:rPr>
              <a:t>Process management procedures and strategies defined </a:t>
            </a:r>
            <a:br>
              <a:rPr lang="en-GB" dirty="0">
                <a:solidFill>
                  <a:schemeClr val="tx2"/>
                </a:solidFill>
              </a:rPr>
            </a:br>
            <a:r>
              <a:rPr lang="en-GB" dirty="0">
                <a:solidFill>
                  <a:schemeClr val="tx2"/>
                </a:solidFill>
              </a:rPr>
              <a:t>and </a:t>
            </a:r>
            <a:r>
              <a:rPr lang="en-GB" dirty="0" smtClean="0">
                <a:solidFill>
                  <a:schemeClr val="tx2"/>
                </a:solidFill>
              </a:rPr>
              <a:t>used at organization level.</a:t>
            </a:r>
            <a:endParaRPr lang="en-GB" dirty="0">
              <a:solidFill>
                <a:schemeClr val="tx2"/>
              </a:solidFill>
            </a:endParaRPr>
          </a:p>
          <a:p>
            <a:r>
              <a:rPr lang="en-GB" sz="2400" dirty="0" smtClean="0">
                <a:solidFill>
                  <a:schemeClr val="tx2"/>
                </a:solidFill>
              </a:rPr>
              <a:t>Quantitatively Managed</a:t>
            </a:r>
            <a:endParaRPr lang="en-GB" sz="2400" dirty="0">
              <a:solidFill>
                <a:schemeClr val="tx2"/>
              </a:solidFill>
            </a:endParaRPr>
          </a:p>
          <a:p>
            <a:pPr lvl="1"/>
            <a:r>
              <a:rPr lang="en-GB" dirty="0" smtClean="0">
                <a:solidFill>
                  <a:schemeClr val="tx2"/>
                </a:solidFill>
              </a:rPr>
              <a:t>Processes are controlled using statistical techniques.</a:t>
            </a:r>
            <a:endParaRPr lang="en-GB" dirty="0">
              <a:solidFill>
                <a:schemeClr val="tx2"/>
              </a:solidFill>
            </a:endParaRPr>
          </a:p>
          <a:p>
            <a:r>
              <a:rPr lang="en-GB" sz="2400" dirty="0">
                <a:solidFill>
                  <a:schemeClr val="tx2"/>
                </a:solidFill>
              </a:rPr>
              <a:t>Optimising</a:t>
            </a:r>
          </a:p>
          <a:p>
            <a:pPr lvl="1"/>
            <a:r>
              <a:rPr lang="en-GB" dirty="0">
                <a:solidFill>
                  <a:schemeClr val="tx2"/>
                </a:solidFill>
              </a:rPr>
              <a:t>Process improvement strategies </a:t>
            </a:r>
            <a:r>
              <a:rPr lang="en-GB" dirty="0" smtClean="0">
                <a:solidFill>
                  <a:schemeClr val="tx2"/>
                </a:solidFill>
              </a:rPr>
              <a:t>defined, processes are continuously improved.</a:t>
            </a:r>
            <a:endParaRPr lang="en-US"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7677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9729-E3CE-4474-803E-5687375B8C3B}"/>
              </a:ext>
            </a:extLst>
          </p:cNvPr>
          <p:cNvSpPr>
            <a:spLocks noGrp="1"/>
          </p:cNvSpPr>
          <p:nvPr>
            <p:ph type="title"/>
          </p:nvPr>
        </p:nvSpPr>
        <p:spPr/>
        <p:txBody>
          <a:bodyPr/>
          <a:lstStyle/>
          <a:p>
            <a:r>
              <a:rPr lang="en-US" dirty="0"/>
              <a:t>Plan-Driven and Agile Processes:</a:t>
            </a:r>
          </a:p>
        </p:txBody>
      </p:sp>
      <p:sp>
        <p:nvSpPr>
          <p:cNvPr id="3" name="Content Placeholder 2">
            <a:extLst>
              <a:ext uri="{FF2B5EF4-FFF2-40B4-BE49-F238E27FC236}">
                <a16:creationId xmlns:a16="http://schemas.microsoft.com/office/drawing/2014/main" id="{CE8872D3-F349-4470-AE42-5DBB4157AEDA}"/>
              </a:ext>
            </a:extLst>
          </p:cNvPr>
          <p:cNvSpPr>
            <a:spLocks noGrp="1"/>
          </p:cNvSpPr>
          <p:nvPr>
            <p:ph idx="1"/>
          </p:nvPr>
        </p:nvSpPr>
        <p:spPr>
          <a:xfrm>
            <a:off x="470362" y="1909473"/>
            <a:ext cx="4339030" cy="1123873"/>
          </a:xfrm>
        </p:spPr>
        <p:txBody>
          <a:bodyPr>
            <a:normAutofit fontScale="92500" lnSpcReduction="10000"/>
          </a:bodyPr>
          <a:lstStyle/>
          <a:p>
            <a:pPr marL="0" indent="0" algn="just">
              <a:buNone/>
            </a:pPr>
            <a:r>
              <a:rPr lang="en-GB" sz="2200" dirty="0"/>
              <a:t>Plan-driven processes are processes where all of the process activities are planned in advance and progress is measured against this plan. </a:t>
            </a:r>
          </a:p>
          <a:p>
            <a:endParaRPr lang="en-US" dirty="0"/>
          </a:p>
        </p:txBody>
      </p:sp>
      <p:pic>
        <p:nvPicPr>
          <p:cNvPr id="4" name="Picture 2" descr="Demystifying Predictive Marketing for Brands - Online Marketing Institu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4834" y="3194683"/>
            <a:ext cx="2127739" cy="13804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jap.alekhin.io/wp-content/uploads/2019/05/shadow-train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8292" y="3267189"/>
            <a:ext cx="2439865" cy="14258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61728" y="4760233"/>
            <a:ext cx="1115562" cy="369332"/>
          </a:xfrm>
          <a:prstGeom prst="rect">
            <a:avLst/>
          </a:prstGeom>
        </p:spPr>
        <p:txBody>
          <a:bodyPr wrap="none">
            <a:spAutoFit/>
          </a:bodyPr>
          <a:lstStyle/>
          <a:p>
            <a:r>
              <a:rPr lang="en-US" dirty="0"/>
              <a:t>Predictive</a:t>
            </a:r>
          </a:p>
        </p:txBody>
      </p:sp>
      <p:sp>
        <p:nvSpPr>
          <p:cNvPr id="7" name="Rectangle 6"/>
          <p:cNvSpPr/>
          <p:nvPr/>
        </p:nvSpPr>
        <p:spPr>
          <a:xfrm>
            <a:off x="8212326" y="4837347"/>
            <a:ext cx="1018164" cy="369332"/>
          </a:xfrm>
          <a:prstGeom prst="rect">
            <a:avLst/>
          </a:prstGeom>
        </p:spPr>
        <p:txBody>
          <a:bodyPr wrap="none">
            <a:spAutoFit/>
          </a:bodyPr>
          <a:lstStyle/>
          <a:p>
            <a:r>
              <a:rPr lang="en-US" dirty="0"/>
              <a:t>Adaptive</a:t>
            </a:r>
          </a:p>
        </p:txBody>
      </p:sp>
      <p:sp>
        <p:nvSpPr>
          <p:cNvPr id="8" name="Rectangle 7"/>
          <p:cNvSpPr/>
          <p:nvPr/>
        </p:nvSpPr>
        <p:spPr>
          <a:xfrm>
            <a:off x="6673362" y="1871244"/>
            <a:ext cx="3956538" cy="1323439"/>
          </a:xfrm>
          <a:prstGeom prst="rect">
            <a:avLst/>
          </a:prstGeom>
        </p:spPr>
        <p:txBody>
          <a:bodyPr wrap="square">
            <a:spAutoFit/>
          </a:bodyPr>
          <a:lstStyle/>
          <a:p>
            <a:pPr algn="just"/>
            <a:r>
              <a:rPr lang="en-GB" sz="2000" dirty="0"/>
              <a:t>In agile processes, planning is incremental and it is easier to change the process to reflect changing customer requirements. </a:t>
            </a:r>
          </a:p>
        </p:txBody>
      </p:sp>
      <p:sp>
        <p:nvSpPr>
          <p:cNvPr id="9" name="Rectangle 8"/>
          <p:cNvSpPr/>
          <p:nvPr/>
        </p:nvSpPr>
        <p:spPr>
          <a:xfrm>
            <a:off x="3824654" y="4575131"/>
            <a:ext cx="3235569" cy="1754326"/>
          </a:xfrm>
          <a:prstGeom prst="rect">
            <a:avLst/>
          </a:prstGeom>
        </p:spPr>
        <p:txBody>
          <a:bodyPr wrap="square">
            <a:spAutoFit/>
          </a:bodyPr>
          <a:lstStyle/>
          <a:p>
            <a:pPr marL="285750" indent="-285750" algn="just">
              <a:buFont typeface="Wingdings" panose="05000000000000000000" pitchFamily="2" charset="2"/>
              <a:buChar char="ü"/>
            </a:pPr>
            <a:r>
              <a:rPr lang="en-US" dirty="0"/>
              <a:t>In practice, most practical processes include elements of both plan-driven and agile approaches. </a:t>
            </a:r>
          </a:p>
          <a:p>
            <a:pPr marL="285750" indent="-285750" algn="just">
              <a:buFont typeface="Wingdings" panose="05000000000000000000" pitchFamily="2" charset="2"/>
              <a:buChar char="ü"/>
            </a:pPr>
            <a:r>
              <a:rPr lang="en-US" dirty="0"/>
              <a:t>There are no right or wrong software processes.</a:t>
            </a:r>
          </a:p>
        </p:txBody>
      </p:sp>
    </p:spTree>
    <p:extLst>
      <p:ext uri="{BB962C8B-B14F-4D97-AF65-F5344CB8AC3E}">
        <p14:creationId xmlns:p14="http://schemas.microsoft.com/office/powerpoint/2010/main" val="56339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314D791-4D8A-4854-B8FC-6959656D09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076E76-3EB3-4269-8135-07CAB20E59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2726279" y="1741337"/>
            <a:ext cx="6739136" cy="2387918"/>
          </a:xfrm>
        </p:spPr>
        <p:txBody>
          <a:bodyPr vert="horz" lIns="91440" tIns="45720" rIns="91440" bIns="45720" rtlCol="0" anchor="b">
            <a:normAutofit/>
          </a:bodyPr>
          <a:lstStyle/>
          <a:p>
            <a:pPr algn="ctr"/>
            <a:r>
              <a:rPr lang="en-US" sz="6000" b="1" kern="1200" dirty="0">
                <a:solidFill>
                  <a:schemeClr val="tx2"/>
                </a:solidFill>
                <a:latin typeface="+mj-lt"/>
                <a:ea typeface="+mj-ea"/>
                <a:cs typeface="+mj-cs"/>
              </a:rPr>
              <a:t>End</a:t>
            </a:r>
          </a:p>
        </p:txBody>
      </p:sp>
      <p:grpSp>
        <p:nvGrpSpPr>
          <p:cNvPr id="11" name="Group 10">
            <a:extLst>
              <a:ext uri="{FF2B5EF4-FFF2-40B4-BE49-F238E27FC236}">
                <a16:creationId xmlns:a16="http://schemas.microsoft.com/office/drawing/2014/main" id="{5EB3C7E5-50E1-4F9E-AEA3-A6D2190394F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80233B5C-C5A9-48C0-8C07-21E6F6B360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0F3AF96-AAC1-41E3-9F66-0A6277845D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F38A98-557F-4C23-935A-42806B67AA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ACEB13D-EBFC-4288-B604-572C2F779A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988F9A4-0578-4C59-8B4A-346E02CF3A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8" name="Freeform: Shape 17">
              <a:extLst>
                <a:ext uri="{FF2B5EF4-FFF2-40B4-BE49-F238E27FC236}">
                  <a16:creationId xmlns:a16="http://schemas.microsoft.com/office/drawing/2014/main" id="{F63F827B-FA00-442A-A09C-806F1FFA34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C876680-EE75-4791-842F-E23509221D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B9819B2-70D4-4E0A-8D51-6B359B44CB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5FA8033D-6A70-4FA5-8F37-7F8C117C98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56704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14A2-092D-43AF-84B4-6871EE36B560}"/>
              </a:ext>
            </a:extLst>
          </p:cNvPr>
          <p:cNvSpPr>
            <a:spLocks noGrp="1"/>
          </p:cNvSpPr>
          <p:nvPr>
            <p:ph type="title"/>
          </p:nvPr>
        </p:nvSpPr>
        <p:spPr>
          <a:xfrm>
            <a:off x="2733810" y="2193001"/>
            <a:ext cx="6037657" cy="1325563"/>
          </a:xfrm>
        </p:spPr>
        <p:txBody>
          <a:bodyPr/>
          <a:lstStyle/>
          <a:p>
            <a:r>
              <a:rPr lang="en-US" dirty="0"/>
              <a:t>Software process models</a:t>
            </a:r>
            <a:br>
              <a:rPr lang="en-US" dirty="0"/>
            </a:br>
            <a:endParaRPr lang="en-US" dirty="0"/>
          </a:p>
        </p:txBody>
      </p:sp>
    </p:spTree>
    <p:extLst>
      <p:ext uri="{BB962C8B-B14F-4D97-AF65-F5344CB8AC3E}">
        <p14:creationId xmlns:p14="http://schemas.microsoft.com/office/powerpoint/2010/main" val="365192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FFCE-90EF-4AB4-BA75-94F3C58D5D8E}"/>
              </a:ext>
            </a:extLst>
          </p:cNvPr>
          <p:cNvSpPr>
            <a:spLocks noGrp="1"/>
          </p:cNvSpPr>
          <p:nvPr>
            <p:ph type="title"/>
          </p:nvPr>
        </p:nvSpPr>
        <p:spPr/>
        <p:txBody>
          <a:bodyPr/>
          <a:lstStyle/>
          <a:p>
            <a:r>
              <a:rPr lang="en-GB" dirty="0"/>
              <a:t>Software process models</a:t>
            </a:r>
            <a:endParaRPr lang="en-US" dirty="0"/>
          </a:p>
        </p:txBody>
      </p:sp>
      <p:sp>
        <p:nvSpPr>
          <p:cNvPr id="3" name="Content Placeholder 2">
            <a:extLst>
              <a:ext uri="{FF2B5EF4-FFF2-40B4-BE49-F238E27FC236}">
                <a16:creationId xmlns:a16="http://schemas.microsoft.com/office/drawing/2014/main" id="{1B2C7B10-9AE7-425E-BE73-BB0BCDA1688B}"/>
              </a:ext>
            </a:extLst>
          </p:cNvPr>
          <p:cNvSpPr>
            <a:spLocks noGrp="1"/>
          </p:cNvSpPr>
          <p:nvPr>
            <p:ph idx="1"/>
          </p:nvPr>
        </p:nvSpPr>
        <p:spPr>
          <a:xfrm>
            <a:off x="838200" y="1825625"/>
            <a:ext cx="10515600" cy="3037320"/>
          </a:xfrm>
        </p:spPr>
        <p:txBody>
          <a:bodyPr>
            <a:normAutofit/>
          </a:bodyPr>
          <a:lstStyle/>
          <a:p>
            <a:pPr>
              <a:buFont typeface="Wingdings" panose="05000000000000000000" pitchFamily="2" charset="2"/>
              <a:buChar char="Ø"/>
            </a:pPr>
            <a:r>
              <a:rPr lang="en-GB" dirty="0"/>
              <a:t>The waterfall model</a:t>
            </a:r>
          </a:p>
          <a:p>
            <a:pPr>
              <a:buFont typeface="Wingdings" panose="05000000000000000000" pitchFamily="2" charset="2"/>
              <a:buChar char="Ø"/>
            </a:pPr>
            <a:r>
              <a:rPr lang="en-GB" dirty="0"/>
              <a:t>Incremental development</a:t>
            </a:r>
          </a:p>
          <a:p>
            <a:pPr>
              <a:buFont typeface="Wingdings" panose="05000000000000000000" pitchFamily="2" charset="2"/>
              <a:buChar char="Ø"/>
            </a:pPr>
            <a:r>
              <a:rPr lang="en-GB" dirty="0"/>
              <a:t>Integration and configuration</a:t>
            </a:r>
          </a:p>
          <a:p>
            <a:pPr>
              <a:buFont typeface="Wingdings" panose="05000000000000000000" pitchFamily="2" charset="2"/>
              <a:buChar char="Ø"/>
            </a:pPr>
            <a:r>
              <a:rPr lang="en-GB" dirty="0"/>
              <a:t>In practice, most large systems are developed using a process that incorporates elements from all of these models.</a:t>
            </a:r>
          </a:p>
          <a:p>
            <a:endParaRPr lang="en-US" dirty="0"/>
          </a:p>
        </p:txBody>
      </p:sp>
    </p:spTree>
    <p:extLst>
      <p:ext uri="{BB962C8B-B14F-4D97-AF65-F5344CB8AC3E}">
        <p14:creationId xmlns:p14="http://schemas.microsoft.com/office/powerpoint/2010/main" val="173478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4674-3A10-4BBB-B7D6-B3944961146E}"/>
              </a:ext>
            </a:extLst>
          </p:cNvPr>
          <p:cNvSpPr>
            <a:spLocks noGrp="1"/>
          </p:cNvSpPr>
          <p:nvPr>
            <p:ph type="title"/>
          </p:nvPr>
        </p:nvSpPr>
        <p:spPr/>
        <p:txBody>
          <a:bodyPr/>
          <a:lstStyle/>
          <a:p>
            <a:r>
              <a:rPr lang="en-US" dirty="0"/>
              <a:t>Waterfall (Traditional Approach)</a:t>
            </a:r>
          </a:p>
        </p:txBody>
      </p:sp>
      <p:pic>
        <p:nvPicPr>
          <p:cNvPr id="4" name="Picture 2" descr="JIRA Waterfall Model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4276" y="2304112"/>
            <a:ext cx="3913563" cy="3130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702691" y="1849581"/>
            <a:ext cx="5380892" cy="1077218"/>
          </a:xfrm>
          <a:prstGeom prst="rect">
            <a:avLst/>
          </a:prstGeom>
        </p:spPr>
        <p:txBody>
          <a:bodyPr wrap="square">
            <a:spAutoFit/>
          </a:bodyPr>
          <a:lstStyle/>
          <a:p>
            <a:r>
              <a:rPr lang="en-US" sz="1600" b="1" dirty="0">
                <a:solidFill>
                  <a:schemeClr val="accent1"/>
                </a:solidFill>
              </a:rPr>
              <a:t>Assumptions:</a:t>
            </a:r>
          </a:p>
          <a:p>
            <a:pPr marL="514350" indent="-514350">
              <a:buFont typeface="+mj-lt"/>
              <a:buAutoNum type="arabicPeriod"/>
            </a:pPr>
            <a:r>
              <a:rPr lang="en-US" sz="1600" dirty="0">
                <a:solidFill>
                  <a:schemeClr val="accent1"/>
                </a:solidFill>
              </a:rPr>
              <a:t>Requirements are very well understood.</a:t>
            </a:r>
          </a:p>
          <a:p>
            <a:pPr marL="514350" indent="-514350">
              <a:buFont typeface="+mj-lt"/>
              <a:buAutoNum type="arabicPeriod"/>
            </a:pPr>
            <a:r>
              <a:rPr lang="en-US" sz="1600" dirty="0">
                <a:solidFill>
                  <a:schemeClr val="accent1"/>
                </a:solidFill>
              </a:rPr>
              <a:t>Team has experience building similar projects (like ATM Machine).</a:t>
            </a:r>
          </a:p>
        </p:txBody>
      </p:sp>
      <p:pic>
        <p:nvPicPr>
          <p:cNvPr id="6" name="Picture 4" descr="User Story Writing &amp; Estimation For Testers By Mahesh Varadharaj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328" y="3253521"/>
            <a:ext cx="3315483" cy="248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0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2236</Words>
  <Application>Microsoft Office PowerPoint</Application>
  <PresentationFormat>Widescreen</PresentationFormat>
  <Paragraphs>288</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Wingdings</vt:lpstr>
      <vt:lpstr>Office Theme</vt:lpstr>
      <vt:lpstr>Software Process Models Chap: 02 by Ian Somerville</vt:lpstr>
      <vt:lpstr>Content:</vt:lpstr>
      <vt:lpstr>The software process:</vt:lpstr>
      <vt:lpstr>Software Process Descriptions:</vt:lpstr>
      <vt:lpstr>Continue..</vt:lpstr>
      <vt:lpstr>Plan-Driven and Agile Processes:</vt:lpstr>
      <vt:lpstr>Software process models </vt:lpstr>
      <vt:lpstr>Software process models</vt:lpstr>
      <vt:lpstr>Waterfall (Traditional Approach)</vt:lpstr>
      <vt:lpstr>Waterfall Model (Traditional Approach)</vt:lpstr>
      <vt:lpstr>Incremental development </vt:lpstr>
      <vt:lpstr>PowerPoint Presentation</vt:lpstr>
      <vt:lpstr>Incremental development</vt:lpstr>
      <vt:lpstr>Incremental development benefits</vt:lpstr>
      <vt:lpstr>Incremental development problems</vt:lpstr>
      <vt:lpstr>Example 01:  Analyze the situation and suggest the Model</vt:lpstr>
      <vt:lpstr>Example 02</vt:lpstr>
      <vt:lpstr>Analysis </vt:lpstr>
      <vt:lpstr>Integration and configuration</vt:lpstr>
      <vt:lpstr>Types of reusable software</vt:lpstr>
      <vt:lpstr>Key process stages</vt:lpstr>
      <vt:lpstr>Advantages and disadvantages</vt:lpstr>
      <vt:lpstr>Process activities</vt:lpstr>
      <vt:lpstr>Process activities</vt:lpstr>
      <vt:lpstr>1.Software specification</vt:lpstr>
      <vt:lpstr>The Requirements Engineering process</vt:lpstr>
      <vt:lpstr>2.Software design and implementation</vt:lpstr>
      <vt:lpstr>A general model of the design process </vt:lpstr>
      <vt:lpstr>2a.Design activities</vt:lpstr>
      <vt:lpstr>2b.System implementation</vt:lpstr>
      <vt:lpstr>3.Software validation</vt:lpstr>
      <vt:lpstr>Stages of testing</vt:lpstr>
      <vt:lpstr>Testing stages</vt:lpstr>
      <vt:lpstr>Testing phases in a plan-driven software process (V-model)</vt:lpstr>
      <vt:lpstr>Software evolution</vt:lpstr>
      <vt:lpstr>System evolution </vt:lpstr>
      <vt:lpstr>Coping with change</vt:lpstr>
      <vt:lpstr>Coping with change</vt:lpstr>
      <vt:lpstr>Approaches to reduce the costs of rework</vt:lpstr>
      <vt:lpstr>Two Ways of Coping with changing requirements</vt:lpstr>
      <vt:lpstr>Software prototyping</vt:lpstr>
      <vt:lpstr>Benefits of prototyping</vt:lpstr>
      <vt:lpstr>The process of prototype development</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Process improvement</vt:lpstr>
      <vt:lpstr>Process improvement</vt:lpstr>
      <vt:lpstr>Approaches to improvement</vt:lpstr>
      <vt:lpstr>The process improvement cycle </vt:lpstr>
      <vt:lpstr>Process improvement activities</vt:lpstr>
      <vt:lpstr>Process measurement</vt:lpstr>
      <vt:lpstr>Process metrics</vt:lpstr>
      <vt:lpstr>Capability maturity levels</vt:lpstr>
      <vt:lpstr>The SEI capability maturity model</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Models Chap: 02 by Ian Somerville</dc:title>
  <dc:creator>romasha khurshid</dc:creator>
  <cp:lastModifiedBy>Miss. Romasha Khurshid</cp:lastModifiedBy>
  <cp:revision>12</cp:revision>
  <dcterms:created xsi:type="dcterms:W3CDTF">2021-02-21T19:36:48Z</dcterms:created>
  <dcterms:modified xsi:type="dcterms:W3CDTF">2021-02-22T05:04:00Z</dcterms:modified>
</cp:coreProperties>
</file>